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8.jpg" ContentType="image/jpg"/>
  <Override PartName="/ppt/media/image9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3778" y="3858879"/>
            <a:ext cx="10664443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3778" y="3858879"/>
            <a:ext cx="10664443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  <p:extLst>
      <p:ext uri="{BB962C8B-B14F-4D97-AF65-F5344CB8AC3E}">
        <p14:creationId xmlns:p14="http://schemas.microsoft.com/office/powerpoint/2010/main" val="13411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5 – Data Warehouse dan  Business Intelligence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24650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</a:t>
            </a:r>
            <a:r>
              <a:rPr spc="-445" dirty="0"/>
              <a:t> </a:t>
            </a:r>
            <a:r>
              <a:rPr spc="-35" dirty="0"/>
              <a:t>Marts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10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656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 </a:t>
            </a:r>
            <a:r>
              <a:rPr sz="2400" spc="-50" dirty="0">
                <a:latin typeface="Arial"/>
                <a:cs typeface="Arial"/>
              </a:rPr>
              <a:t>Marts </a:t>
            </a:r>
            <a:r>
              <a:rPr sz="2400" spc="-80" dirty="0">
                <a:latin typeface="Arial"/>
                <a:cs typeface="Arial"/>
              </a:rPr>
              <a:t>merupakan bagian </a:t>
            </a:r>
            <a:r>
              <a:rPr sz="2400" spc="-45" dirty="0">
                <a:latin typeface="Arial"/>
                <a:cs typeface="Arial"/>
              </a:rPr>
              <a:t>dari </a:t>
            </a:r>
            <a:r>
              <a:rPr sz="2400" spc="-70" dirty="0">
                <a:latin typeface="Arial"/>
                <a:cs typeface="Arial"/>
              </a:rPr>
              <a:t>Data </a:t>
            </a:r>
            <a:r>
              <a:rPr sz="2400" spc="-114" dirty="0">
                <a:latin typeface="Arial"/>
                <a:cs typeface="Arial"/>
              </a:rPr>
              <a:t>Warehouse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35" dirty="0">
                <a:latin typeface="Arial"/>
                <a:cs typeface="Arial"/>
              </a:rPr>
              <a:t>telah  </a:t>
            </a:r>
            <a:r>
              <a:rPr sz="2400" spc="-65" dirty="0">
                <a:latin typeface="Arial"/>
                <a:cs typeface="Arial"/>
              </a:rPr>
              <a:t>dikategorisasi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berdasarkan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fungsi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bisnis,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contoh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Mart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Finance,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Human  </a:t>
            </a:r>
            <a:r>
              <a:rPr sz="2400" spc="-135" dirty="0">
                <a:latin typeface="Arial"/>
                <a:cs typeface="Arial"/>
              </a:rPr>
              <a:t>Resource,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dsb.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22320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Analytical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11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185801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Analytics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Reporting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Mining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4832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Pemodelan</a:t>
            </a:r>
            <a:r>
              <a:rPr spc="-440" dirty="0"/>
              <a:t> </a:t>
            </a:r>
            <a:r>
              <a:rPr spc="-105" dirty="0"/>
              <a:t>Multidimensi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12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98685" cy="358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70" dirty="0">
                <a:latin typeface="Arial"/>
                <a:cs typeface="Arial"/>
              </a:rPr>
              <a:t>Data</a:t>
            </a:r>
            <a:r>
              <a:rPr sz="2400" i="1" spc="-21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warehouse</a:t>
            </a:r>
            <a:r>
              <a:rPr sz="2400" i="1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sekumpulan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multidimensi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terdiri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  </a:t>
            </a:r>
            <a:r>
              <a:rPr sz="2400" spc="-75" dirty="0">
                <a:latin typeface="Arial"/>
                <a:cs typeface="Arial"/>
              </a:rPr>
              <a:t>berbagai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dimensi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berbeda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(contoh: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waktu,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wilayah,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produk,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dll).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5" dirty="0">
                <a:latin typeface="Arial"/>
                <a:cs typeface="Arial"/>
              </a:rPr>
              <a:t>Pemodelan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multidimensi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dibutuhkan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merancang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multidimensi</a:t>
            </a:r>
            <a:endParaRPr sz="2400">
              <a:latin typeface="Arial"/>
              <a:cs typeface="Arial"/>
            </a:endParaRPr>
          </a:p>
          <a:p>
            <a:pPr marL="299085" marR="87884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Model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banyak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digunakan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adalah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model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bintang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lebih  </a:t>
            </a:r>
            <a:r>
              <a:rPr sz="2400" spc="-65" dirty="0">
                <a:latin typeface="Arial"/>
                <a:cs typeface="Arial"/>
              </a:rPr>
              <a:t>dikenal </a:t>
            </a:r>
            <a:r>
              <a:rPr sz="2400" spc="-90" dirty="0">
                <a:latin typeface="Arial"/>
                <a:cs typeface="Arial"/>
              </a:rPr>
              <a:t>dengan </a:t>
            </a:r>
            <a:r>
              <a:rPr sz="2400" i="1" spc="-65" dirty="0">
                <a:latin typeface="Arial"/>
                <a:cs typeface="Arial"/>
              </a:rPr>
              <a:t>star</a:t>
            </a:r>
            <a:r>
              <a:rPr sz="2400" i="1" spc="-455" dirty="0">
                <a:latin typeface="Arial"/>
                <a:cs typeface="Arial"/>
              </a:rPr>
              <a:t> </a:t>
            </a:r>
            <a:r>
              <a:rPr sz="2400" i="1" spc="-175" dirty="0">
                <a:latin typeface="Arial"/>
                <a:cs typeface="Arial"/>
              </a:rPr>
              <a:t>schema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Model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bintang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terdiri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dua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jenis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tabel: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2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Arial"/>
                <a:cs typeface="Arial"/>
              </a:rPr>
              <a:t>tabel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fakta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Arial"/>
                <a:cs typeface="Arial"/>
              </a:rPr>
              <a:t>berada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di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tengah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Arial"/>
                <a:cs typeface="Arial"/>
              </a:rPr>
              <a:t>tabel </a:t>
            </a:r>
            <a:r>
              <a:rPr sz="2000" spc="-65" dirty="0">
                <a:latin typeface="Arial"/>
                <a:cs typeface="Arial"/>
              </a:rPr>
              <a:t>dimensi 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Arial"/>
                <a:cs typeface="Arial"/>
              </a:rPr>
              <a:t>mengelilingi </a:t>
            </a:r>
            <a:r>
              <a:rPr sz="2000" spc="-35" dirty="0">
                <a:latin typeface="Arial"/>
                <a:cs typeface="Arial"/>
              </a:rPr>
              <a:t>tabel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fakta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5129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Contoh </a:t>
            </a:r>
            <a:r>
              <a:rPr spc="-50" dirty="0"/>
              <a:t>Star</a:t>
            </a:r>
            <a:r>
              <a:rPr spc="-940" dirty="0"/>
              <a:t> </a:t>
            </a:r>
            <a:r>
              <a:rPr spc="-85" dirty="0"/>
              <a:t>Schema</a:t>
            </a:r>
          </a:p>
        </p:txBody>
      </p:sp>
      <p:sp>
        <p:nvSpPr>
          <p:cNvPr id="3" name="object 3"/>
          <p:cNvSpPr/>
          <p:nvPr/>
        </p:nvSpPr>
        <p:spPr>
          <a:xfrm>
            <a:off x="1484249" y="1811070"/>
            <a:ext cx="5886958" cy="423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13</a:t>
            </a:fld>
            <a:endParaRPr spc="-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301" y="3858879"/>
            <a:ext cx="6353175" cy="126746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4000" b="1" spc="-95" dirty="0">
                <a:latin typeface="Trebuchet MS"/>
                <a:cs typeface="Trebuchet MS"/>
              </a:rPr>
              <a:t>Konsep </a:t>
            </a:r>
            <a:r>
              <a:rPr sz="4000" b="1" spc="-90" dirty="0">
                <a:latin typeface="Trebuchet MS"/>
                <a:cs typeface="Trebuchet MS"/>
              </a:rPr>
              <a:t>Business</a:t>
            </a:r>
            <a:r>
              <a:rPr sz="4000" b="1" spc="-785" dirty="0">
                <a:latin typeface="Trebuchet MS"/>
                <a:cs typeface="Trebuchet MS"/>
              </a:rPr>
              <a:t> </a:t>
            </a:r>
            <a:r>
              <a:rPr sz="4000" b="1" spc="-145" dirty="0">
                <a:latin typeface="Trebuchet MS"/>
                <a:cs typeface="Trebuchet MS"/>
              </a:rPr>
              <a:t>Intelligence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2000" spc="-114" dirty="0">
                <a:latin typeface="Arial"/>
                <a:cs typeface="Arial"/>
              </a:rPr>
              <a:t>BAGIAN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40" dirty="0"/>
              <a:t>14</a:t>
            </a:fld>
            <a:endParaRPr spc="-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6132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Business</a:t>
            </a:r>
            <a:r>
              <a:rPr spc="-505" dirty="0"/>
              <a:t> </a:t>
            </a:r>
            <a:r>
              <a:rPr spc="-140" dirty="0"/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15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89303"/>
            <a:ext cx="9697720" cy="3803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348615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180" dirty="0">
                <a:latin typeface="Arial"/>
                <a:cs typeface="Arial"/>
              </a:rPr>
              <a:t>Business</a:t>
            </a:r>
            <a:r>
              <a:rPr sz="2400" i="1" spc="-175" dirty="0">
                <a:latin typeface="Arial"/>
                <a:cs typeface="Arial"/>
              </a:rPr>
              <a:t> </a:t>
            </a:r>
            <a:r>
              <a:rPr sz="2400" i="1" spc="-95" dirty="0">
                <a:latin typeface="Arial"/>
                <a:cs typeface="Arial"/>
              </a:rPr>
              <a:t>Intelligence</a:t>
            </a:r>
            <a:r>
              <a:rPr sz="2400" i="1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(BI)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dipopulerkan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oleh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Howard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Dresner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Gartner  </a:t>
            </a:r>
            <a:r>
              <a:rPr sz="2400" spc="-95" dirty="0">
                <a:latin typeface="Arial"/>
                <a:cs typeface="Arial"/>
              </a:rPr>
              <a:t>Group </a:t>
            </a:r>
            <a:r>
              <a:rPr sz="2400" spc="-110" dirty="0">
                <a:latin typeface="Arial"/>
                <a:cs typeface="Arial"/>
              </a:rPr>
              <a:t>pada </a:t>
            </a:r>
            <a:r>
              <a:rPr sz="2400" spc="-50" dirty="0">
                <a:latin typeface="Arial"/>
                <a:cs typeface="Arial"/>
              </a:rPr>
              <a:t>tahun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1989</a:t>
            </a:r>
            <a:endParaRPr sz="2400">
              <a:latin typeface="Arial"/>
              <a:cs typeface="Arial"/>
            </a:endParaRPr>
          </a:p>
          <a:p>
            <a:pPr marL="299085" marR="230504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5" dirty="0">
                <a:latin typeface="Arial"/>
                <a:cs typeface="Arial"/>
              </a:rPr>
              <a:t>BI </a:t>
            </a:r>
            <a:r>
              <a:rPr sz="2400" spc="-80" dirty="0">
                <a:latin typeface="Arial"/>
                <a:cs typeface="Arial"/>
              </a:rPr>
              <a:t>merupakan </a:t>
            </a:r>
            <a:r>
              <a:rPr sz="2400" spc="-125" dirty="0">
                <a:latin typeface="Arial"/>
                <a:cs typeface="Arial"/>
              </a:rPr>
              <a:t>sebuah </a:t>
            </a:r>
            <a:r>
              <a:rPr sz="2400" spc="-110" dirty="0">
                <a:latin typeface="Arial"/>
                <a:cs typeface="Arial"/>
              </a:rPr>
              <a:t>konsep </a:t>
            </a:r>
            <a:r>
              <a:rPr sz="2400" spc="-90" dirty="0">
                <a:latin typeface="Arial"/>
                <a:cs typeface="Arial"/>
              </a:rPr>
              <a:t>dan </a:t>
            </a:r>
            <a:r>
              <a:rPr sz="2400" spc="-40" dirty="0">
                <a:latin typeface="Arial"/>
                <a:cs typeface="Arial"/>
              </a:rPr>
              <a:t>metode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50" dirty="0">
                <a:latin typeface="Arial"/>
                <a:cs typeface="Arial"/>
              </a:rPr>
              <a:t>meningkatkan </a:t>
            </a:r>
            <a:r>
              <a:rPr sz="2400" spc="-60" dirty="0">
                <a:latin typeface="Arial"/>
                <a:cs typeface="Arial"/>
              </a:rPr>
              <a:t>kualitas  </a:t>
            </a:r>
            <a:r>
              <a:rPr sz="2400" spc="-85" dirty="0">
                <a:latin typeface="Arial"/>
                <a:cs typeface="Arial"/>
              </a:rPr>
              <a:t>keputusan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bisnis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dengan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menggunakan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sistem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pendukung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berbasis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fakta  </a:t>
            </a:r>
            <a:r>
              <a:rPr sz="2400" spc="-100" dirty="0">
                <a:latin typeface="Arial"/>
                <a:cs typeface="Arial"/>
              </a:rPr>
              <a:t>(</a:t>
            </a:r>
            <a:r>
              <a:rPr sz="2400" i="1" spc="-100" dirty="0">
                <a:latin typeface="Arial"/>
                <a:cs typeface="Arial"/>
              </a:rPr>
              <a:t>fact-based support</a:t>
            </a:r>
            <a:r>
              <a:rPr sz="2400" i="1" spc="-265" dirty="0">
                <a:latin typeface="Arial"/>
                <a:cs typeface="Arial"/>
              </a:rPr>
              <a:t> </a:t>
            </a:r>
            <a:r>
              <a:rPr sz="2400" i="1" spc="-140" dirty="0">
                <a:latin typeface="Arial"/>
                <a:cs typeface="Arial"/>
              </a:rPr>
              <a:t>systems</a:t>
            </a:r>
            <a:r>
              <a:rPr sz="2400" spc="-14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marR="620395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95" dirty="0">
                <a:latin typeface="Arial"/>
                <a:cs typeface="Arial"/>
              </a:rPr>
              <a:t>Intelligence</a:t>
            </a:r>
            <a:r>
              <a:rPr sz="2400" i="1" spc="-17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Arial"/>
                <a:cs typeface="Arial"/>
              </a:rPr>
              <a:t>kemampuan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belajar,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memahami,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atau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mengatasi  </a:t>
            </a:r>
            <a:r>
              <a:rPr sz="2400" spc="-75" dirty="0">
                <a:latin typeface="Arial"/>
                <a:cs typeface="Arial"/>
              </a:rPr>
              <a:t>situasi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baru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90100"/>
              </a:lnSpc>
              <a:spcBef>
                <a:spcPts val="114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Definisi </a:t>
            </a:r>
            <a:r>
              <a:rPr sz="2400" spc="-45" dirty="0">
                <a:latin typeface="Arial"/>
                <a:cs typeface="Arial"/>
              </a:rPr>
              <a:t>lain: </a:t>
            </a:r>
            <a:r>
              <a:rPr sz="2400" spc="-135" dirty="0">
                <a:latin typeface="Arial"/>
                <a:cs typeface="Arial"/>
              </a:rPr>
              <a:t>BI </a:t>
            </a:r>
            <a:r>
              <a:rPr sz="2400" spc="-80" dirty="0">
                <a:latin typeface="Arial"/>
                <a:cs typeface="Arial"/>
              </a:rPr>
              <a:t>merupakan </a:t>
            </a:r>
            <a:r>
              <a:rPr sz="2400" spc="-85" dirty="0">
                <a:latin typeface="Arial"/>
                <a:cs typeface="Arial"/>
              </a:rPr>
              <a:t>suatu </a:t>
            </a:r>
            <a:r>
              <a:rPr sz="2400" spc="-100" dirty="0">
                <a:latin typeface="Arial"/>
                <a:cs typeface="Arial"/>
              </a:rPr>
              <a:t>konsep, </a:t>
            </a:r>
            <a:r>
              <a:rPr sz="2400" spc="-40" dirty="0">
                <a:latin typeface="Arial"/>
                <a:cs typeface="Arial"/>
              </a:rPr>
              <a:t>metode,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125" dirty="0">
                <a:latin typeface="Arial"/>
                <a:cs typeface="Arial"/>
              </a:rPr>
              <a:t>proses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15" dirty="0">
                <a:latin typeface="Arial"/>
                <a:cs typeface="Arial"/>
              </a:rPr>
              <a:t>tidak  </a:t>
            </a:r>
            <a:r>
              <a:rPr sz="2400" spc="-105" dirty="0">
                <a:latin typeface="Arial"/>
                <a:cs typeface="Arial"/>
              </a:rPr>
              <a:t>hanya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bertujuan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meningkatkan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kualitas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keputusan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bisnis,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tetapi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juga 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mendukung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realisasi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strategi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suatu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organisasi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(Olszak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Ziemba)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71266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/>
              <a:t>Komponen </a:t>
            </a:r>
            <a:r>
              <a:rPr spc="-90" dirty="0"/>
              <a:t>Business</a:t>
            </a:r>
            <a:r>
              <a:rPr spc="-835" dirty="0"/>
              <a:t> </a:t>
            </a:r>
            <a:r>
              <a:rPr spc="-140" dirty="0"/>
              <a:t>Intelligence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16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8989060" cy="350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Tugas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utama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BI: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eksplorasi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i="1" spc="-45" dirty="0">
                <a:latin typeface="Arial"/>
                <a:cs typeface="Arial"/>
              </a:rPr>
              <a:t>intelligent</a:t>
            </a:r>
            <a:r>
              <a:rPr sz="2400" spc="-45" dirty="0">
                <a:latin typeface="Arial"/>
                <a:cs typeface="Arial"/>
              </a:rPr>
              <a:t>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integrasi,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agregasi,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analisis  </a:t>
            </a:r>
            <a:r>
              <a:rPr sz="2400" spc="-40" dirty="0">
                <a:latin typeface="Arial"/>
                <a:cs typeface="Arial"/>
              </a:rPr>
              <a:t>multidimensional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berbagai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sumber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Komponen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9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50" dirty="0">
                <a:latin typeface="Arial"/>
                <a:cs typeface="Arial"/>
              </a:rPr>
              <a:t>data </a:t>
            </a:r>
            <a:r>
              <a:rPr sz="2000" i="1" spc="-55" dirty="0">
                <a:latin typeface="Arial"/>
                <a:cs typeface="Arial"/>
              </a:rPr>
              <a:t>integration</a:t>
            </a:r>
            <a:r>
              <a:rPr sz="2000" i="1" spc="-185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50" dirty="0">
                <a:latin typeface="Arial"/>
                <a:cs typeface="Arial"/>
              </a:rPr>
              <a:t>data</a:t>
            </a:r>
            <a:r>
              <a:rPr sz="2000" i="1" spc="-160" dirty="0">
                <a:latin typeface="Arial"/>
                <a:cs typeface="Arial"/>
              </a:rPr>
              <a:t> </a:t>
            </a:r>
            <a:r>
              <a:rPr sz="2000" i="1" spc="-130" dirty="0">
                <a:latin typeface="Arial"/>
                <a:cs typeface="Arial"/>
              </a:rPr>
              <a:t>warehouse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80" dirty="0">
                <a:latin typeface="Arial"/>
                <a:cs typeface="Arial"/>
              </a:rPr>
              <a:t>On-line </a:t>
            </a:r>
            <a:r>
              <a:rPr sz="2000" i="1" spc="-55" dirty="0">
                <a:latin typeface="Arial"/>
                <a:cs typeface="Arial"/>
              </a:rPr>
              <a:t>analytic </a:t>
            </a:r>
            <a:r>
              <a:rPr sz="2000" i="1" spc="-70" dirty="0">
                <a:latin typeface="Arial"/>
                <a:cs typeface="Arial"/>
              </a:rPr>
              <a:t>tools</a:t>
            </a:r>
            <a:r>
              <a:rPr sz="2000" i="1" spc="-2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(OLAP)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75" dirty="0">
                <a:latin typeface="Arial"/>
                <a:cs typeface="Arial"/>
              </a:rPr>
              <a:t>reporting</a:t>
            </a:r>
            <a:r>
              <a:rPr sz="2000" i="1" spc="-95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i="1" spc="-114" dirty="0">
                <a:latin typeface="Arial"/>
                <a:cs typeface="Arial"/>
              </a:rPr>
              <a:t>dashboard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904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</a:t>
            </a:r>
            <a:r>
              <a:rPr spc="-395" dirty="0"/>
              <a:t> </a:t>
            </a:r>
            <a:r>
              <a:rPr spc="-105" dirty="0"/>
              <a:t>Integration</a:t>
            </a:r>
            <a:r>
              <a:rPr spc="-710" dirty="0"/>
              <a:t> </a:t>
            </a:r>
            <a:r>
              <a:rPr spc="-15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17</a:t>
            </a:fld>
            <a:endParaRPr spc="-4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 marR="76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9490" algn="l"/>
              </a:tabLst>
            </a:pPr>
            <a:r>
              <a:rPr i="1" spc="-70" dirty="0">
                <a:latin typeface="Arial"/>
                <a:cs typeface="Arial"/>
              </a:rPr>
              <a:t>Data </a:t>
            </a:r>
            <a:r>
              <a:rPr i="1" spc="-60" dirty="0">
                <a:latin typeface="Arial"/>
                <a:cs typeface="Arial"/>
              </a:rPr>
              <a:t>integration </a:t>
            </a:r>
            <a:r>
              <a:rPr i="1" spc="-80" dirty="0">
                <a:latin typeface="Arial"/>
                <a:cs typeface="Arial"/>
              </a:rPr>
              <a:t>tools </a:t>
            </a:r>
            <a:r>
              <a:rPr spc="-45" dirty="0"/>
              <a:t>dibutuhkan </a:t>
            </a:r>
            <a:r>
              <a:rPr spc="-25" dirty="0"/>
              <a:t>untuk </a:t>
            </a:r>
            <a:r>
              <a:rPr spc="-65" dirty="0"/>
              <a:t>mengintegrasikan </a:t>
            </a:r>
            <a:r>
              <a:rPr spc="-50" dirty="0"/>
              <a:t>data melalui  </a:t>
            </a:r>
            <a:r>
              <a:rPr spc="-125" dirty="0"/>
              <a:t>proses</a:t>
            </a:r>
            <a:r>
              <a:rPr spc="-160" dirty="0"/>
              <a:t> </a:t>
            </a:r>
            <a:r>
              <a:rPr i="1" spc="-60" dirty="0">
                <a:latin typeface="Arial"/>
                <a:cs typeface="Arial"/>
              </a:rPr>
              <a:t>extract</a:t>
            </a:r>
            <a:r>
              <a:rPr spc="-60" dirty="0"/>
              <a:t>,</a:t>
            </a:r>
            <a:r>
              <a:rPr spc="-195" dirty="0"/>
              <a:t> </a:t>
            </a:r>
            <a:r>
              <a:rPr i="1" spc="-65" dirty="0">
                <a:latin typeface="Arial"/>
                <a:cs typeface="Arial"/>
              </a:rPr>
              <a:t>transfer</a:t>
            </a:r>
            <a:r>
              <a:rPr spc="-65" dirty="0"/>
              <a:t>,</a:t>
            </a:r>
            <a:r>
              <a:rPr spc="-210" dirty="0"/>
              <a:t> </a:t>
            </a:r>
            <a:r>
              <a:rPr spc="-95" dirty="0"/>
              <a:t>dan</a:t>
            </a:r>
            <a:r>
              <a:rPr spc="-200" dirty="0"/>
              <a:t> </a:t>
            </a:r>
            <a:r>
              <a:rPr i="1" spc="-85" dirty="0">
                <a:latin typeface="Arial"/>
                <a:cs typeface="Arial"/>
              </a:rPr>
              <a:t>load</a:t>
            </a:r>
            <a:r>
              <a:rPr i="1" spc="-185" dirty="0">
                <a:latin typeface="Arial"/>
                <a:cs typeface="Arial"/>
              </a:rPr>
              <a:t> </a:t>
            </a:r>
            <a:r>
              <a:rPr spc="-114" dirty="0"/>
              <a:t>(ETL),</a:t>
            </a:r>
            <a:r>
              <a:rPr spc="-195" dirty="0"/>
              <a:t> </a:t>
            </a:r>
            <a:r>
              <a:rPr spc="-45" dirty="0"/>
              <a:t>dari</a:t>
            </a:r>
            <a:r>
              <a:rPr spc="-180" dirty="0"/>
              <a:t> </a:t>
            </a:r>
            <a:r>
              <a:rPr spc="-75" dirty="0"/>
              <a:t>berbagai</a:t>
            </a:r>
            <a:r>
              <a:rPr spc="-215" dirty="0"/>
              <a:t> </a:t>
            </a:r>
            <a:r>
              <a:rPr spc="-90" dirty="0"/>
              <a:t>sumber</a:t>
            </a:r>
            <a:r>
              <a:rPr spc="-215" dirty="0"/>
              <a:t> </a:t>
            </a:r>
            <a:r>
              <a:rPr spc="-110" dirty="0"/>
              <a:t>ke</a:t>
            </a:r>
            <a:r>
              <a:rPr spc="-175" dirty="0"/>
              <a:t> </a:t>
            </a:r>
            <a:r>
              <a:rPr spc="-70" dirty="0"/>
              <a:t>dalam</a:t>
            </a:r>
            <a:r>
              <a:rPr spc="-185" dirty="0"/>
              <a:t> </a:t>
            </a:r>
            <a:r>
              <a:rPr i="1" spc="-55" dirty="0">
                <a:latin typeface="Arial"/>
                <a:cs typeface="Arial"/>
              </a:rPr>
              <a:t>data  </a:t>
            </a:r>
            <a:r>
              <a:rPr i="1" spc="-145" dirty="0">
                <a:latin typeface="Arial"/>
                <a:cs typeface="Arial"/>
              </a:rPr>
              <a:t>warehouse</a:t>
            </a:r>
          </a:p>
          <a:p>
            <a:pPr marL="998219" marR="18351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100" dirty="0"/>
              <a:t>Berguna</a:t>
            </a:r>
            <a:r>
              <a:rPr spc="-204" dirty="0"/>
              <a:t> </a:t>
            </a:r>
            <a:r>
              <a:rPr spc="-25" dirty="0"/>
              <a:t>untuk</a:t>
            </a:r>
            <a:r>
              <a:rPr spc="-225" dirty="0"/>
              <a:t> </a:t>
            </a:r>
            <a:r>
              <a:rPr spc="-65" dirty="0"/>
              <a:t>memastikan</a:t>
            </a:r>
            <a:r>
              <a:rPr spc="-204" dirty="0"/>
              <a:t> </a:t>
            </a:r>
            <a:r>
              <a:rPr spc="-90" dirty="0"/>
              <a:t>konsistensi</a:t>
            </a:r>
            <a:r>
              <a:rPr spc="-160" dirty="0"/>
              <a:t> </a:t>
            </a:r>
            <a:r>
              <a:rPr spc="-50" dirty="0"/>
              <a:t>data</a:t>
            </a:r>
            <a:r>
              <a:rPr spc="-200" dirty="0"/>
              <a:t> </a:t>
            </a:r>
            <a:r>
              <a:rPr spc="-85" dirty="0"/>
              <a:t>yang</a:t>
            </a:r>
            <a:r>
              <a:rPr spc="-185" dirty="0"/>
              <a:t> </a:t>
            </a:r>
            <a:r>
              <a:rPr spc="-105" dirty="0"/>
              <a:t>akan</a:t>
            </a:r>
            <a:r>
              <a:rPr spc="-195" dirty="0"/>
              <a:t> </a:t>
            </a:r>
            <a:r>
              <a:rPr spc="-75" dirty="0"/>
              <a:t>berpengaruh</a:t>
            </a:r>
            <a:r>
              <a:rPr spc="-254" dirty="0"/>
              <a:t> </a:t>
            </a:r>
            <a:r>
              <a:rPr spc="-110" dirty="0"/>
              <a:t>pada  </a:t>
            </a:r>
            <a:r>
              <a:rPr spc="-60" dirty="0"/>
              <a:t>kualitas </a:t>
            </a:r>
            <a:r>
              <a:rPr spc="-50" dirty="0"/>
              <a:t>informasi </a:t>
            </a:r>
            <a:r>
              <a:rPr spc="-90" dirty="0"/>
              <a:t>yang</a:t>
            </a:r>
            <a:r>
              <a:rPr spc="-480" dirty="0"/>
              <a:t> </a:t>
            </a:r>
            <a:r>
              <a:rPr spc="-75" dirty="0"/>
              <a:t>dihasilkan</a:t>
            </a:r>
          </a:p>
          <a:p>
            <a:pPr marL="998219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85" dirty="0"/>
              <a:t>Digunakan</a:t>
            </a:r>
            <a:r>
              <a:rPr spc="-210" dirty="0"/>
              <a:t> </a:t>
            </a:r>
            <a:r>
              <a:rPr spc="-70" dirty="0"/>
              <a:t>dalam</a:t>
            </a:r>
            <a:r>
              <a:rPr spc="-210" dirty="0"/>
              <a:t> </a:t>
            </a:r>
            <a:r>
              <a:rPr spc="-125" dirty="0"/>
              <a:t>proses</a:t>
            </a:r>
            <a:r>
              <a:rPr spc="-155" dirty="0"/>
              <a:t> </a:t>
            </a:r>
            <a:r>
              <a:rPr i="1" spc="-55" dirty="0">
                <a:latin typeface="Arial"/>
                <a:cs typeface="Arial"/>
              </a:rPr>
              <a:t>data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i="1" spc="-90" dirty="0">
                <a:latin typeface="Arial"/>
                <a:cs typeface="Arial"/>
              </a:rPr>
              <a:t>staging</a:t>
            </a:r>
            <a:r>
              <a:rPr i="1" spc="-170" dirty="0">
                <a:latin typeface="Arial"/>
                <a:cs typeface="Arial"/>
              </a:rPr>
              <a:t> </a:t>
            </a:r>
            <a:r>
              <a:rPr spc="-95" dirty="0"/>
              <a:t>sebelum</a:t>
            </a:r>
            <a:r>
              <a:rPr spc="-180" dirty="0"/>
              <a:t> </a:t>
            </a:r>
            <a:r>
              <a:rPr spc="-50" dirty="0"/>
              <a:t>data</a:t>
            </a:r>
            <a:r>
              <a:rPr spc="-200" dirty="0"/>
              <a:t> </a:t>
            </a:r>
            <a:r>
              <a:rPr spc="-40" dirty="0"/>
              <a:t>tersebut</a:t>
            </a:r>
            <a:r>
              <a:rPr spc="-200" dirty="0"/>
              <a:t> </a:t>
            </a:r>
            <a:r>
              <a:rPr spc="-110" dirty="0"/>
              <a:t>masuk</a:t>
            </a:r>
            <a:r>
              <a:rPr spc="-200" dirty="0"/>
              <a:t> </a:t>
            </a:r>
            <a:r>
              <a:rPr spc="-110" dirty="0"/>
              <a:t>ke</a:t>
            </a:r>
            <a:r>
              <a:rPr spc="-190" dirty="0"/>
              <a:t> </a:t>
            </a:r>
            <a:r>
              <a:rPr i="1" spc="-55" dirty="0">
                <a:latin typeface="Arial"/>
                <a:cs typeface="Arial"/>
              </a:rPr>
              <a:t>data  </a:t>
            </a:r>
            <a:r>
              <a:rPr i="1" spc="-135" dirty="0">
                <a:latin typeface="Arial"/>
                <a:cs typeface="Arial"/>
              </a:rPr>
              <a:t>warehouse</a:t>
            </a:r>
            <a:r>
              <a:rPr spc="-135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85902"/>
            <a:ext cx="72517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Contoh </a:t>
            </a:r>
            <a:r>
              <a:rPr sz="3600" spc="-125" dirty="0"/>
              <a:t>proses </a:t>
            </a:r>
            <a:r>
              <a:rPr sz="3600" spc="-114" dirty="0"/>
              <a:t>integrasi </a:t>
            </a:r>
            <a:r>
              <a:rPr sz="3600" spc="-70" dirty="0"/>
              <a:t>data  menggunakan data</a:t>
            </a:r>
            <a:r>
              <a:rPr sz="3600" spc="-860" dirty="0"/>
              <a:t> </a:t>
            </a:r>
            <a:r>
              <a:rPr sz="3600" spc="-114" dirty="0"/>
              <a:t>integration </a:t>
            </a:r>
            <a:r>
              <a:rPr sz="3600" spc="-70" dirty="0"/>
              <a:t>tools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84249" y="1810359"/>
            <a:ext cx="6248400" cy="3930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18</a:t>
            </a:fld>
            <a:endParaRPr spc="-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13150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0" dirty="0"/>
              <a:t>OL</a:t>
            </a:r>
            <a:r>
              <a:rPr spc="70" dirty="0"/>
              <a:t>A</a:t>
            </a:r>
            <a:r>
              <a:rPr spc="60" dirty="0"/>
              <a:t>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19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89303"/>
            <a:ext cx="9757410" cy="3679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426084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OLAP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i="1" spc="-80" dirty="0">
                <a:latin typeface="Arial"/>
                <a:cs typeface="Arial"/>
              </a:rPr>
              <a:t>tools</a:t>
            </a:r>
            <a:r>
              <a:rPr sz="2400" i="1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memanipulasi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multidimensi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Arial"/>
                <a:cs typeface="Arial"/>
              </a:rPr>
              <a:t>OLAP  </a:t>
            </a:r>
            <a:r>
              <a:rPr sz="2400" spc="-110" dirty="0">
                <a:latin typeface="Arial"/>
                <a:cs typeface="Arial"/>
              </a:rPr>
              <a:t>cube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Pengguna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melihat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beragam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diinginkan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kumpulan 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tersimpan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i="1" spc="-55" dirty="0">
                <a:latin typeface="Arial"/>
                <a:cs typeface="Arial"/>
              </a:rPr>
              <a:t>data</a:t>
            </a:r>
            <a:r>
              <a:rPr sz="2400" i="1" spc="-210" dirty="0">
                <a:latin typeface="Arial"/>
                <a:cs typeface="Arial"/>
              </a:rPr>
              <a:t> </a:t>
            </a:r>
            <a:r>
              <a:rPr sz="2400" i="1" spc="-145" dirty="0">
                <a:latin typeface="Arial"/>
                <a:cs typeface="Arial"/>
              </a:rPr>
              <a:t>warehouse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5" dirty="0">
                <a:latin typeface="Arial"/>
                <a:cs typeface="Arial"/>
              </a:rPr>
              <a:t>Jenis-jenis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manipulasi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dilakukan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terhadap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OLAP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cube: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Slicing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Dicing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25" dirty="0">
                <a:latin typeface="Arial"/>
                <a:cs typeface="Arial"/>
              </a:rPr>
              <a:t>Drill-up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drill-down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45" dirty="0">
                <a:latin typeface="Arial"/>
                <a:cs typeface="Arial"/>
              </a:rPr>
              <a:t>Pivoting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3776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30" dirty="0"/>
              <a:t>Outline</a:t>
            </a:r>
            <a:r>
              <a:rPr spc="-470" dirty="0"/>
              <a:t> </a:t>
            </a:r>
            <a:r>
              <a:rPr spc="-160" dirty="0"/>
              <a:t>Perkuliahan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393001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Konsep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Warehouse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Konsep </a:t>
            </a:r>
            <a:r>
              <a:rPr sz="2400" spc="-150" dirty="0">
                <a:latin typeface="Arial"/>
                <a:cs typeface="Arial"/>
              </a:rPr>
              <a:t>Business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Intelligence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Pemanfaatan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DW/BI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0629"/>
            <a:ext cx="5696585" cy="124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Contoh </a:t>
            </a:r>
            <a:r>
              <a:rPr spc="-110" dirty="0"/>
              <a:t>tampilan </a:t>
            </a:r>
            <a:r>
              <a:rPr spc="60" dirty="0"/>
              <a:t>OLAP  </a:t>
            </a:r>
            <a:r>
              <a:rPr spc="-70" dirty="0"/>
              <a:t>menggunakan </a:t>
            </a:r>
            <a:r>
              <a:rPr spc="-120" dirty="0"/>
              <a:t>Pentaho</a:t>
            </a:r>
            <a:r>
              <a:rPr spc="-855" dirty="0"/>
              <a:t> </a:t>
            </a:r>
            <a:r>
              <a:rPr spc="50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1484249" y="1810385"/>
            <a:ext cx="6145149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20</a:t>
            </a:fld>
            <a:endParaRPr spc="-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344360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0" dirty="0"/>
              <a:t>Reporting</a:t>
            </a:r>
            <a:r>
              <a:rPr spc="-740" dirty="0"/>
              <a:t> </a:t>
            </a:r>
            <a:r>
              <a:rPr spc="-150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21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4534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Hasil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analisis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dilakukan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melalui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OLAP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dibuat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laporannya</a:t>
            </a:r>
            <a:endParaRPr sz="2400">
              <a:latin typeface="Arial"/>
              <a:cs typeface="Arial"/>
            </a:endParaRPr>
          </a:p>
          <a:p>
            <a:pPr marL="299085" marR="50355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membuat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laporan,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pada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BI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telah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disediakan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komponen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reporting  </a:t>
            </a:r>
            <a:r>
              <a:rPr sz="2400" spc="-35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Melalui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reporting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tools,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pengguna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menyajikan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laporan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sesuai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dengan  </a:t>
            </a:r>
            <a:r>
              <a:rPr sz="2400" spc="-65" dirty="0">
                <a:latin typeface="Arial"/>
                <a:cs typeface="Arial"/>
              </a:rPr>
              <a:t>kebutuhan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2424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Dashboard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22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896175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135" dirty="0">
                <a:latin typeface="Arial"/>
                <a:cs typeface="Arial"/>
              </a:rPr>
              <a:t>Dashboard</a:t>
            </a:r>
            <a:r>
              <a:rPr sz="2400" i="1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presentation</a:t>
            </a:r>
            <a:r>
              <a:rPr sz="2400" i="1" spc="-210" dirty="0">
                <a:latin typeface="Arial"/>
                <a:cs typeface="Arial"/>
              </a:rPr>
              <a:t> </a:t>
            </a:r>
            <a:r>
              <a:rPr sz="2400" i="1" spc="-85" dirty="0">
                <a:latin typeface="Arial"/>
                <a:cs typeface="Arial"/>
              </a:rPr>
              <a:t>layer</a:t>
            </a:r>
            <a:r>
              <a:rPr sz="2400" i="1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aplikasi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Menyediakan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tampilan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antarmuka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(</a:t>
            </a:r>
            <a:r>
              <a:rPr sz="2400" i="1" spc="-80" dirty="0">
                <a:latin typeface="Arial"/>
                <a:cs typeface="Arial"/>
              </a:rPr>
              <a:t>interface</a:t>
            </a:r>
            <a:r>
              <a:rPr sz="2400" spc="-80" dirty="0">
                <a:latin typeface="Arial"/>
                <a:cs typeface="Arial"/>
              </a:rPr>
              <a:t>)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grafis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multimedia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Berfungsi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menyediakan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bagi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pengguna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Tampilan </a:t>
            </a:r>
            <a:r>
              <a:rPr sz="2400" spc="-40" dirty="0">
                <a:latin typeface="Arial"/>
                <a:cs typeface="Arial"/>
              </a:rPr>
              <a:t>bersifat </a:t>
            </a:r>
            <a:r>
              <a:rPr sz="2400" spc="5" dirty="0">
                <a:latin typeface="Arial"/>
                <a:cs typeface="Arial"/>
              </a:rPr>
              <a:t>interaktif </a:t>
            </a:r>
            <a:r>
              <a:rPr sz="2400" spc="-95" dirty="0">
                <a:latin typeface="Arial"/>
                <a:cs typeface="Arial"/>
              </a:rPr>
              <a:t>agar </a:t>
            </a:r>
            <a:r>
              <a:rPr sz="2400" spc="-85" dirty="0">
                <a:latin typeface="Arial"/>
                <a:cs typeface="Arial"/>
              </a:rPr>
              <a:t>seluruh </a:t>
            </a:r>
            <a:r>
              <a:rPr sz="2400" spc="-95" dirty="0">
                <a:latin typeface="Arial"/>
                <a:cs typeface="Arial"/>
              </a:rPr>
              <a:t>lapisan </a:t>
            </a:r>
            <a:r>
              <a:rPr sz="2400" spc="-90" dirty="0">
                <a:latin typeface="Arial"/>
                <a:cs typeface="Arial"/>
              </a:rPr>
              <a:t>pengguna </a:t>
            </a:r>
            <a:r>
              <a:rPr sz="2400" spc="-55" dirty="0">
                <a:latin typeface="Arial"/>
                <a:cs typeface="Arial"/>
              </a:rPr>
              <a:t>dapat  </a:t>
            </a:r>
            <a:r>
              <a:rPr sz="2400" spc="-60" dirty="0">
                <a:latin typeface="Arial"/>
                <a:cs typeface="Arial"/>
              </a:rPr>
              <a:t>memanfaatkan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sistem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BI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dalam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melakukan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analisis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bidang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mereka  </a:t>
            </a:r>
            <a:r>
              <a:rPr sz="2400" spc="-85" dirty="0">
                <a:latin typeface="Arial"/>
                <a:cs typeface="Arial"/>
              </a:rPr>
              <a:t>masing-masing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Biasanya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tampilan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memanfaatkan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i="1" spc="-90" dirty="0">
                <a:latin typeface="Arial"/>
                <a:cs typeface="Arial"/>
              </a:rPr>
              <a:t>presentation</a:t>
            </a:r>
            <a:r>
              <a:rPr sz="2400" i="1" spc="-210" dirty="0">
                <a:latin typeface="Arial"/>
                <a:cs typeface="Arial"/>
              </a:rPr>
              <a:t> </a:t>
            </a:r>
            <a:r>
              <a:rPr sz="2400" i="1" spc="-85" dirty="0">
                <a:latin typeface="Arial"/>
                <a:cs typeface="Arial"/>
              </a:rPr>
              <a:t>layer</a:t>
            </a:r>
            <a:r>
              <a:rPr sz="2400" i="1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berbasis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Contoh </a:t>
            </a:r>
            <a:r>
              <a:rPr spc="-80" dirty="0"/>
              <a:t>Dashboard</a:t>
            </a:r>
            <a:r>
              <a:rPr spc="-720" dirty="0"/>
              <a:t> </a:t>
            </a:r>
            <a:r>
              <a:rPr spc="-35" dirty="0"/>
              <a:t>Menggunakan  </a:t>
            </a:r>
            <a:r>
              <a:rPr spc="-120" dirty="0"/>
              <a:t>Pentaho</a:t>
            </a:r>
            <a:r>
              <a:rPr spc="-395" dirty="0"/>
              <a:t> </a:t>
            </a:r>
            <a:r>
              <a:rPr spc="45" dirty="0"/>
              <a:t>BI</a:t>
            </a:r>
          </a:p>
        </p:txBody>
      </p:sp>
      <p:sp>
        <p:nvSpPr>
          <p:cNvPr id="3" name="object 3"/>
          <p:cNvSpPr/>
          <p:nvPr/>
        </p:nvSpPr>
        <p:spPr>
          <a:xfrm>
            <a:off x="1484249" y="1810321"/>
            <a:ext cx="8610600" cy="470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23</a:t>
            </a:fld>
            <a:endParaRPr spc="-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6174740">
              <a:lnSpc>
                <a:spcPct val="100000"/>
              </a:lnSpc>
              <a:spcBef>
                <a:spcPts val="1830"/>
              </a:spcBef>
            </a:pPr>
            <a:r>
              <a:rPr spc="-110" dirty="0"/>
              <a:t>Pemanfaatan</a:t>
            </a:r>
            <a:r>
              <a:rPr spc="-455" dirty="0"/>
              <a:t> </a:t>
            </a:r>
            <a:r>
              <a:rPr spc="5" dirty="0"/>
              <a:t>DW/BI</a:t>
            </a:r>
          </a:p>
          <a:p>
            <a:pPr marL="6162040" marR="6985" algn="r">
              <a:lnSpc>
                <a:spcPct val="100000"/>
              </a:lnSpc>
              <a:spcBef>
                <a:spcPts val="850"/>
              </a:spcBef>
            </a:pPr>
            <a:r>
              <a:rPr sz="2000" b="0" spc="-114" dirty="0">
                <a:latin typeface="Arial"/>
                <a:cs typeface="Arial"/>
              </a:rPr>
              <a:t>BAGIAN</a:t>
            </a:r>
            <a:r>
              <a:rPr sz="2000" b="0" spc="-215" dirty="0">
                <a:latin typeface="Arial"/>
                <a:cs typeface="Arial"/>
              </a:rPr>
              <a:t> </a:t>
            </a:r>
            <a:r>
              <a:rPr sz="2000" b="0" spc="-2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40" dirty="0"/>
              <a:t>24</a:t>
            </a:fld>
            <a:endParaRPr spc="-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034618"/>
            <a:ext cx="7141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Pemanfaatan</a:t>
            </a:r>
            <a:r>
              <a:rPr sz="3600" spc="-340" dirty="0"/>
              <a:t> </a:t>
            </a:r>
            <a:r>
              <a:rPr sz="3600" dirty="0"/>
              <a:t>DW/BI</a:t>
            </a:r>
            <a:r>
              <a:rPr sz="3600" spc="-350" dirty="0"/>
              <a:t> </a:t>
            </a:r>
            <a:r>
              <a:rPr sz="3600" spc="-130" dirty="0"/>
              <a:t>di</a:t>
            </a:r>
            <a:r>
              <a:rPr sz="3600" spc="-360" dirty="0"/>
              <a:t> </a:t>
            </a:r>
            <a:r>
              <a:rPr sz="3600" spc="-120" dirty="0"/>
              <a:t>Industri</a:t>
            </a:r>
            <a:r>
              <a:rPr sz="3600" spc="-370" dirty="0"/>
              <a:t> </a:t>
            </a:r>
            <a:r>
              <a:rPr sz="3600" spc="-120" dirty="0"/>
              <a:t>Ritel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25</a:t>
            </a:fld>
            <a:endParaRPr spc="-4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40" dirty="0"/>
              <a:t>Industri</a:t>
            </a:r>
            <a:r>
              <a:rPr spc="-245" dirty="0"/>
              <a:t> </a:t>
            </a:r>
            <a:r>
              <a:rPr spc="15" dirty="0"/>
              <a:t>ritel</a:t>
            </a:r>
            <a:r>
              <a:rPr spc="-190" dirty="0"/>
              <a:t> </a:t>
            </a:r>
            <a:r>
              <a:rPr spc="-55" dirty="0"/>
              <a:t>terus</a:t>
            </a:r>
            <a:r>
              <a:rPr spc="-215" dirty="0"/>
              <a:t> </a:t>
            </a:r>
            <a:r>
              <a:rPr spc="-75" dirty="0"/>
              <a:t>berkembang</a:t>
            </a:r>
            <a:r>
              <a:rPr spc="-240" dirty="0"/>
              <a:t> </a:t>
            </a:r>
            <a:r>
              <a:rPr spc="-80" dirty="0"/>
              <a:t>pesat.</a:t>
            </a:r>
          </a:p>
          <a:p>
            <a:pPr marL="998219" marR="508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55" dirty="0"/>
              <a:t>Peritel</a:t>
            </a:r>
            <a:r>
              <a:rPr spc="-185" dirty="0"/>
              <a:t> </a:t>
            </a:r>
            <a:r>
              <a:rPr spc="-35" dirty="0"/>
              <a:t>ingin</a:t>
            </a:r>
            <a:r>
              <a:rPr spc="-180" dirty="0"/>
              <a:t> </a:t>
            </a:r>
            <a:r>
              <a:rPr spc="-60" dirty="0"/>
              <a:t>memberikan</a:t>
            </a:r>
            <a:r>
              <a:rPr spc="-220" dirty="0"/>
              <a:t> </a:t>
            </a:r>
            <a:r>
              <a:rPr spc="-90" dirty="0"/>
              <a:t>pengalaman</a:t>
            </a:r>
            <a:r>
              <a:rPr spc="-200" dirty="0"/>
              <a:t> </a:t>
            </a:r>
            <a:r>
              <a:rPr spc="-75" dirty="0"/>
              <a:t>belanja</a:t>
            </a:r>
            <a:r>
              <a:rPr spc="-204" dirty="0"/>
              <a:t> </a:t>
            </a:r>
            <a:r>
              <a:rPr spc="-55" dirty="0"/>
              <a:t>baik</a:t>
            </a:r>
            <a:r>
              <a:rPr spc="-180" dirty="0"/>
              <a:t> </a:t>
            </a:r>
            <a:r>
              <a:rPr spc="-10" dirty="0"/>
              <a:t>di</a:t>
            </a:r>
            <a:r>
              <a:rPr spc="-185" dirty="0"/>
              <a:t> </a:t>
            </a:r>
            <a:r>
              <a:rPr spc="-85" dirty="0"/>
              <a:t>seluruh</a:t>
            </a:r>
            <a:r>
              <a:rPr spc="-200" dirty="0"/>
              <a:t> </a:t>
            </a:r>
            <a:r>
              <a:rPr spc="-10" dirty="0"/>
              <a:t>toko</a:t>
            </a:r>
            <a:r>
              <a:rPr spc="-210" dirty="0"/>
              <a:t> </a:t>
            </a:r>
            <a:r>
              <a:rPr spc="-45" dirty="0"/>
              <a:t>(in</a:t>
            </a:r>
            <a:r>
              <a:rPr spc="-185" dirty="0"/>
              <a:t> </a:t>
            </a:r>
            <a:r>
              <a:rPr spc="-70" dirty="0"/>
              <a:t>store)  </a:t>
            </a:r>
            <a:r>
              <a:rPr spc="-90" dirty="0"/>
              <a:t>dan </a:t>
            </a:r>
            <a:r>
              <a:rPr spc="-75" dirty="0"/>
              <a:t>situs web (online)</a:t>
            </a:r>
            <a:r>
              <a:rPr spc="-525" dirty="0"/>
              <a:t> </a:t>
            </a:r>
            <a:r>
              <a:rPr spc="-70" dirty="0"/>
              <a:t>mereka.</a:t>
            </a:r>
          </a:p>
          <a:p>
            <a:pPr marL="998219" marR="11303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120" dirty="0"/>
              <a:t>Penggunaan</a:t>
            </a:r>
            <a:r>
              <a:rPr spc="-229" dirty="0"/>
              <a:t> </a:t>
            </a:r>
            <a:r>
              <a:rPr spc="-114" dirty="0"/>
              <a:t>DW/BI</a:t>
            </a:r>
            <a:r>
              <a:rPr spc="-160" dirty="0"/>
              <a:t> </a:t>
            </a:r>
            <a:r>
              <a:rPr spc="-60" dirty="0"/>
              <a:t>memungkinkan</a:t>
            </a:r>
            <a:r>
              <a:rPr spc="-250" dirty="0"/>
              <a:t> </a:t>
            </a:r>
            <a:r>
              <a:rPr spc="-20" dirty="0"/>
              <a:t>peritel</a:t>
            </a:r>
            <a:r>
              <a:rPr spc="-190" dirty="0"/>
              <a:t> </a:t>
            </a:r>
            <a:r>
              <a:rPr spc="-25" dirty="0"/>
              <a:t>untuk</a:t>
            </a:r>
            <a:r>
              <a:rPr spc="-229" dirty="0"/>
              <a:t> </a:t>
            </a:r>
            <a:r>
              <a:rPr spc="-65" dirty="0"/>
              <a:t>mengumpulkan</a:t>
            </a:r>
            <a:r>
              <a:rPr spc="-225" dirty="0"/>
              <a:t> </a:t>
            </a:r>
            <a:r>
              <a:rPr spc="5" dirty="0"/>
              <a:t>“insight”  </a:t>
            </a:r>
            <a:r>
              <a:rPr spc="-50" dirty="0"/>
              <a:t>melalui</a:t>
            </a:r>
            <a:r>
              <a:rPr spc="-190" dirty="0"/>
              <a:t> </a:t>
            </a:r>
            <a:r>
              <a:rPr spc="-50" dirty="0"/>
              <a:t>data.</a:t>
            </a:r>
          </a:p>
          <a:p>
            <a:pPr marL="998219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50" dirty="0"/>
              <a:t>Membantu</a:t>
            </a:r>
            <a:r>
              <a:rPr spc="-204" dirty="0"/>
              <a:t> </a:t>
            </a:r>
            <a:r>
              <a:rPr spc="-20" dirty="0"/>
              <a:t>peritel</a:t>
            </a:r>
            <a:r>
              <a:rPr spc="-190" dirty="0"/>
              <a:t> </a:t>
            </a:r>
            <a:r>
              <a:rPr spc="-85" dirty="0"/>
              <a:t>merumuskan</a:t>
            </a:r>
            <a:r>
              <a:rPr spc="-254" dirty="0"/>
              <a:t> </a:t>
            </a:r>
            <a:r>
              <a:rPr spc="-30" dirty="0"/>
              <a:t>strategi</a:t>
            </a:r>
            <a:r>
              <a:rPr spc="-200" dirty="0"/>
              <a:t> </a:t>
            </a:r>
            <a:r>
              <a:rPr spc="-105" dirty="0"/>
              <a:t>pemasaran.</a:t>
            </a:r>
          </a:p>
          <a:p>
            <a:pPr marL="998219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999490" algn="l"/>
              </a:tabLst>
            </a:pPr>
            <a:r>
              <a:rPr spc="-60" dirty="0"/>
              <a:t>Memprediksi</a:t>
            </a:r>
            <a:r>
              <a:rPr spc="-195" dirty="0"/>
              <a:t> </a:t>
            </a:r>
            <a:r>
              <a:rPr spc="-65" dirty="0"/>
              <a:t>kebutuhan</a:t>
            </a:r>
            <a:r>
              <a:rPr spc="-229" dirty="0"/>
              <a:t> </a:t>
            </a:r>
            <a:r>
              <a:rPr spc="-85" dirty="0"/>
              <a:t>pelanggan</a:t>
            </a:r>
            <a:r>
              <a:rPr spc="-204" dirty="0"/>
              <a:t> </a:t>
            </a:r>
            <a:r>
              <a:rPr spc="-15" dirty="0"/>
              <a:t>di</a:t>
            </a:r>
            <a:r>
              <a:rPr spc="-190" dirty="0"/>
              <a:t> </a:t>
            </a:r>
            <a:r>
              <a:rPr spc="-145" dirty="0"/>
              <a:t>masa</a:t>
            </a:r>
            <a:r>
              <a:rPr spc="-190" dirty="0"/>
              <a:t> </a:t>
            </a:r>
            <a:r>
              <a:rPr spc="-85" dirty="0"/>
              <a:t>depan.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8249"/>
            <a:ext cx="6254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Penerapan</a:t>
            </a:r>
            <a:r>
              <a:rPr sz="3600" spc="-340" dirty="0"/>
              <a:t> </a:t>
            </a:r>
            <a:r>
              <a:rPr sz="3600" dirty="0"/>
              <a:t>DW/BI</a:t>
            </a:r>
            <a:r>
              <a:rPr sz="3600" spc="-375" dirty="0"/>
              <a:t> </a:t>
            </a:r>
            <a:r>
              <a:rPr sz="3600" spc="-140" dirty="0"/>
              <a:t>oleh</a:t>
            </a:r>
            <a:r>
              <a:rPr sz="3600" spc="-555" dirty="0"/>
              <a:t> </a:t>
            </a:r>
            <a:r>
              <a:rPr sz="3600" spc="-85" dirty="0"/>
              <a:t>Walmart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67947" y="5954064"/>
            <a:ext cx="15557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408" y="1246632"/>
            <a:ext cx="2790063" cy="1674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3369" y="1376552"/>
            <a:ext cx="9156700" cy="450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1815" indent="-287020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117"/>
              <a:buChar char="•"/>
              <a:tabLst>
                <a:tab pos="3091815" algn="l"/>
                <a:tab pos="3092450" algn="l"/>
              </a:tabLst>
            </a:pPr>
            <a:r>
              <a:rPr sz="1700" spc="-35" dirty="0">
                <a:latin typeface="Arial"/>
                <a:cs typeface="Arial"/>
              </a:rPr>
              <a:t>Membantu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apotek</a:t>
            </a:r>
            <a:r>
              <a:rPr sz="1700" spc="-25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Walmart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lebih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efisien:</a:t>
            </a:r>
            <a:endParaRPr sz="1700">
              <a:latin typeface="Arial"/>
              <a:cs typeface="Arial"/>
            </a:endParaRPr>
          </a:p>
          <a:p>
            <a:pPr marL="3549015" lvl="1" indent="-287020">
              <a:lnSpc>
                <a:spcPct val="100000"/>
              </a:lnSpc>
              <a:spcBef>
                <a:spcPts val="615"/>
              </a:spcBef>
              <a:buClr>
                <a:srgbClr val="1286C3"/>
              </a:buClr>
              <a:buSzPct val="146428"/>
              <a:buChar char="•"/>
              <a:tabLst>
                <a:tab pos="3549015" algn="l"/>
                <a:tab pos="3549650" algn="l"/>
              </a:tabLst>
            </a:pPr>
            <a:r>
              <a:rPr sz="1400" spc="-85" dirty="0">
                <a:latin typeface="Arial"/>
                <a:cs typeface="Arial"/>
              </a:rPr>
              <a:t>BI </a:t>
            </a:r>
            <a:r>
              <a:rPr sz="1400" spc="-45" dirty="0">
                <a:latin typeface="Arial"/>
                <a:cs typeface="Arial"/>
              </a:rPr>
              <a:t>memungkinkan </a:t>
            </a:r>
            <a:r>
              <a:rPr sz="1400" spc="-40" dirty="0">
                <a:latin typeface="Arial"/>
                <a:cs typeface="Arial"/>
              </a:rPr>
              <a:t>Walmart </a:t>
            </a:r>
            <a:r>
              <a:rPr sz="1400" spc="-50" dirty="0">
                <a:latin typeface="Arial"/>
                <a:cs typeface="Arial"/>
              </a:rPr>
              <a:t>memahami </a:t>
            </a:r>
            <a:r>
              <a:rPr sz="1400" spc="-35" dirty="0">
                <a:latin typeface="Arial"/>
                <a:cs typeface="Arial"/>
              </a:rPr>
              <a:t>jumlah </a:t>
            </a:r>
            <a:r>
              <a:rPr sz="1400" spc="-75" dirty="0">
                <a:latin typeface="Arial"/>
                <a:cs typeface="Arial"/>
              </a:rPr>
              <a:t>resep </a:t>
            </a:r>
            <a:r>
              <a:rPr sz="1400" spc="-55" dirty="0">
                <a:latin typeface="Arial"/>
                <a:cs typeface="Arial"/>
              </a:rPr>
              <a:t>yang </a:t>
            </a:r>
            <a:r>
              <a:rPr sz="1400" spc="-40" dirty="0">
                <a:latin typeface="Arial"/>
                <a:cs typeface="Arial"/>
              </a:rPr>
              <a:t>diisi </a:t>
            </a:r>
            <a:r>
              <a:rPr sz="1400" spc="-55" dirty="0">
                <a:latin typeface="Arial"/>
                <a:cs typeface="Arial"/>
              </a:rPr>
              <a:t>dalam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sehari.</a:t>
            </a:r>
            <a:endParaRPr sz="1400">
              <a:latin typeface="Arial"/>
              <a:cs typeface="Arial"/>
            </a:endParaRPr>
          </a:p>
          <a:p>
            <a:pPr marL="354901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428"/>
              <a:buChar char="•"/>
              <a:tabLst>
                <a:tab pos="3549015" algn="l"/>
                <a:tab pos="3549650" algn="l"/>
              </a:tabLst>
            </a:pPr>
            <a:r>
              <a:rPr sz="1400" spc="-60" dirty="0">
                <a:latin typeface="Arial"/>
                <a:cs typeface="Arial"/>
              </a:rPr>
              <a:t>Tentukan </a:t>
            </a:r>
            <a:r>
              <a:rPr sz="1400" spc="-30" dirty="0">
                <a:latin typeface="Arial"/>
                <a:cs typeface="Arial"/>
              </a:rPr>
              <a:t>waktu </a:t>
            </a:r>
            <a:r>
              <a:rPr sz="1400" spc="-65" dirty="0">
                <a:latin typeface="Arial"/>
                <a:cs typeface="Arial"/>
              </a:rPr>
              <a:t>puncak </a:t>
            </a:r>
            <a:r>
              <a:rPr sz="1400" spc="-50" dirty="0">
                <a:latin typeface="Arial"/>
                <a:cs typeface="Arial"/>
              </a:rPr>
              <a:t>setiap </a:t>
            </a:r>
            <a:r>
              <a:rPr sz="1400" spc="-40" dirty="0">
                <a:latin typeface="Arial"/>
                <a:cs typeface="Arial"/>
              </a:rPr>
              <a:t>hari </a:t>
            </a:r>
            <a:r>
              <a:rPr sz="1400" spc="-10" dirty="0">
                <a:latin typeface="Arial"/>
                <a:cs typeface="Arial"/>
              </a:rPr>
              <a:t>/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bulan.</a:t>
            </a:r>
            <a:endParaRPr sz="1400">
              <a:latin typeface="Arial"/>
              <a:cs typeface="Arial"/>
            </a:endParaRPr>
          </a:p>
          <a:p>
            <a:pPr marL="3549015" lvl="1" indent="-287020">
              <a:lnSpc>
                <a:spcPts val="1510"/>
              </a:lnSpc>
              <a:spcBef>
                <a:spcPts val="600"/>
              </a:spcBef>
              <a:buClr>
                <a:srgbClr val="1286C3"/>
              </a:buClr>
              <a:buSzPct val="146428"/>
              <a:buChar char="•"/>
              <a:tabLst>
                <a:tab pos="3549015" algn="l"/>
                <a:tab pos="3549650" algn="l"/>
              </a:tabLst>
            </a:pPr>
            <a:r>
              <a:rPr sz="1400" spc="-80" dirty="0">
                <a:latin typeface="Arial"/>
                <a:cs typeface="Arial"/>
              </a:rPr>
              <a:t>Jadwal </a:t>
            </a:r>
            <a:r>
              <a:rPr sz="1400" spc="-50" dirty="0">
                <a:latin typeface="Arial"/>
                <a:cs typeface="Arial"/>
              </a:rPr>
              <a:t>tenaga </a:t>
            </a:r>
            <a:r>
              <a:rPr sz="1400" spc="-45" dirty="0">
                <a:latin typeface="Arial"/>
                <a:cs typeface="Arial"/>
              </a:rPr>
              <a:t>kerja, </a:t>
            </a:r>
            <a:r>
              <a:rPr sz="1400" spc="-60" dirty="0">
                <a:latin typeface="Arial"/>
                <a:cs typeface="Arial"/>
              </a:rPr>
              <a:t>sehingga </a:t>
            </a:r>
            <a:r>
              <a:rPr sz="1400" spc="-45" dirty="0">
                <a:latin typeface="Arial"/>
                <a:cs typeface="Arial"/>
              </a:rPr>
              <a:t>mengurangi </a:t>
            </a:r>
            <a:r>
              <a:rPr sz="1400" spc="-30" dirty="0">
                <a:latin typeface="Arial"/>
                <a:cs typeface="Arial"/>
              </a:rPr>
              <a:t>waktu </a:t>
            </a:r>
            <a:r>
              <a:rPr sz="1400" spc="-65" dirty="0">
                <a:latin typeface="Arial"/>
                <a:cs typeface="Arial"/>
              </a:rPr>
              <a:t>dan </a:t>
            </a:r>
            <a:r>
              <a:rPr sz="1400" spc="-50" dirty="0">
                <a:latin typeface="Arial"/>
                <a:cs typeface="Arial"/>
              </a:rPr>
              <a:t>tenaga kerja</a:t>
            </a:r>
            <a:r>
              <a:rPr sz="1400" spc="-29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yang</a:t>
            </a:r>
            <a:endParaRPr sz="1400">
              <a:latin typeface="Arial"/>
              <a:cs typeface="Arial"/>
            </a:endParaRPr>
          </a:p>
          <a:p>
            <a:pPr marL="290195" algn="ctr">
              <a:lnSpc>
                <a:spcPts val="1510"/>
              </a:lnSpc>
            </a:pPr>
            <a:r>
              <a:rPr sz="1400" spc="-35" dirty="0">
                <a:latin typeface="Arial"/>
                <a:cs typeface="Arial"/>
              </a:rPr>
              <a:t>dibutuhkan </a:t>
            </a:r>
            <a:r>
              <a:rPr sz="1400" spc="-20" dirty="0">
                <a:latin typeface="Arial"/>
                <a:cs typeface="Arial"/>
              </a:rPr>
              <a:t>untuk </a:t>
            </a:r>
            <a:r>
              <a:rPr sz="1400" spc="-50" dirty="0">
                <a:latin typeface="Arial"/>
                <a:cs typeface="Arial"/>
              </a:rPr>
              <a:t>mengisi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resep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1286C3"/>
              </a:buClr>
              <a:buSzPct val="144117"/>
              <a:buChar char="•"/>
              <a:tabLst>
                <a:tab pos="299085" algn="l"/>
                <a:tab pos="299720" algn="l"/>
              </a:tabLst>
            </a:pPr>
            <a:r>
              <a:rPr sz="1700" spc="-40" dirty="0">
                <a:latin typeface="Arial"/>
                <a:cs typeface="Arial"/>
              </a:rPr>
              <a:t>Meningkatkan kinjera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pembayaran:</a:t>
            </a:r>
            <a:endParaRPr sz="1700">
              <a:latin typeface="Arial"/>
              <a:cs typeface="Arial"/>
            </a:endParaRPr>
          </a:p>
          <a:p>
            <a:pPr marL="756285" marR="511175" lvl="1" indent="-287020">
              <a:lnSpc>
                <a:spcPts val="1340"/>
              </a:lnSpc>
              <a:spcBef>
                <a:spcPts val="940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60" dirty="0">
                <a:latin typeface="Arial"/>
                <a:cs typeface="Arial"/>
              </a:rPr>
              <a:t>Menggunakan </a:t>
            </a:r>
            <a:r>
              <a:rPr sz="1400" spc="-25" dirty="0">
                <a:latin typeface="Arial"/>
                <a:cs typeface="Arial"/>
              </a:rPr>
              <a:t>analitik </a:t>
            </a:r>
            <a:r>
              <a:rPr sz="1400" spc="-10" dirty="0">
                <a:latin typeface="Arial"/>
                <a:cs typeface="Arial"/>
              </a:rPr>
              <a:t>prediktif </a:t>
            </a:r>
            <a:r>
              <a:rPr sz="1400" spc="-20" dirty="0">
                <a:latin typeface="Arial"/>
                <a:cs typeface="Arial"/>
              </a:rPr>
              <a:t>untuk </a:t>
            </a:r>
            <a:r>
              <a:rPr sz="1400" spc="-50" dirty="0">
                <a:latin typeface="Arial"/>
                <a:cs typeface="Arial"/>
              </a:rPr>
              <a:t>mengantisipasi </a:t>
            </a:r>
            <a:r>
              <a:rPr sz="1400" spc="-40" dirty="0">
                <a:latin typeface="Arial"/>
                <a:cs typeface="Arial"/>
              </a:rPr>
              <a:t>permintaan </a:t>
            </a:r>
            <a:r>
              <a:rPr sz="1400" spc="-60" dirty="0">
                <a:latin typeface="Arial"/>
                <a:cs typeface="Arial"/>
              </a:rPr>
              <a:t>(penggunaan </a:t>
            </a:r>
            <a:r>
              <a:rPr sz="1400" spc="-40" dirty="0">
                <a:latin typeface="Arial"/>
                <a:cs typeface="Arial"/>
              </a:rPr>
              <a:t>data </a:t>
            </a:r>
            <a:r>
              <a:rPr sz="1400" spc="-20" dirty="0">
                <a:latin typeface="Arial"/>
                <a:cs typeface="Arial"/>
              </a:rPr>
              <a:t>untuk </a:t>
            </a:r>
            <a:r>
              <a:rPr sz="1400" spc="-35" dirty="0">
                <a:latin typeface="Arial"/>
                <a:cs typeface="Arial"/>
              </a:rPr>
              <a:t>mengidentifikasi  </a:t>
            </a:r>
            <a:r>
              <a:rPr sz="1400" spc="-50" dirty="0">
                <a:latin typeface="Arial"/>
                <a:cs typeface="Arial"/>
              </a:rPr>
              <a:t>kemungkinan </a:t>
            </a:r>
            <a:r>
              <a:rPr sz="1400" spc="-60" dirty="0">
                <a:latin typeface="Arial"/>
                <a:cs typeface="Arial"/>
              </a:rPr>
              <a:t>hasil </a:t>
            </a:r>
            <a:r>
              <a:rPr sz="1400" spc="-15" dirty="0">
                <a:latin typeface="Arial"/>
                <a:cs typeface="Arial"/>
              </a:rPr>
              <a:t>di </a:t>
            </a:r>
            <a:r>
              <a:rPr sz="1400" spc="-95" dirty="0">
                <a:latin typeface="Arial"/>
                <a:cs typeface="Arial"/>
              </a:rPr>
              <a:t>masa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depan)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35" dirty="0">
                <a:latin typeface="Arial"/>
                <a:cs typeface="Arial"/>
              </a:rPr>
              <a:t>Membantu </a:t>
            </a:r>
            <a:r>
              <a:rPr sz="1400" spc="-45" dirty="0">
                <a:latin typeface="Arial"/>
                <a:cs typeface="Arial"/>
              </a:rPr>
              <a:t>menentukan </a:t>
            </a:r>
            <a:r>
              <a:rPr sz="1400" spc="-65" dirty="0">
                <a:latin typeface="Arial"/>
                <a:cs typeface="Arial"/>
              </a:rPr>
              <a:t>berapa </a:t>
            </a:r>
            <a:r>
              <a:rPr sz="1400" spc="-60" dirty="0">
                <a:latin typeface="Arial"/>
                <a:cs typeface="Arial"/>
              </a:rPr>
              <a:t>banyak </a:t>
            </a:r>
            <a:r>
              <a:rPr sz="1400" spc="-55" dirty="0">
                <a:latin typeface="Arial"/>
                <a:cs typeface="Arial"/>
              </a:rPr>
              <a:t>rekan yang </a:t>
            </a:r>
            <a:r>
              <a:rPr sz="1400" spc="-45" dirty="0">
                <a:latin typeface="Arial"/>
                <a:cs typeface="Arial"/>
              </a:rPr>
              <a:t>diperlukan </a:t>
            </a:r>
            <a:r>
              <a:rPr sz="1400" spc="-20" dirty="0">
                <a:latin typeface="Arial"/>
                <a:cs typeface="Arial"/>
              </a:rPr>
              <a:t>untuk </a:t>
            </a:r>
            <a:r>
              <a:rPr sz="1400" spc="-40" dirty="0">
                <a:latin typeface="Arial"/>
                <a:cs typeface="Arial"/>
              </a:rPr>
              <a:t>register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manual.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1286C3"/>
              </a:buClr>
              <a:buSzPct val="144117"/>
              <a:buChar char="•"/>
              <a:tabLst>
                <a:tab pos="299085" algn="l"/>
                <a:tab pos="299720" algn="l"/>
              </a:tabLst>
            </a:pPr>
            <a:r>
              <a:rPr sz="1700" spc="-55" dirty="0">
                <a:latin typeface="Arial"/>
                <a:cs typeface="Arial"/>
              </a:rPr>
              <a:t>Mengelola </a:t>
            </a:r>
            <a:r>
              <a:rPr sz="1700" spc="-25" dirty="0">
                <a:latin typeface="Arial"/>
                <a:cs typeface="Arial"/>
              </a:rPr>
              <a:t>rantai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pasokan: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ts val="1510"/>
              </a:lnSpc>
              <a:spcBef>
                <a:spcPts val="615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55" dirty="0">
                <a:latin typeface="Arial"/>
                <a:cs typeface="Arial"/>
              </a:rPr>
              <a:t>Menggunakan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simulasi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untuk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melacak</a:t>
            </a:r>
            <a:r>
              <a:rPr sz="1400" spc="-40" dirty="0">
                <a:latin typeface="Arial"/>
                <a:cs typeface="Arial"/>
              </a:rPr>
              <a:t> jumlah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langkah </a:t>
            </a:r>
            <a:r>
              <a:rPr sz="1400" spc="-5" dirty="0">
                <a:latin typeface="Arial"/>
                <a:cs typeface="Arial"/>
              </a:rPr>
              <a:t>-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dermaga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untuk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menyimpan.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Strategi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juga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menunjukkan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ts val="1510"/>
              </a:lnSpc>
            </a:pPr>
            <a:r>
              <a:rPr sz="1400" spc="-65" dirty="0">
                <a:latin typeface="Arial"/>
                <a:cs typeface="Arial"/>
              </a:rPr>
              <a:t>berapa </a:t>
            </a:r>
            <a:r>
              <a:rPr sz="1400" spc="-35" dirty="0">
                <a:latin typeface="Arial"/>
                <a:cs typeface="Arial"/>
              </a:rPr>
              <a:t>kali </a:t>
            </a:r>
            <a:r>
              <a:rPr sz="1400" spc="-40" dirty="0">
                <a:latin typeface="Arial"/>
                <a:cs typeface="Arial"/>
              </a:rPr>
              <a:t>produk </a:t>
            </a:r>
            <a:r>
              <a:rPr sz="1400" spc="-45" dirty="0">
                <a:latin typeface="Arial"/>
                <a:cs typeface="Arial"/>
              </a:rPr>
              <a:t>disentuh </a:t>
            </a:r>
            <a:r>
              <a:rPr sz="1400" spc="-70" dirty="0">
                <a:latin typeface="Arial"/>
                <a:cs typeface="Arial"/>
              </a:rPr>
              <a:t>sepanjang </a:t>
            </a:r>
            <a:r>
              <a:rPr sz="1400" spc="-50" dirty="0">
                <a:latin typeface="Arial"/>
                <a:cs typeface="Arial"/>
              </a:rPr>
              <a:t>jalan </a:t>
            </a:r>
            <a:r>
              <a:rPr sz="1400" spc="-70" dirty="0">
                <a:latin typeface="Arial"/>
                <a:cs typeface="Arial"/>
              </a:rPr>
              <a:t>ke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pelanggan.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85" dirty="0">
                <a:latin typeface="Arial"/>
                <a:cs typeface="Arial"/>
              </a:rPr>
              <a:t>BI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membantu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mengungkapkan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jalur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rute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transportasi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untuk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truk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perusahaan-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menekan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biaya </a:t>
            </a:r>
            <a:r>
              <a:rPr sz="1400" spc="-40" dirty="0">
                <a:latin typeface="Arial"/>
                <a:cs typeface="Arial"/>
              </a:rPr>
              <a:t>transportasi.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1286C3"/>
              </a:buClr>
              <a:buSzPct val="144117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latin typeface="Arial"/>
                <a:cs typeface="Arial"/>
              </a:rPr>
              <a:t>Optimalkan </a:t>
            </a:r>
            <a:r>
              <a:rPr sz="1700" spc="-55" dirty="0">
                <a:latin typeface="Arial"/>
                <a:cs typeface="Arial"/>
              </a:rPr>
              <a:t>ragam</a:t>
            </a:r>
            <a:r>
              <a:rPr sz="1700" spc="-28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produk:</a:t>
            </a:r>
            <a:endParaRPr sz="1700">
              <a:latin typeface="Arial"/>
              <a:cs typeface="Arial"/>
            </a:endParaRPr>
          </a:p>
          <a:p>
            <a:pPr marL="756285" marR="346710" lvl="1" indent="-287020">
              <a:lnSpc>
                <a:spcPct val="80000"/>
              </a:lnSpc>
              <a:spcBef>
                <a:spcPts val="944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65" dirty="0">
                <a:latin typeface="Arial"/>
                <a:cs typeface="Arial"/>
              </a:rPr>
              <a:t>Menganalisis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preferensi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pelanggan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pola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belanja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yang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membantu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dengan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rak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penyimpanan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memajang  </a:t>
            </a:r>
            <a:r>
              <a:rPr sz="1400" spc="-60" dirty="0">
                <a:latin typeface="Arial"/>
                <a:cs typeface="Arial"/>
              </a:rPr>
              <a:t>barang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dagangan.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369" y="5933033"/>
            <a:ext cx="915352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117"/>
              <a:buChar char="•"/>
              <a:tabLst>
                <a:tab pos="299085" algn="l"/>
                <a:tab pos="299720" algn="l"/>
              </a:tabLst>
            </a:pPr>
            <a:r>
              <a:rPr sz="1700" spc="-85" dirty="0">
                <a:latin typeface="Arial"/>
                <a:cs typeface="Arial"/>
              </a:rPr>
              <a:t>Personalisasi </a:t>
            </a:r>
            <a:r>
              <a:rPr sz="1700" spc="-65" dirty="0">
                <a:latin typeface="Arial"/>
                <a:cs typeface="Arial"/>
              </a:rPr>
              <a:t>pengalaman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berbelanja: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ts val="1510"/>
              </a:lnSpc>
              <a:spcBef>
                <a:spcPts val="615"/>
              </a:spcBef>
              <a:buClr>
                <a:srgbClr val="1286C3"/>
              </a:buClr>
              <a:buSzPct val="146428"/>
              <a:buChar char="•"/>
              <a:tabLst>
                <a:tab pos="756285" algn="l"/>
                <a:tab pos="756920" algn="l"/>
              </a:tabLst>
            </a:pPr>
            <a:r>
              <a:rPr sz="1400" spc="-60" dirty="0">
                <a:latin typeface="Arial"/>
                <a:cs typeface="Arial"/>
              </a:rPr>
              <a:t>Menggunakan </a:t>
            </a:r>
            <a:r>
              <a:rPr sz="1400" spc="-25" dirty="0">
                <a:latin typeface="Arial"/>
                <a:cs typeface="Arial"/>
              </a:rPr>
              <a:t>analitik </a:t>
            </a:r>
            <a:r>
              <a:rPr sz="1400" spc="-40" dirty="0">
                <a:latin typeface="Arial"/>
                <a:cs typeface="Arial"/>
              </a:rPr>
              <a:t>data </a:t>
            </a:r>
            <a:r>
              <a:rPr sz="1400" spc="-20" dirty="0">
                <a:latin typeface="Arial"/>
                <a:cs typeface="Arial"/>
              </a:rPr>
              <a:t>untuk </a:t>
            </a:r>
            <a:r>
              <a:rPr sz="1400" spc="-50" dirty="0">
                <a:latin typeface="Arial"/>
                <a:cs typeface="Arial"/>
              </a:rPr>
              <a:t>mengantisipasi </a:t>
            </a:r>
            <a:r>
              <a:rPr sz="1400" spc="-45" dirty="0">
                <a:latin typeface="Arial"/>
                <a:cs typeface="Arial"/>
              </a:rPr>
              <a:t>kebutuhan </a:t>
            </a:r>
            <a:r>
              <a:rPr sz="1400" spc="-55" dirty="0">
                <a:latin typeface="Arial"/>
                <a:cs typeface="Arial"/>
              </a:rPr>
              <a:t>pelanggan, </a:t>
            </a:r>
            <a:r>
              <a:rPr sz="1400" spc="-50" dirty="0">
                <a:latin typeface="Arial"/>
                <a:cs typeface="Arial"/>
              </a:rPr>
              <a:t>kemudian </a:t>
            </a:r>
            <a:r>
              <a:rPr sz="1400" spc="-35" dirty="0">
                <a:latin typeface="Arial"/>
                <a:cs typeface="Arial"/>
              </a:rPr>
              <a:t>membuat </a:t>
            </a:r>
            <a:r>
              <a:rPr sz="1400" spc="-70" dirty="0">
                <a:latin typeface="Arial"/>
                <a:cs typeface="Arial"/>
              </a:rPr>
              <a:t>kesepakatan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rollback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ts val="1510"/>
              </a:lnSpc>
            </a:pPr>
            <a:r>
              <a:rPr sz="1400" spc="-55" dirty="0">
                <a:latin typeface="Arial"/>
                <a:cs typeface="Arial"/>
              </a:rPr>
              <a:t>seluler yang </a:t>
            </a:r>
            <a:r>
              <a:rPr sz="1400" spc="-60" dirty="0">
                <a:latin typeface="Arial"/>
                <a:cs typeface="Arial"/>
              </a:rPr>
              <a:t>dipersonalisasi </a:t>
            </a:r>
            <a:r>
              <a:rPr sz="1400" spc="-20" dirty="0">
                <a:latin typeface="Arial"/>
                <a:cs typeface="Arial"/>
              </a:rPr>
              <a:t>untuk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pembeli.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8249"/>
            <a:ext cx="6179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/>
              <a:t>Penerapan</a:t>
            </a:r>
            <a:r>
              <a:rPr sz="3600" spc="-340" dirty="0"/>
              <a:t> </a:t>
            </a:r>
            <a:r>
              <a:rPr sz="3600" dirty="0"/>
              <a:t>DW/BI</a:t>
            </a:r>
            <a:r>
              <a:rPr sz="3600" spc="-370" dirty="0"/>
              <a:t> </a:t>
            </a:r>
            <a:r>
              <a:rPr sz="3600" spc="-140" dirty="0"/>
              <a:t>oleh</a:t>
            </a:r>
            <a:r>
              <a:rPr sz="3600" spc="-530" dirty="0"/>
              <a:t> </a:t>
            </a:r>
            <a:r>
              <a:rPr sz="3600" spc="-70" dirty="0"/>
              <a:t>Amazon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80140" y="5954064"/>
            <a:ext cx="14287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0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469" y="997458"/>
            <a:ext cx="9996805" cy="4892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67990" indent="-287020">
              <a:lnSpc>
                <a:spcPct val="100000"/>
              </a:lnSpc>
              <a:spcBef>
                <a:spcPts val="110"/>
              </a:spcBef>
              <a:buClr>
                <a:srgbClr val="1286C3"/>
              </a:buClr>
              <a:buSzPct val="143333"/>
              <a:buChar char="•"/>
              <a:tabLst>
                <a:tab pos="2967990" algn="l"/>
                <a:tab pos="2968625" algn="l"/>
              </a:tabLst>
            </a:pPr>
            <a:r>
              <a:rPr sz="1500" spc="-50" dirty="0">
                <a:latin typeface="Arial"/>
                <a:cs typeface="Arial"/>
              </a:rPr>
              <a:t>Sistem</a:t>
            </a:r>
            <a:r>
              <a:rPr sz="1500" spc="-335" dirty="0">
                <a:latin typeface="Arial"/>
                <a:cs typeface="Arial"/>
              </a:rPr>
              <a:t> </a:t>
            </a:r>
            <a:r>
              <a:rPr sz="1500" spc="-70" dirty="0">
                <a:latin typeface="Arial"/>
                <a:cs typeface="Arial"/>
              </a:rPr>
              <a:t>Rekomendasi </a:t>
            </a:r>
            <a:r>
              <a:rPr sz="1500" spc="-50" dirty="0">
                <a:latin typeface="Arial"/>
                <a:cs typeface="Arial"/>
              </a:rPr>
              <a:t>yang </a:t>
            </a:r>
            <a:r>
              <a:rPr sz="1500" spc="-55" dirty="0">
                <a:latin typeface="Arial"/>
                <a:cs typeface="Arial"/>
              </a:rPr>
              <a:t>Dipersonalisasi:</a:t>
            </a:r>
            <a:endParaRPr sz="1500">
              <a:latin typeface="Arial"/>
              <a:cs typeface="Arial"/>
            </a:endParaRPr>
          </a:p>
          <a:p>
            <a:pPr marL="3425825" lvl="1" indent="-287020">
              <a:lnSpc>
                <a:spcPct val="100000"/>
              </a:lnSpc>
              <a:spcBef>
                <a:spcPts val="610"/>
              </a:spcBef>
              <a:buClr>
                <a:srgbClr val="1286C3"/>
              </a:buClr>
              <a:buSzPct val="146153"/>
              <a:buChar char="•"/>
              <a:tabLst>
                <a:tab pos="3425190" algn="l"/>
                <a:tab pos="3425825" algn="l"/>
              </a:tabLst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mesin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collaborative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filtering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engine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130" dirty="0">
                <a:latin typeface="Arial"/>
                <a:cs typeface="Arial"/>
              </a:rPr>
              <a:t>(CFE)</a:t>
            </a:r>
            <a:endParaRPr sz="1300">
              <a:latin typeface="Arial"/>
              <a:cs typeface="Arial"/>
            </a:endParaRPr>
          </a:p>
          <a:p>
            <a:pPr marL="342582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153"/>
              <a:buChar char="•"/>
              <a:tabLst>
                <a:tab pos="3425190" algn="l"/>
                <a:tab pos="3425825" algn="l"/>
              </a:tabLst>
            </a:pPr>
            <a:r>
              <a:rPr sz="1300" spc="-75" dirty="0">
                <a:latin typeface="Arial"/>
                <a:cs typeface="Arial"/>
              </a:rPr>
              <a:t>BI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memungkinkan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Amazon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menganalisis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pembelian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sebelumnya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menyarankan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item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baru</a:t>
            </a:r>
            <a:endParaRPr sz="1300">
              <a:latin typeface="Arial"/>
              <a:cs typeface="Arial"/>
            </a:endParaRPr>
          </a:p>
          <a:p>
            <a:pPr marL="3425825" lvl="1" indent="-287020">
              <a:lnSpc>
                <a:spcPts val="1405"/>
              </a:lnSpc>
              <a:spcBef>
                <a:spcPts val="600"/>
              </a:spcBef>
              <a:buClr>
                <a:srgbClr val="1286C3"/>
              </a:buClr>
              <a:buSzPct val="146153"/>
              <a:buChar char="•"/>
              <a:tabLst>
                <a:tab pos="3425190" algn="l"/>
                <a:tab pos="3425825" algn="l"/>
              </a:tabLst>
            </a:pPr>
            <a:r>
              <a:rPr sz="1300" spc="-55" dirty="0">
                <a:latin typeface="Arial"/>
                <a:cs typeface="Arial"/>
              </a:rPr>
              <a:t>Menggunakan </a:t>
            </a:r>
            <a:r>
              <a:rPr sz="1300" spc="-50" dirty="0">
                <a:latin typeface="Arial"/>
                <a:cs typeface="Arial"/>
              </a:rPr>
              <a:t>rekomendasi </a:t>
            </a:r>
            <a:r>
              <a:rPr sz="1300" spc="-20" dirty="0">
                <a:latin typeface="Arial"/>
                <a:cs typeface="Arial"/>
              </a:rPr>
              <a:t>untuk </a:t>
            </a:r>
            <a:r>
              <a:rPr sz="1300" spc="-55" dirty="0">
                <a:latin typeface="Arial"/>
                <a:cs typeface="Arial"/>
              </a:rPr>
              <a:t>menyarankan </a:t>
            </a:r>
            <a:r>
              <a:rPr sz="1300" spc="-40" dirty="0">
                <a:latin typeface="Arial"/>
                <a:cs typeface="Arial"/>
              </a:rPr>
              <a:t>pembelian </a:t>
            </a:r>
            <a:r>
              <a:rPr sz="1300" spc="-45" dirty="0">
                <a:latin typeface="Arial"/>
                <a:cs typeface="Arial"/>
              </a:rPr>
              <a:t>baru </a:t>
            </a:r>
            <a:r>
              <a:rPr sz="1300" spc="-65" dirty="0">
                <a:latin typeface="Arial"/>
                <a:cs typeface="Arial"/>
              </a:rPr>
              <a:t>kepada </a:t>
            </a:r>
            <a:r>
              <a:rPr sz="1300" spc="-45" dirty="0">
                <a:latin typeface="Arial"/>
                <a:cs typeface="Arial"/>
              </a:rPr>
              <a:t>orang </a:t>
            </a:r>
            <a:r>
              <a:rPr sz="1300" spc="-25" dirty="0">
                <a:latin typeface="Arial"/>
                <a:cs typeface="Arial"/>
              </a:rPr>
              <a:t>lain</a:t>
            </a:r>
            <a:r>
              <a:rPr sz="1300" spc="-26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endParaRPr sz="1300">
              <a:latin typeface="Arial"/>
              <a:cs typeface="Arial"/>
            </a:endParaRPr>
          </a:p>
          <a:p>
            <a:pPr marR="1527810" algn="ctr">
              <a:lnSpc>
                <a:spcPts val="1405"/>
              </a:lnSpc>
            </a:pPr>
            <a:r>
              <a:rPr sz="1300" spc="-25" dirty="0">
                <a:latin typeface="Arial"/>
                <a:cs typeface="Arial"/>
              </a:rPr>
              <a:t>membeli </a:t>
            </a:r>
            <a:r>
              <a:rPr sz="1300" spc="-55" dirty="0">
                <a:latin typeface="Arial"/>
                <a:cs typeface="Arial"/>
              </a:rPr>
              <a:t>barang</a:t>
            </a:r>
            <a:r>
              <a:rPr sz="1300" spc="-145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serupa</a:t>
            </a:r>
            <a:endParaRPr sz="1300">
              <a:latin typeface="Arial"/>
              <a:cs typeface="Arial"/>
            </a:endParaRPr>
          </a:p>
          <a:p>
            <a:pPr marL="342582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153"/>
              <a:buChar char="•"/>
              <a:tabLst>
                <a:tab pos="3425190" algn="l"/>
                <a:tab pos="3425825" algn="l"/>
              </a:tabLst>
            </a:pPr>
            <a:r>
              <a:rPr sz="1300" spc="-40" dirty="0">
                <a:latin typeface="Arial"/>
                <a:cs typeface="Arial"/>
              </a:rPr>
              <a:t>Menarik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informasi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dari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pencarian</a:t>
            </a:r>
            <a:r>
              <a:rPr sz="1300" spc="-60" dirty="0">
                <a:latin typeface="Arial"/>
                <a:cs typeface="Arial"/>
              </a:rPr>
              <a:t> dan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daftar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keinginan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merekomendasikan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pembelian</a:t>
            </a:r>
            <a:endParaRPr sz="1300">
              <a:latin typeface="Arial"/>
              <a:cs typeface="Arial"/>
            </a:endParaRPr>
          </a:p>
          <a:p>
            <a:pPr marL="387985" indent="-287020">
              <a:lnSpc>
                <a:spcPct val="100000"/>
              </a:lnSpc>
              <a:spcBef>
                <a:spcPts val="755"/>
              </a:spcBef>
              <a:buClr>
                <a:srgbClr val="1286C3"/>
              </a:buClr>
              <a:buSzPct val="143333"/>
              <a:buChar char="•"/>
              <a:tabLst>
                <a:tab pos="387985" algn="l"/>
                <a:tab pos="388620" algn="l"/>
                <a:tab pos="3425190" algn="l"/>
              </a:tabLst>
            </a:pPr>
            <a:r>
              <a:rPr sz="1500" spc="-70" dirty="0">
                <a:latin typeface="Arial"/>
                <a:cs typeface="Arial"/>
              </a:rPr>
              <a:t>Rekomendasi </a:t>
            </a:r>
            <a:r>
              <a:rPr sz="1500" spc="-30" dirty="0">
                <a:latin typeface="Arial"/>
                <a:cs typeface="Arial"/>
              </a:rPr>
              <a:t>e-book</a:t>
            </a:r>
            <a:r>
              <a:rPr sz="1500" spc="-229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Kindle</a:t>
            </a:r>
            <a:r>
              <a:rPr sz="1500" spc="-13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:	</a:t>
            </a:r>
            <a:r>
              <a:rPr sz="1950" spc="-67" baseline="53418" dirty="0">
                <a:latin typeface="Arial"/>
                <a:cs typeface="Arial"/>
              </a:rPr>
              <a:t>baru</a:t>
            </a:r>
            <a:endParaRPr sz="1950" baseline="53418">
              <a:latin typeface="Arial"/>
              <a:cs typeface="Arial"/>
            </a:endParaRPr>
          </a:p>
          <a:p>
            <a:pPr marL="845185" lvl="1" indent="-287020">
              <a:lnSpc>
                <a:spcPct val="100000"/>
              </a:lnSpc>
              <a:spcBef>
                <a:spcPts val="61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layanan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jejaring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sosial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mengirim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catatan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disorot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Kindle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kepada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orang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lain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diskusi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buku</a:t>
            </a:r>
            <a:endParaRPr sz="1300">
              <a:latin typeface="Arial"/>
              <a:cs typeface="Arial"/>
            </a:endParaRPr>
          </a:p>
          <a:p>
            <a:pPr marL="8451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fungsi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sorotan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menentukan buku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lain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mungkin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Anda sukai</a:t>
            </a:r>
            <a:endParaRPr sz="1300">
              <a:latin typeface="Arial"/>
              <a:cs typeface="Arial"/>
            </a:endParaRPr>
          </a:p>
          <a:p>
            <a:pPr marL="387985" indent="-287020">
              <a:lnSpc>
                <a:spcPct val="100000"/>
              </a:lnSpc>
              <a:spcBef>
                <a:spcPts val="595"/>
              </a:spcBef>
              <a:buClr>
                <a:srgbClr val="1286C3"/>
              </a:buClr>
              <a:buSzPct val="143333"/>
              <a:buChar char="•"/>
              <a:tabLst>
                <a:tab pos="387985" algn="l"/>
                <a:tab pos="388620" algn="l"/>
              </a:tabLst>
            </a:pPr>
            <a:r>
              <a:rPr sz="1500" spc="-55" dirty="0">
                <a:latin typeface="Arial"/>
                <a:cs typeface="Arial"/>
              </a:rPr>
              <a:t>One-Click</a:t>
            </a:r>
            <a:r>
              <a:rPr sz="1500" spc="-22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Ordering</a:t>
            </a:r>
            <a:r>
              <a:rPr sz="1500" spc="-1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/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Price</a:t>
            </a:r>
            <a:r>
              <a:rPr sz="1500" spc="-21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Optimization</a:t>
            </a:r>
            <a:endParaRPr sz="1500">
              <a:latin typeface="Arial"/>
              <a:cs typeface="Arial"/>
            </a:endParaRPr>
          </a:p>
          <a:p>
            <a:pPr marL="845185" lvl="1" indent="-287020">
              <a:lnSpc>
                <a:spcPct val="100000"/>
              </a:lnSpc>
              <a:spcBef>
                <a:spcPts val="61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40" dirty="0">
                <a:latin typeface="Arial"/>
                <a:cs typeface="Arial"/>
              </a:rPr>
              <a:t>Mengisi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metode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pengiriman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dan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pembayaran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80" dirty="0">
                <a:latin typeface="Arial"/>
                <a:cs typeface="Arial"/>
              </a:rPr>
              <a:t>secara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otomatis</a:t>
            </a:r>
            <a:r>
              <a:rPr sz="1300" spc="-14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memungkinkan pembelian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cepat.</a:t>
            </a:r>
            <a:endParaRPr sz="1300">
              <a:latin typeface="Arial"/>
              <a:cs typeface="Arial"/>
            </a:endParaRPr>
          </a:p>
          <a:p>
            <a:pPr marL="845185" marR="521334" lvl="1" indent="-287020">
              <a:lnSpc>
                <a:spcPct val="80000"/>
              </a:lnSpc>
              <a:spcBef>
                <a:spcPts val="91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45" dirty="0">
                <a:latin typeface="Arial"/>
                <a:cs typeface="Arial"/>
              </a:rPr>
              <a:t>Menetapkan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harga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berdasarkan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aktivitas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di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situs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web,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harga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pesaing,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ketersediaan </a:t>
            </a:r>
            <a:r>
              <a:rPr sz="1300" spc="-30" dirty="0">
                <a:latin typeface="Arial"/>
                <a:cs typeface="Arial"/>
              </a:rPr>
              <a:t>produk,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preferensi</a:t>
            </a:r>
            <a:r>
              <a:rPr sz="1300" spc="-50" dirty="0">
                <a:latin typeface="Arial"/>
                <a:cs typeface="Arial"/>
              </a:rPr>
              <a:t> barang, </a:t>
            </a:r>
            <a:r>
              <a:rPr sz="1300" spc="-25" dirty="0">
                <a:latin typeface="Arial"/>
                <a:cs typeface="Arial"/>
              </a:rPr>
              <a:t>riwayat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-75" dirty="0">
                <a:latin typeface="Arial"/>
                <a:cs typeface="Arial"/>
              </a:rPr>
              <a:t>pesanan,  </a:t>
            </a:r>
            <a:r>
              <a:rPr sz="1300" spc="-30" dirty="0">
                <a:latin typeface="Arial"/>
                <a:cs typeface="Arial"/>
              </a:rPr>
              <a:t>margin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keuntungan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diharapkan.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Harga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produk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berubah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setiap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105" dirty="0">
                <a:latin typeface="Arial"/>
                <a:cs typeface="Arial"/>
              </a:rPr>
              <a:t>10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menit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saat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data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dianalisis</a:t>
            </a:r>
            <a:endParaRPr sz="1300">
              <a:latin typeface="Arial"/>
              <a:cs typeface="Arial"/>
            </a:endParaRPr>
          </a:p>
          <a:p>
            <a:pPr marL="387985" indent="-287020">
              <a:lnSpc>
                <a:spcPct val="100000"/>
              </a:lnSpc>
              <a:spcBef>
                <a:spcPts val="595"/>
              </a:spcBef>
              <a:buClr>
                <a:srgbClr val="1286C3"/>
              </a:buClr>
              <a:buSzPct val="143333"/>
              <a:buChar char="•"/>
              <a:tabLst>
                <a:tab pos="387985" algn="l"/>
                <a:tab pos="388620" algn="l"/>
              </a:tabLst>
            </a:pPr>
            <a:r>
              <a:rPr sz="1500" spc="-25" dirty="0">
                <a:latin typeface="Arial"/>
                <a:cs typeface="Arial"/>
              </a:rPr>
              <a:t>Model</a:t>
            </a:r>
            <a:r>
              <a:rPr sz="1500" spc="-15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Pengiriman</a:t>
            </a:r>
            <a:r>
              <a:rPr sz="1500" spc="-2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Antisipatif:</a:t>
            </a:r>
            <a:endParaRPr sz="1500">
              <a:latin typeface="Arial"/>
              <a:cs typeface="Arial"/>
            </a:endParaRPr>
          </a:p>
          <a:p>
            <a:pPr marL="845185" lvl="1" indent="-287020">
              <a:lnSpc>
                <a:spcPts val="1405"/>
              </a:lnSpc>
              <a:spcBef>
                <a:spcPts val="61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Big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Data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memprediksi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kapan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Anda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kemungkinan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besar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akan</a:t>
            </a:r>
            <a:r>
              <a:rPr sz="1300" spc="-55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memesan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produk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85" dirty="0">
                <a:latin typeface="Arial"/>
                <a:cs typeface="Arial"/>
              </a:rPr>
              <a:t>sama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lagi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dan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melakukan</a:t>
            </a:r>
            <a:endParaRPr sz="1300">
              <a:latin typeface="Arial"/>
              <a:cs typeface="Arial"/>
            </a:endParaRPr>
          </a:p>
          <a:p>
            <a:pPr marL="845185">
              <a:lnSpc>
                <a:spcPts val="1405"/>
              </a:lnSpc>
            </a:pPr>
            <a:r>
              <a:rPr sz="1300" spc="-35" dirty="0">
                <a:latin typeface="Arial"/>
                <a:cs typeface="Arial"/>
              </a:rPr>
              <a:t>pra-tahap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barang-barang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tersebut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ditutup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sehingga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-65" dirty="0">
                <a:latin typeface="Arial"/>
                <a:cs typeface="Arial"/>
              </a:rPr>
              <a:t>siap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dikirim</a:t>
            </a:r>
            <a:endParaRPr sz="1300">
              <a:latin typeface="Arial"/>
              <a:cs typeface="Arial"/>
            </a:endParaRPr>
          </a:p>
          <a:p>
            <a:pPr marL="845185" marR="477520" lvl="1" indent="-287020">
              <a:lnSpc>
                <a:spcPts val="1250"/>
              </a:lnSpc>
              <a:spcBef>
                <a:spcPts val="900"/>
              </a:spcBef>
              <a:buClr>
                <a:srgbClr val="1286C3"/>
              </a:buClr>
              <a:buSzPct val="146153"/>
              <a:buChar char="•"/>
              <a:tabLst>
                <a:tab pos="845185" algn="l"/>
                <a:tab pos="845819" algn="l"/>
              </a:tabLst>
            </a:pPr>
            <a:r>
              <a:rPr sz="1300" spc="-50" dirty="0">
                <a:latin typeface="Arial"/>
                <a:cs typeface="Arial"/>
              </a:rPr>
              <a:t>-Menggunakan </a:t>
            </a:r>
            <a:r>
              <a:rPr sz="1300" spc="-20" dirty="0">
                <a:latin typeface="Arial"/>
                <a:cs typeface="Arial"/>
              </a:rPr>
              <a:t>analitik </a:t>
            </a:r>
            <a:r>
              <a:rPr sz="1300" dirty="0">
                <a:latin typeface="Arial"/>
                <a:cs typeface="Arial"/>
              </a:rPr>
              <a:t>prediktif </a:t>
            </a:r>
            <a:r>
              <a:rPr sz="1300" spc="-20" dirty="0">
                <a:latin typeface="Arial"/>
                <a:cs typeface="Arial"/>
              </a:rPr>
              <a:t>untuk </a:t>
            </a:r>
            <a:r>
              <a:rPr sz="1300" spc="-35" dirty="0">
                <a:latin typeface="Arial"/>
                <a:cs typeface="Arial"/>
              </a:rPr>
              <a:t>meningkatkan </a:t>
            </a:r>
            <a:r>
              <a:rPr sz="1300" spc="-50" dirty="0">
                <a:latin typeface="Arial"/>
                <a:cs typeface="Arial"/>
              </a:rPr>
              <a:t>penjualan </a:t>
            </a:r>
            <a:r>
              <a:rPr sz="1300" spc="-30" dirty="0">
                <a:latin typeface="Arial"/>
                <a:cs typeface="Arial"/>
              </a:rPr>
              <a:t>produk </a:t>
            </a:r>
            <a:r>
              <a:rPr sz="1300" spc="-60" dirty="0">
                <a:latin typeface="Arial"/>
                <a:cs typeface="Arial"/>
              </a:rPr>
              <a:t>dengan </a:t>
            </a:r>
            <a:r>
              <a:rPr sz="1300" spc="-55" dirty="0">
                <a:latin typeface="Arial"/>
                <a:cs typeface="Arial"/>
              </a:rPr>
              <a:t>menyarankan </a:t>
            </a:r>
            <a:r>
              <a:rPr sz="1300" spc="-40" dirty="0">
                <a:latin typeface="Arial"/>
                <a:cs typeface="Arial"/>
              </a:rPr>
              <a:t>waktunya </a:t>
            </a:r>
            <a:r>
              <a:rPr sz="1300" spc="-60" dirty="0">
                <a:latin typeface="Arial"/>
                <a:cs typeface="Arial"/>
              </a:rPr>
              <a:t>dengan </a:t>
            </a:r>
            <a:r>
              <a:rPr sz="1300" spc="-45" dirty="0">
                <a:latin typeface="Arial"/>
                <a:cs typeface="Arial"/>
              </a:rPr>
              <a:t>atau </a:t>
            </a:r>
            <a:r>
              <a:rPr sz="1300" spc="-30" dirty="0">
                <a:latin typeface="Arial"/>
                <a:cs typeface="Arial"/>
              </a:rPr>
              <a:t>membuat  </a:t>
            </a:r>
            <a:r>
              <a:rPr sz="1300" spc="-50" dirty="0">
                <a:latin typeface="Arial"/>
                <a:cs typeface="Arial"/>
              </a:rPr>
              <a:t>penjualan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dipersonalisasi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item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70" dirty="0">
                <a:latin typeface="Arial"/>
                <a:cs typeface="Arial"/>
              </a:rPr>
              <a:t> sudah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45" dirty="0">
                <a:latin typeface="Arial"/>
                <a:cs typeface="Arial"/>
              </a:rPr>
              <a:t>dipentaskan</a:t>
            </a:r>
            <a:endParaRPr sz="1300">
              <a:latin typeface="Arial"/>
              <a:cs typeface="Arial"/>
            </a:endParaRPr>
          </a:p>
          <a:p>
            <a:pPr marL="387985" indent="-28702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3333"/>
              <a:buChar char="•"/>
              <a:tabLst>
                <a:tab pos="387985" algn="l"/>
                <a:tab pos="388620" algn="l"/>
              </a:tabLst>
            </a:pPr>
            <a:r>
              <a:rPr sz="1500" spc="-35" dirty="0">
                <a:latin typeface="Arial"/>
                <a:cs typeface="Arial"/>
              </a:rPr>
              <a:t>Optimalisasi </a:t>
            </a:r>
            <a:r>
              <a:rPr sz="1500" spc="-50" dirty="0">
                <a:latin typeface="Arial"/>
                <a:cs typeface="Arial"/>
              </a:rPr>
              <a:t>Rantai</a:t>
            </a:r>
            <a:r>
              <a:rPr sz="1500" spc="-27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Pasokan: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0570" y="5924499"/>
            <a:ext cx="936752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6153"/>
              <a:buChar char="•"/>
              <a:tabLst>
                <a:tab pos="299085" algn="l"/>
                <a:tab pos="299720" algn="l"/>
              </a:tabLst>
            </a:pPr>
            <a:r>
              <a:rPr sz="1300" spc="-30" dirty="0">
                <a:latin typeface="Arial"/>
                <a:cs typeface="Arial"/>
              </a:rPr>
              <a:t>Link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70" dirty="0">
                <a:latin typeface="Arial"/>
                <a:cs typeface="Arial"/>
              </a:rPr>
              <a:t>ke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produsen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melacak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inventaris</a:t>
            </a:r>
            <a:r>
              <a:rPr sz="1300" spc="-100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mereka</a:t>
            </a:r>
            <a:endParaRPr sz="13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6153"/>
              <a:buChar char="•"/>
              <a:tabLst>
                <a:tab pos="299085" algn="l"/>
                <a:tab pos="299720" algn="l"/>
              </a:tabLst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analitik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menentukan </a:t>
            </a:r>
            <a:r>
              <a:rPr sz="1300" spc="-50" dirty="0">
                <a:latin typeface="Arial"/>
                <a:cs typeface="Arial"/>
              </a:rPr>
              <a:t>gudang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yang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paling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dekat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dengan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50" dirty="0">
                <a:latin typeface="Arial"/>
                <a:cs typeface="Arial"/>
              </a:rPr>
              <a:t>pelanggan</a:t>
            </a:r>
            <a:endParaRPr sz="13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600"/>
              </a:spcBef>
            </a:pPr>
            <a:r>
              <a:rPr sz="1300" spc="-55" dirty="0">
                <a:latin typeface="Arial"/>
                <a:cs typeface="Arial"/>
              </a:rPr>
              <a:t>Menggunakan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teori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graf</a:t>
            </a:r>
            <a:r>
              <a:rPr sz="1300" spc="19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membantu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memutuskan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jadwal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pengiriman</a:t>
            </a:r>
            <a:r>
              <a:rPr sz="1300" spc="-1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terbaik,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rute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-60" dirty="0">
                <a:latin typeface="Arial"/>
                <a:cs typeface="Arial"/>
              </a:rPr>
              <a:t>dan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spc="-40" dirty="0">
                <a:latin typeface="Arial"/>
                <a:cs typeface="Arial"/>
              </a:rPr>
              <a:t>pengelompokan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produk</a:t>
            </a:r>
            <a:r>
              <a:rPr sz="1300" spc="-10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untuk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30" dirty="0">
                <a:latin typeface="Arial"/>
                <a:cs typeface="Arial"/>
              </a:rPr>
              <a:t>dikurangi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6973" y="1005586"/>
            <a:ext cx="2366899" cy="148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034618"/>
            <a:ext cx="6644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Pemanfaatan </a:t>
            </a:r>
            <a:r>
              <a:rPr sz="3600" dirty="0"/>
              <a:t>DW/BI</a:t>
            </a:r>
            <a:r>
              <a:rPr sz="3600" spc="-819" dirty="0"/>
              <a:t> </a:t>
            </a:r>
            <a:r>
              <a:rPr sz="3600" spc="-130" dirty="0"/>
              <a:t>di </a:t>
            </a:r>
            <a:r>
              <a:rPr sz="3600" spc="-120" dirty="0"/>
              <a:t>Kepolisian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242547" y="5986959"/>
            <a:ext cx="20637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35" dirty="0"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569450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Memanfaatkan </a:t>
            </a:r>
            <a:r>
              <a:rPr sz="2400" spc="-65" dirty="0">
                <a:latin typeface="Arial"/>
                <a:cs typeface="Arial"/>
              </a:rPr>
              <a:t>kumpulan </a:t>
            </a:r>
            <a:r>
              <a:rPr sz="2400" spc="-50" dirty="0">
                <a:latin typeface="Arial"/>
                <a:cs typeface="Arial"/>
              </a:rPr>
              <a:t>data </a:t>
            </a:r>
            <a:r>
              <a:rPr sz="2400" spc="-95" dirty="0">
                <a:latin typeface="Arial"/>
                <a:cs typeface="Arial"/>
              </a:rPr>
              <a:t>sebelumnya dan </a:t>
            </a:r>
            <a:r>
              <a:rPr sz="2400" spc="-20" dirty="0">
                <a:latin typeface="Arial"/>
                <a:cs typeface="Arial"/>
              </a:rPr>
              <a:t>statistik </a:t>
            </a:r>
            <a:r>
              <a:rPr sz="2400" spc="-40" dirty="0">
                <a:latin typeface="Arial"/>
                <a:cs typeface="Arial"/>
              </a:rPr>
              <a:t>lanjutan </a:t>
            </a:r>
            <a:r>
              <a:rPr sz="2400" spc="-45" dirty="0">
                <a:latin typeface="Arial"/>
                <a:cs typeface="Arial"/>
              </a:rPr>
              <a:t>dari  </a:t>
            </a:r>
            <a:r>
              <a:rPr sz="2400" spc="-70" dirty="0">
                <a:latin typeface="Arial"/>
                <a:cs typeface="Arial"/>
              </a:rPr>
              <a:t>kejahatan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masa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lalu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meneliti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memprediksi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terjadinya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kejahatan  </a:t>
            </a:r>
            <a:r>
              <a:rPr sz="2400" spc="-15" dirty="0">
                <a:latin typeface="Arial"/>
                <a:cs typeface="Arial"/>
              </a:rPr>
              <a:t>di </a:t>
            </a:r>
            <a:r>
              <a:rPr sz="2400" spc="-145" dirty="0">
                <a:latin typeface="Arial"/>
                <a:cs typeface="Arial"/>
              </a:rPr>
              <a:t>masa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depan</a:t>
            </a:r>
            <a:endParaRPr sz="2400">
              <a:latin typeface="Arial"/>
              <a:cs typeface="Arial"/>
            </a:endParaRPr>
          </a:p>
          <a:p>
            <a:pPr marL="299085" marR="34353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Karakteristik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kejahatan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pola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(hari,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bulan,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area,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faktor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ekonomi,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hari  </a:t>
            </a:r>
            <a:r>
              <a:rPr sz="2400" spc="-60" dirty="0">
                <a:latin typeface="Arial"/>
                <a:cs typeface="Arial"/>
              </a:rPr>
              <a:t>gajian, </a:t>
            </a:r>
            <a:r>
              <a:rPr sz="2400" spc="-125" dirty="0">
                <a:latin typeface="Arial"/>
                <a:cs typeface="Arial"/>
              </a:rPr>
              <a:t>cuaca,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dll.)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Menggunakan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perangkat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lunak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teknik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pemodelan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1612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10" dirty="0"/>
              <a:t>Teknik </a:t>
            </a:r>
            <a:r>
              <a:rPr spc="-25" dirty="0"/>
              <a:t>yang</a:t>
            </a:r>
            <a:r>
              <a:rPr spc="-625" dirty="0"/>
              <a:t> </a:t>
            </a:r>
            <a:r>
              <a:rPr spc="-60" dirty="0"/>
              <a:t>Digunakan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42547" y="5986959"/>
            <a:ext cx="206375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35" dirty="0"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74062"/>
            <a:ext cx="9399905" cy="4257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Analisis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Prediktif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1835"/>
              </a:lnSpc>
              <a:spcBef>
                <a:spcPts val="615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70" dirty="0">
                <a:latin typeface="Arial"/>
                <a:cs typeface="Arial"/>
              </a:rPr>
              <a:t>Menganalisis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data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(waktu,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lokasi,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cuaca,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kondisi,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dll.)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Dari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100" dirty="0">
                <a:latin typeface="Arial"/>
                <a:cs typeface="Arial"/>
              </a:rPr>
              <a:t>masa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lalu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untuk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meramalkan</a:t>
            </a:r>
            <a:endParaRPr sz="1700">
              <a:latin typeface="Arial"/>
              <a:cs typeface="Arial"/>
            </a:endParaRPr>
          </a:p>
          <a:p>
            <a:pPr marL="756285">
              <a:lnSpc>
                <a:spcPts val="1835"/>
              </a:lnSpc>
            </a:pPr>
            <a:r>
              <a:rPr sz="1700" spc="-65" dirty="0">
                <a:latin typeface="Arial"/>
                <a:cs typeface="Arial"/>
              </a:rPr>
              <a:t>kapan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dan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mana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paling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mungkin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terjadi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selanjutnya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105" dirty="0">
                <a:latin typeface="Arial"/>
                <a:cs typeface="Arial"/>
              </a:rPr>
              <a:t>Penambangan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60" dirty="0">
                <a:latin typeface="Arial"/>
                <a:cs typeface="Arial"/>
              </a:rPr>
              <a:t>Digunakan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untuk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mengidentifikasi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motif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orang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saat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berbelanja,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juga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saat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mencari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penjahat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60" dirty="0">
                <a:latin typeface="Arial"/>
                <a:cs typeface="Arial"/>
              </a:rPr>
              <a:t>Menemukan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pola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dan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hubungan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tersembunyi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seluruh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informasi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dalam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jumlah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besar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Analisis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Taktis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1835"/>
              </a:lnSpc>
              <a:spcBef>
                <a:spcPts val="61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35" dirty="0">
                <a:latin typeface="Arial"/>
                <a:cs typeface="Arial"/>
              </a:rPr>
              <a:t>Membuat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model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yang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mewakili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9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atau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yang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dapat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dihubungkan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untuk</a:t>
            </a:r>
            <a:endParaRPr sz="1700">
              <a:latin typeface="Arial"/>
              <a:cs typeface="Arial"/>
            </a:endParaRPr>
          </a:p>
          <a:p>
            <a:pPr marL="756285">
              <a:lnSpc>
                <a:spcPts val="1835"/>
              </a:lnSpc>
            </a:pPr>
            <a:r>
              <a:rPr sz="1700" spc="-30" dirty="0">
                <a:latin typeface="Arial"/>
                <a:cs typeface="Arial"/>
              </a:rPr>
              <a:t>mengidentifikasi</a:t>
            </a:r>
            <a:r>
              <a:rPr sz="1700" spc="-105" dirty="0">
                <a:latin typeface="Arial"/>
                <a:cs typeface="Arial"/>
              </a:rPr>
              <a:t> kasus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untuk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menemukan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tersangka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75" dirty="0">
                <a:latin typeface="Arial"/>
                <a:cs typeface="Arial"/>
              </a:rPr>
              <a:t>Memecah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berdasarkan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hari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dan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waktu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dan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variabel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lainnya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Analisis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Perilaku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45" dirty="0">
                <a:latin typeface="Arial"/>
                <a:cs typeface="Arial"/>
              </a:rPr>
              <a:t>Memprediksi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kejahatan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100" dirty="0">
                <a:latin typeface="Arial"/>
                <a:cs typeface="Arial"/>
              </a:rPr>
              <a:t>masa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depan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berdasarkan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hubungan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atau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perilaku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penjahat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65" dirty="0">
                <a:latin typeface="Arial"/>
                <a:cs typeface="Arial"/>
              </a:rPr>
              <a:t>Menggunakan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catatan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kriminal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100" dirty="0">
                <a:latin typeface="Arial"/>
                <a:cs typeface="Arial"/>
              </a:rPr>
              <a:t>masa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lalu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untuk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mengkategorikan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kinerja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5287645">
              <a:lnSpc>
                <a:spcPct val="100000"/>
              </a:lnSpc>
              <a:spcBef>
                <a:spcPts val="1830"/>
              </a:spcBef>
            </a:pPr>
            <a:r>
              <a:rPr spc="-95" dirty="0"/>
              <a:t>Konsep </a:t>
            </a:r>
            <a:r>
              <a:rPr spc="-5" dirty="0"/>
              <a:t>Data</a:t>
            </a:r>
            <a:r>
              <a:rPr spc="-1025" dirty="0"/>
              <a:t> </a:t>
            </a:r>
            <a:r>
              <a:rPr spc="-130" dirty="0"/>
              <a:t>Warehouse</a:t>
            </a:r>
          </a:p>
          <a:p>
            <a:pPr marL="5274945" marR="5080" algn="r">
              <a:lnSpc>
                <a:spcPct val="100000"/>
              </a:lnSpc>
              <a:spcBef>
                <a:spcPts val="850"/>
              </a:spcBef>
            </a:pPr>
            <a:r>
              <a:rPr sz="2000" b="0" spc="-114" dirty="0">
                <a:latin typeface="Arial"/>
                <a:cs typeface="Arial"/>
              </a:rPr>
              <a:t>BAGIAN</a:t>
            </a:r>
            <a:r>
              <a:rPr sz="2000" b="0" spc="-215" dirty="0">
                <a:latin typeface="Arial"/>
                <a:cs typeface="Arial"/>
              </a:rPr>
              <a:t> </a:t>
            </a:r>
            <a:r>
              <a:rPr sz="2000" b="0" spc="-2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600" y="1068958"/>
            <a:ext cx="91440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3369" y="360629"/>
            <a:ext cx="2424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0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4848" y="4929263"/>
            <a:ext cx="4252595" cy="1424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latin typeface="Arial"/>
                <a:cs typeface="Arial"/>
              </a:rPr>
              <a:t>Analisis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Studi: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pola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kriminal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Arial"/>
                <a:cs typeface="Arial"/>
              </a:rPr>
              <a:t>Identifikasi: </a:t>
            </a:r>
            <a:r>
              <a:rPr sz="1800" spc="-30" dirty="0">
                <a:latin typeface="Arial"/>
                <a:cs typeface="Arial"/>
              </a:rPr>
              <a:t>karakteristik </a:t>
            </a:r>
            <a:r>
              <a:rPr sz="1800" spc="-55" dirty="0">
                <a:latin typeface="Arial"/>
                <a:cs typeface="Arial"/>
              </a:rPr>
              <a:t>kejahatan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dalam  </a:t>
            </a:r>
            <a:r>
              <a:rPr sz="1800" spc="-70" dirty="0">
                <a:latin typeface="Arial"/>
                <a:cs typeface="Arial"/>
              </a:rPr>
              <a:t>kisaran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tertentu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Arial"/>
                <a:cs typeface="Arial"/>
              </a:rPr>
              <a:t>Temukan: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Hot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Spots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untuk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kejahatan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4043" y="5954064"/>
            <a:ext cx="14922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7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6264" y="4950607"/>
            <a:ext cx="3978275" cy="11506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latin typeface="Arial"/>
                <a:cs typeface="Arial"/>
              </a:rPr>
              <a:t>Selidiki: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batas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dekat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landmark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tertentu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latin typeface="Arial"/>
                <a:cs typeface="Arial"/>
              </a:rPr>
              <a:t>Bagan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Grafik: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faktor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kejahatan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90" dirty="0">
                <a:latin typeface="Arial"/>
                <a:cs typeface="Arial"/>
              </a:rPr>
              <a:t>Lacak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Pantau: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tren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kejahatan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saat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36512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</a:t>
            </a:r>
            <a:r>
              <a:rPr spc="-670" dirty="0"/>
              <a:t> </a:t>
            </a:r>
            <a:r>
              <a:rPr spc="-130" dirty="0"/>
              <a:t>Warehouse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4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64918"/>
            <a:ext cx="9747885" cy="36188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9085" marR="361950" indent="-287020">
              <a:lnSpc>
                <a:spcPct val="80000"/>
              </a:lnSpc>
              <a:spcBef>
                <a:spcPts val="63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25" dirty="0">
                <a:latin typeface="Arial"/>
                <a:cs typeface="Arial"/>
              </a:rPr>
              <a:t>Menurut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Inmon,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i="1" spc="-40" dirty="0">
                <a:latin typeface="Arial"/>
                <a:cs typeface="Arial"/>
              </a:rPr>
              <a:t>data</a:t>
            </a:r>
            <a:r>
              <a:rPr sz="2200" i="1" spc="-195" dirty="0">
                <a:latin typeface="Arial"/>
                <a:cs typeface="Arial"/>
              </a:rPr>
              <a:t> </a:t>
            </a:r>
            <a:r>
              <a:rPr sz="2200" i="1" spc="-130" dirty="0">
                <a:latin typeface="Arial"/>
                <a:cs typeface="Arial"/>
              </a:rPr>
              <a:t>warehouse</a:t>
            </a:r>
            <a:r>
              <a:rPr sz="2200" i="1" spc="-25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merupakan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sebuah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koleksi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yang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memiliki  </a:t>
            </a:r>
            <a:r>
              <a:rPr sz="2200" spc="-30" dirty="0">
                <a:latin typeface="Arial"/>
                <a:cs typeface="Arial"/>
              </a:rPr>
              <a:t>karakteristik: </a:t>
            </a:r>
            <a:r>
              <a:rPr sz="2200" i="1" spc="-90" dirty="0">
                <a:latin typeface="Arial"/>
                <a:cs typeface="Arial"/>
              </a:rPr>
              <a:t>subject</a:t>
            </a:r>
            <a:r>
              <a:rPr sz="2200" spc="-90" dirty="0">
                <a:latin typeface="Arial"/>
                <a:cs typeface="Arial"/>
              </a:rPr>
              <a:t>-</a:t>
            </a:r>
            <a:r>
              <a:rPr sz="2200" i="1" spc="-90" dirty="0">
                <a:latin typeface="Arial"/>
                <a:cs typeface="Arial"/>
              </a:rPr>
              <a:t>oriented</a:t>
            </a:r>
            <a:r>
              <a:rPr sz="2200" spc="-90" dirty="0">
                <a:latin typeface="Arial"/>
                <a:cs typeface="Arial"/>
              </a:rPr>
              <a:t>, </a:t>
            </a:r>
            <a:r>
              <a:rPr sz="2200" i="1" spc="-60" dirty="0">
                <a:latin typeface="Arial"/>
                <a:cs typeface="Arial"/>
              </a:rPr>
              <a:t>integrated</a:t>
            </a:r>
            <a:r>
              <a:rPr sz="2200" spc="-60" dirty="0">
                <a:latin typeface="Arial"/>
                <a:cs typeface="Arial"/>
              </a:rPr>
              <a:t>, </a:t>
            </a:r>
            <a:r>
              <a:rPr sz="2200" i="1" spc="-40" dirty="0">
                <a:latin typeface="Arial"/>
                <a:cs typeface="Arial"/>
              </a:rPr>
              <a:t>time</a:t>
            </a:r>
            <a:r>
              <a:rPr sz="2200" spc="-40" dirty="0">
                <a:latin typeface="Arial"/>
                <a:cs typeface="Arial"/>
              </a:rPr>
              <a:t>-</a:t>
            </a:r>
            <a:r>
              <a:rPr sz="2200" i="1" spc="-40" dirty="0">
                <a:latin typeface="Arial"/>
                <a:cs typeface="Arial"/>
              </a:rPr>
              <a:t>variant</a:t>
            </a:r>
            <a:r>
              <a:rPr sz="2200" spc="-40" dirty="0">
                <a:latin typeface="Arial"/>
                <a:cs typeface="Arial"/>
              </a:rPr>
              <a:t>, </a:t>
            </a:r>
            <a:r>
              <a:rPr sz="2200" spc="-85" dirty="0">
                <a:latin typeface="Arial"/>
                <a:cs typeface="Arial"/>
              </a:rPr>
              <a:t>dan </a:t>
            </a:r>
            <a:r>
              <a:rPr sz="2200" i="1" spc="-60" dirty="0">
                <a:latin typeface="Arial"/>
                <a:cs typeface="Arial"/>
              </a:rPr>
              <a:t>nonvolatile </a:t>
            </a:r>
            <a:r>
              <a:rPr sz="2200" spc="-15" dirty="0">
                <a:latin typeface="Arial"/>
                <a:cs typeface="Arial"/>
              </a:rPr>
              <a:t>untuk  </a:t>
            </a:r>
            <a:r>
              <a:rPr sz="2200" spc="-60" dirty="0">
                <a:latin typeface="Arial"/>
                <a:cs typeface="Arial"/>
              </a:rPr>
              <a:t>mendukung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proses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pengambilan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keputusan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oleh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manajemen.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375"/>
              </a:lnSpc>
              <a:spcBef>
                <a:spcPts val="60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95" dirty="0">
                <a:latin typeface="Trebuchet MS"/>
                <a:cs typeface="Trebuchet MS"/>
              </a:rPr>
              <a:t>Subject-oriented:</a:t>
            </a:r>
            <a:r>
              <a:rPr sz="2200" b="1" spc="-24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berdasarkan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subjek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tertentu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yang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dipandang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penting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bagi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375"/>
              </a:lnSpc>
            </a:pPr>
            <a:r>
              <a:rPr sz="2200" spc="-85" dirty="0">
                <a:latin typeface="Arial"/>
                <a:cs typeface="Arial"/>
              </a:rPr>
              <a:t>organisasi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(contoh: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subjek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mengenai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pelanggan,</a:t>
            </a:r>
            <a:r>
              <a:rPr sz="2200" spc="-25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penjualan,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produk,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dll).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375"/>
              </a:lnSpc>
              <a:spcBef>
                <a:spcPts val="60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70" dirty="0">
                <a:latin typeface="Trebuchet MS"/>
                <a:cs typeface="Trebuchet MS"/>
              </a:rPr>
              <a:t>Integrated:</a:t>
            </a:r>
            <a:r>
              <a:rPr sz="2200" b="1" spc="-229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dari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berbagai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sumber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diekstrak,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ditransformasi,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375"/>
              </a:lnSpc>
            </a:pPr>
            <a:r>
              <a:rPr sz="2200" spc="-50" dirty="0">
                <a:latin typeface="Arial"/>
                <a:cs typeface="Arial"/>
              </a:rPr>
              <a:t>diintegrasikan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ke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dalam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warehouse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375"/>
              </a:lnSpc>
              <a:spcBef>
                <a:spcPts val="60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90" dirty="0">
                <a:latin typeface="Trebuchet MS"/>
                <a:cs typeface="Trebuchet MS"/>
              </a:rPr>
              <a:t>Time-variant:</a:t>
            </a:r>
            <a:r>
              <a:rPr sz="2200" b="1" spc="-204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yang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disajikan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berupa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historis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yang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berubah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sesuai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375"/>
              </a:lnSpc>
            </a:pPr>
            <a:r>
              <a:rPr sz="2200" spc="-45" dirty="0">
                <a:latin typeface="Arial"/>
                <a:cs typeface="Arial"/>
              </a:rPr>
              <a:t>waktunya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375"/>
              </a:lnSpc>
              <a:spcBef>
                <a:spcPts val="60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65" dirty="0">
                <a:latin typeface="Trebuchet MS"/>
                <a:cs typeface="Trebuchet MS"/>
              </a:rPr>
              <a:t>Nonvolatile:</a:t>
            </a:r>
            <a:r>
              <a:rPr sz="2200" b="1" spc="-27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tidak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mengalami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perubahan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setiap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saat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seperti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pada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perubahan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375"/>
              </a:lnSpc>
            </a:pPr>
            <a:r>
              <a:rPr sz="2200" spc="-90" dirty="0">
                <a:latin typeface="Arial"/>
                <a:cs typeface="Arial"/>
              </a:rPr>
              <a:t>database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operasional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034618"/>
            <a:ext cx="5547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Komponen </a:t>
            </a:r>
            <a:r>
              <a:rPr sz="3600" spc="-10" dirty="0"/>
              <a:t>Data</a:t>
            </a:r>
            <a:r>
              <a:rPr sz="3600" spc="-860" dirty="0"/>
              <a:t> </a:t>
            </a:r>
            <a:r>
              <a:rPr sz="3600" spc="-120" dirty="0"/>
              <a:t>Warehouse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84249" y="2025129"/>
            <a:ext cx="7235190" cy="420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5</a:t>
            </a:fld>
            <a:endParaRPr spc="-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29140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</a:t>
            </a:r>
            <a:r>
              <a:rPr spc="-555" dirty="0"/>
              <a:t> </a:t>
            </a:r>
            <a:r>
              <a:rPr spc="-120" dirty="0"/>
              <a:t>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6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05516"/>
            <a:ext cx="9190990" cy="26200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Sumber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bagi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Warehouse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berasal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dari: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9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Database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transaksional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Database </a:t>
            </a:r>
            <a:r>
              <a:rPr sz="2000" spc="-235" dirty="0">
                <a:latin typeface="Arial"/>
                <a:cs typeface="Arial"/>
              </a:rPr>
              <a:t>ERP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"/>
                <a:cs typeface="Arial"/>
              </a:rPr>
              <a:t>Flat </a:t>
            </a:r>
            <a:r>
              <a:rPr sz="2000" spc="-10" dirty="0">
                <a:latin typeface="Arial"/>
                <a:cs typeface="Arial"/>
              </a:rPr>
              <a:t>file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(.csv)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6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tersebut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kemudian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diolah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melalui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proses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ETL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(Extract-Transform-  </a:t>
            </a:r>
            <a:r>
              <a:rPr sz="2400" spc="-90" dirty="0">
                <a:latin typeface="Arial"/>
                <a:cs typeface="Arial"/>
              </a:rPr>
              <a:t>Load)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ke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Operational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Store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Staging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119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Operational </a:t>
            </a:r>
            <a:r>
              <a:rPr spc="-10" dirty="0"/>
              <a:t>Data</a:t>
            </a:r>
            <a:r>
              <a:rPr spc="-780" dirty="0"/>
              <a:t> </a:t>
            </a:r>
            <a:r>
              <a:rPr spc="-90" dirty="0"/>
              <a:t>Store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7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44075" cy="291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0" dirty="0">
                <a:latin typeface="Arial"/>
                <a:cs typeface="Arial"/>
              </a:rPr>
              <a:t>Operational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Store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(ODS)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adalah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database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terpusat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menyediakan  </a:t>
            </a:r>
            <a:r>
              <a:rPr sz="2400" spc="-95" dirty="0">
                <a:latin typeface="Arial"/>
                <a:cs typeface="Arial"/>
              </a:rPr>
              <a:t>snapshot </a:t>
            </a:r>
            <a:r>
              <a:rPr sz="2400" spc="-45" dirty="0">
                <a:latin typeface="Arial"/>
                <a:cs typeface="Arial"/>
              </a:rPr>
              <a:t>dari </a:t>
            </a:r>
            <a:r>
              <a:rPr sz="2400" spc="-50" dirty="0">
                <a:latin typeface="Arial"/>
                <a:cs typeface="Arial"/>
              </a:rPr>
              <a:t>data </a:t>
            </a:r>
            <a:r>
              <a:rPr sz="2400" spc="-40" dirty="0">
                <a:latin typeface="Arial"/>
                <a:cs typeface="Arial"/>
              </a:rPr>
              <a:t>terbaru </a:t>
            </a:r>
            <a:r>
              <a:rPr sz="2400" spc="-45" dirty="0">
                <a:latin typeface="Arial"/>
                <a:cs typeface="Arial"/>
              </a:rPr>
              <a:t>dari </a:t>
            </a:r>
            <a:r>
              <a:rPr sz="2400" spc="-95" dirty="0">
                <a:latin typeface="Arial"/>
                <a:cs typeface="Arial"/>
              </a:rPr>
              <a:t>beberapa </a:t>
            </a:r>
            <a:r>
              <a:rPr sz="2400" spc="-80" dirty="0">
                <a:latin typeface="Arial"/>
                <a:cs typeface="Arial"/>
              </a:rPr>
              <a:t>sistem </a:t>
            </a:r>
            <a:r>
              <a:rPr sz="2400" spc="-75" dirty="0">
                <a:latin typeface="Arial"/>
                <a:cs typeface="Arial"/>
              </a:rPr>
              <a:t>transaksional </a:t>
            </a:r>
            <a:r>
              <a:rPr sz="2400" spc="-25" dirty="0">
                <a:latin typeface="Arial"/>
                <a:cs typeface="Arial"/>
              </a:rPr>
              <a:t>untuk  </a:t>
            </a:r>
            <a:r>
              <a:rPr sz="2400" spc="-80" dirty="0">
                <a:latin typeface="Arial"/>
                <a:cs typeface="Arial"/>
              </a:rPr>
              <a:t>pelaporan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operasional.</a:t>
            </a:r>
            <a:endParaRPr sz="2400">
              <a:latin typeface="Arial"/>
              <a:cs typeface="Arial"/>
            </a:endParaRPr>
          </a:p>
          <a:p>
            <a:pPr marL="299085" marR="37020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Ini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memungkinkan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organisasi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menggabungkan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dalam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format  </a:t>
            </a:r>
            <a:r>
              <a:rPr sz="2400" spc="-95" dirty="0">
                <a:latin typeface="Arial"/>
                <a:cs typeface="Arial"/>
              </a:rPr>
              <a:t>aslinya </a:t>
            </a:r>
            <a:r>
              <a:rPr sz="2400" spc="-45" dirty="0">
                <a:latin typeface="Arial"/>
                <a:cs typeface="Arial"/>
              </a:rPr>
              <a:t>dari </a:t>
            </a:r>
            <a:r>
              <a:rPr sz="2400" spc="-75" dirty="0">
                <a:latin typeface="Arial"/>
                <a:cs typeface="Arial"/>
              </a:rPr>
              <a:t>berbagai </a:t>
            </a:r>
            <a:r>
              <a:rPr sz="2400" spc="-90" dirty="0">
                <a:latin typeface="Arial"/>
                <a:cs typeface="Arial"/>
              </a:rPr>
              <a:t>sumber </a:t>
            </a:r>
            <a:r>
              <a:rPr sz="2400" spc="-110" dirty="0">
                <a:latin typeface="Arial"/>
                <a:cs typeface="Arial"/>
              </a:rPr>
              <a:t>ke </a:t>
            </a:r>
            <a:r>
              <a:rPr sz="2400" spc="-75" dirty="0">
                <a:latin typeface="Arial"/>
                <a:cs typeface="Arial"/>
              </a:rPr>
              <a:t>dalam </a:t>
            </a:r>
            <a:r>
              <a:rPr sz="2400" spc="-85" dirty="0">
                <a:latin typeface="Arial"/>
                <a:cs typeface="Arial"/>
              </a:rPr>
              <a:t>satu </a:t>
            </a:r>
            <a:r>
              <a:rPr sz="2400" spc="-35" dirty="0">
                <a:latin typeface="Arial"/>
                <a:cs typeface="Arial"/>
              </a:rPr>
              <a:t>tujuan </a:t>
            </a:r>
            <a:r>
              <a:rPr sz="2400" spc="-95" dirty="0">
                <a:latin typeface="Arial"/>
                <a:cs typeface="Arial"/>
              </a:rPr>
              <a:t>agar </a:t>
            </a:r>
            <a:r>
              <a:rPr sz="2400" spc="-65" dirty="0">
                <a:latin typeface="Arial"/>
                <a:cs typeface="Arial"/>
              </a:rPr>
              <a:t>tersedia </a:t>
            </a:r>
            <a:r>
              <a:rPr sz="2400" spc="-25" dirty="0">
                <a:latin typeface="Arial"/>
                <a:cs typeface="Arial"/>
              </a:rPr>
              <a:t>untuk  </a:t>
            </a:r>
            <a:r>
              <a:rPr sz="2400" spc="-80" dirty="0">
                <a:latin typeface="Arial"/>
                <a:cs typeface="Arial"/>
              </a:rPr>
              <a:t>pelaporan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bisnis.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75" dirty="0">
                <a:latin typeface="Arial"/>
                <a:cs typeface="Arial"/>
              </a:rPr>
              <a:t>ODS </a:t>
            </a:r>
            <a:r>
              <a:rPr sz="2400" spc="-100" dirty="0">
                <a:latin typeface="Arial"/>
                <a:cs typeface="Arial"/>
              </a:rPr>
              <a:t>selalu </a:t>
            </a:r>
            <a:r>
              <a:rPr sz="2400" spc="-50" dirty="0">
                <a:latin typeface="Arial"/>
                <a:cs typeface="Arial"/>
              </a:rPr>
              <a:t>di-refresh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70" dirty="0">
                <a:latin typeface="Arial"/>
                <a:cs typeface="Arial"/>
              </a:rPr>
              <a:t>real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98296"/>
            <a:ext cx="53397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95" dirty="0"/>
              <a:t>ODS</a:t>
            </a:r>
            <a:r>
              <a:rPr spc="-430" dirty="0"/>
              <a:t> </a:t>
            </a:r>
            <a:r>
              <a:rPr spc="-85" dirty="0"/>
              <a:t>vs</a:t>
            </a:r>
            <a:r>
              <a:rPr spc="-409" dirty="0"/>
              <a:t> </a:t>
            </a:r>
            <a:r>
              <a:rPr spc="-10" dirty="0"/>
              <a:t>Data</a:t>
            </a:r>
            <a:r>
              <a:rPr spc="-640" dirty="0"/>
              <a:t> </a:t>
            </a:r>
            <a:r>
              <a:rPr spc="-130" dirty="0"/>
              <a:t>Warehouse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8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2059000"/>
            <a:ext cx="76898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137150" algn="l"/>
              </a:tabLst>
            </a:pPr>
            <a:r>
              <a:rPr sz="2800" b="1" spc="135" dirty="0">
                <a:solidFill>
                  <a:srgbClr val="1286C3"/>
                </a:solidFill>
                <a:latin typeface="Trebuchet MS"/>
                <a:cs typeface="Trebuchet MS"/>
              </a:rPr>
              <a:t>ODS	</a:t>
            </a:r>
            <a:r>
              <a:rPr sz="2800" b="1" spc="-5" dirty="0">
                <a:solidFill>
                  <a:srgbClr val="1286C3"/>
                </a:solidFill>
                <a:latin typeface="Trebuchet MS"/>
                <a:cs typeface="Trebuchet MS"/>
              </a:rPr>
              <a:t>Data</a:t>
            </a:r>
            <a:r>
              <a:rPr sz="2800" b="1" spc="-500" dirty="0">
                <a:solidFill>
                  <a:srgbClr val="1286C3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1286C3"/>
                </a:solidFill>
                <a:latin typeface="Trebuchet MS"/>
                <a:cs typeface="Trebuchet MS"/>
              </a:rPr>
              <a:t>Warehouse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369" y="2482977"/>
            <a:ext cx="5266690" cy="20383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9085" indent="-287020">
              <a:lnSpc>
                <a:spcPts val="3040"/>
              </a:lnSpc>
              <a:spcBef>
                <a:spcPts val="114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  <a:tab pos="5137150" algn="l"/>
              </a:tabLst>
            </a:pPr>
            <a:r>
              <a:rPr sz="1800" spc="-75" dirty="0">
                <a:latin typeface="Arial"/>
                <a:cs typeface="Arial"/>
              </a:rPr>
              <a:t>b</a:t>
            </a:r>
            <a:r>
              <a:rPr sz="1800" spc="-9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rfu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70" dirty="0">
                <a:latin typeface="Arial"/>
                <a:cs typeface="Arial"/>
              </a:rPr>
              <a:t>gsi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s</a:t>
            </a:r>
            <a:r>
              <a:rPr sz="1800" spc="-120" dirty="0">
                <a:latin typeface="Arial"/>
                <a:cs typeface="Arial"/>
              </a:rPr>
              <a:t>e</a:t>
            </a:r>
            <a:r>
              <a:rPr sz="1800" spc="-85" dirty="0">
                <a:latin typeface="Arial"/>
                <a:cs typeface="Arial"/>
              </a:rPr>
              <a:t>bag</a:t>
            </a:r>
            <a:r>
              <a:rPr sz="1800" spc="-80" dirty="0">
                <a:latin typeface="Arial"/>
                <a:cs typeface="Arial"/>
              </a:rPr>
              <a:t>a</a:t>
            </a:r>
            <a:r>
              <a:rPr sz="1800" spc="15" dirty="0">
                <a:latin typeface="Arial"/>
                <a:cs typeface="Arial"/>
              </a:rPr>
              <a:t>i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s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60" dirty="0">
                <a:latin typeface="Arial"/>
                <a:cs typeface="Arial"/>
              </a:rPr>
              <a:t>ur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tu</a:t>
            </a:r>
            <a:r>
              <a:rPr sz="1800" spc="10" dirty="0">
                <a:latin typeface="Arial"/>
                <a:cs typeface="Arial"/>
              </a:rPr>
              <a:t>k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data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ra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2600" spc="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299085">
              <a:lnSpc>
                <a:spcPts val="2080"/>
              </a:lnSpc>
            </a:pPr>
            <a:r>
              <a:rPr sz="1800" spc="-65" dirty="0">
                <a:latin typeface="Arial"/>
                <a:cs typeface="Arial"/>
              </a:rPr>
              <a:t>sistem operasional </a:t>
            </a:r>
            <a:r>
              <a:rPr sz="1800" spc="-70" dirty="0">
                <a:latin typeface="Arial"/>
                <a:cs typeface="Arial"/>
              </a:rPr>
              <a:t>dan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analitik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80" dirty="0">
                <a:latin typeface="Arial"/>
                <a:cs typeface="Arial"/>
              </a:rPr>
              <a:t>selalu </a:t>
            </a:r>
            <a:r>
              <a:rPr sz="1800" spc="-40" dirty="0">
                <a:latin typeface="Arial"/>
                <a:cs typeface="Arial"/>
              </a:rPr>
              <a:t>diperbarui </a:t>
            </a:r>
            <a:r>
              <a:rPr sz="1800" spc="-75" dirty="0">
                <a:latin typeface="Arial"/>
                <a:cs typeface="Arial"/>
              </a:rPr>
              <a:t>karena </a:t>
            </a:r>
            <a:r>
              <a:rPr sz="1800" spc="-65" dirty="0">
                <a:latin typeface="Arial"/>
                <a:cs typeface="Arial"/>
              </a:rPr>
              <a:t>sistem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transaksi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65" dirty="0">
                <a:latin typeface="Arial"/>
                <a:cs typeface="Arial"/>
              </a:rPr>
              <a:t>menghasilkan </a:t>
            </a:r>
            <a:r>
              <a:rPr sz="1800" spc="-40" dirty="0">
                <a:latin typeface="Arial"/>
                <a:cs typeface="Arial"/>
              </a:rPr>
              <a:t>data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baru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latin typeface="Arial"/>
                <a:cs typeface="Arial"/>
              </a:rPr>
              <a:t>terkadang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digunakan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untuk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menganalisis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transaksi </a:t>
            </a:r>
            <a:r>
              <a:rPr sz="1800" spc="-80" dirty="0">
                <a:latin typeface="Arial"/>
                <a:cs typeface="Arial"/>
              </a:rPr>
              <a:t>masuk </a:t>
            </a:r>
            <a:r>
              <a:rPr sz="1800" spc="-70" dirty="0">
                <a:latin typeface="Arial"/>
                <a:cs typeface="Arial"/>
              </a:rPr>
              <a:t>dengan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cepat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8328" y="2586609"/>
            <a:ext cx="4586605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8605" algn="just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berfungsi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sebagai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tempat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repository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untuk  </a:t>
            </a:r>
            <a:r>
              <a:rPr sz="1800" spc="-50" dirty="0">
                <a:latin typeface="Arial"/>
                <a:cs typeface="Arial"/>
              </a:rPr>
              <a:t>kumpulan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data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yang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telah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dibersihkan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dan  </a:t>
            </a:r>
            <a:r>
              <a:rPr sz="1800" spc="-55" dirty="0">
                <a:latin typeface="Arial"/>
                <a:cs typeface="Arial"/>
              </a:rPr>
              <a:t>dikonsolidasi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85" dirty="0">
                <a:latin typeface="Arial"/>
                <a:cs typeface="Arial"/>
              </a:rPr>
              <a:t>biasanya </a:t>
            </a:r>
            <a:r>
              <a:rPr sz="1800" spc="-40" dirty="0">
                <a:latin typeface="Arial"/>
                <a:cs typeface="Arial"/>
              </a:rPr>
              <a:t>diperbarui </a:t>
            </a:r>
            <a:r>
              <a:rPr sz="1800" spc="-55" dirty="0">
                <a:latin typeface="Arial"/>
                <a:cs typeface="Arial"/>
              </a:rPr>
              <a:t>dalam mode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pemrosesan</a:t>
            </a:r>
            <a:endParaRPr sz="1800">
              <a:latin typeface="Arial"/>
              <a:cs typeface="Arial"/>
            </a:endParaRPr>
          </a:p>
          <a:p>
            <a:pPr marL="299085" algn="just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batch </a:t>
            </a:r>
            <a:r>
              <a:rPr sz="1800" spc="-80" dirty="0">
                <a:latin typeface="Arial"/>
                <a:cs typeface="Arial"/>
              </a:rPr>
              <a:t>pada </a:t>
            </a:r>
            <a:r>
              <a:rPr sz="1800" spc="-45" dirty="0">
                <a:latin typeface="Arial"/>
                <a:cs typeface="Arial"/>
              </a:rPr>
              <a:t>jadwal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yang </a:t>
            </a:r>
            <a:r>
              <a:rPr sz="1800" spc="-30" dirty="0">
                <a:latin typeface="Arial"/>
                <a:cs typeface="Arial"/>
              </a:rPr>
              <a:t>ditetapkan</a:t>
            </a:r>
            <a:endParaRPr sz="1800">
              <a:latin typeface="Arial"/>
              <a:cs typeface="Arial"/>
            </a:endParaRPr>
          </a:p>
          <a:p>
            <a:pPr marL="299085" marR="14414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85" dirty="0">
                <a:latin typeface="Arial"/>
                <a:cs typeface="Arial"/>
              </a:rPr>
              <a:t>biasanya </a:t>
            </a:r>
            <a:r>
              <a:rPr sz="1800" spc="-55" dirty="0">
                <a:latin typeface="Arial"/>
                <a:cs typeface="Arial"/>
              </a:rPr>
              <a:t>mendukung </a:t>
            </a:r>
            <a:r>
              <a:rPr sz="1800" spc="-90" dirty="0">
                <a:latin typeface="Arial"/>
                <a:cs typeface="Arial"/>
              </a:rPr>
              <a:t>pemrosesan </a:t>
            </a:r>
            <a:r>
              <a:rPr sz="1800" spc="-40" dirty="0">
                <a:latin typeface="Arial"/>
                <a:cs typeface="Arial"/>
              </a:rPr>
              <a:t>kueri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dan  </a:t>
            </a:r>
            <a:r>
              <a:rPr sz="1800" spc="-60" dirty="0">
                <a:latin typeface="Arial"/>
                <a:cs typeface="Arial"/>
              </a:rPr>
              <a:t>pelaporan </a:t>
            </a:r>
            <a:r>
              <a:rPr sz="1800" spc="-80" dirty="0">
                <a:latin typeface="Arial"/>
                <a:cs typeface="Arial"/>
              </a:rPr>
              <a:t>pada </a:t>
            </a:r>
            <a:r>
              <a:rPr sz="1800" spc="-40" dirty="0">
                <a:latin typeface="Arial"/>
                <a:cs typeface="Arial"/>
              </a:rPr>
              <a:t>data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historis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17443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10" dirty="0"/>
              <a:t>S</a:t>
            </a:r>
            <a:r>
              <a:rPr spc="65" dirty="0"/>
              <a:t>t</a:t>
            </a:r>
            <a:r>
              <a:rPr spc="-50" dirty="0"/>
              <a:t>agi</a:t>
            </a:r>
            <a:r>
              <a:rPr spc="-55" dirty="0"/>
              <a:t>n</a:t>
            </a:r>
            <a:r>
              <a:rPr spc="195"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9550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lang="en-ID" spc="-40" smtClean="0"/>
              <a:pPr marL="38100">
                <a:lnSpc>
                  <a:spcPts val="1050"/>
                </a:lnSpc>
              </a:pPr>
              <a:t>9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92350"/>
            <a:ext cx="9274175" cy="382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ts val="2510"/>
              </a:lnSpc>
              <a:spcBef>
                <a:spcPts val="10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5" dirty="0">
                <a:latin typeface="Arial"/>
                <a:cs typeface="Arial"/>
              </a:rPr>
              <a:t>Staging</a:t>
            </a:r>
            <a:r>
              <a:rPr sz="2200" spc="-3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Area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adalah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lokasi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sementara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dimana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diterapkan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aturan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bisnis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yang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65" dirty="0">
                <a:latin typeface="Arial"/>
                <a:cs typeface="Arial"/>
              </a:rPr>
              <a:t>kompleks </a:t>
            </a:r>
            <a:r>
              <a:rPr sz="2200" spc="-75" dirty="0">
                <a:latin typeface="Arial"/>
                <a:cs typeface="Arial"/>
              </a:rPr>
              <a:t>yang </a:t>
            </a:r>
            <a:r>
              <a:rPr sz="2200" dirty="0">
                <a:latin typeface="Arial"/>
                <a:cs typeface="Arial"/>
              </a:rPr>
              <a:t>terdiri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dari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100" dirty="0">
                <a:latin typeface="Arial"/>
                <a:cs typeface="Arial"/>
              </a:rPr>
              <a:t>1-Cleansing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2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50" dirty="0">
                <a:latin typeface="Arial"/>
                <a:cs typeface="Arial"/>
              </a:rPr>
              <a:t>2-Merging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50" dirty="0">
                <a:latin typeface="Arial"/>
                <a:cs typeface="Arial"/>
              </a:rPr>
              <a:t>3-Filtering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1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50" dirty="0">
                <a:latin typeface="Arial"/>
                <a:cs typeface="Arial"/>
              </a:rPr>
              <a:t>4-De-normalizing</a:t>
            </a:r>
            <a:r>
              <a:rPr sz="1900" spc="-8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55" dirty="0">
                <a:latin typeface="Arial"/>
                <a:cs typeface="Arial"/>
              </a:rPr>
              <a:t>5-Delta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loading</a:t>
            </a:r>
            <a:endParaRPr sz="19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2200" spc="-85" dirty="0">
                <a:latin typeface="Arial"/>
                <a:cs typeface="Arial"/>
              </a:rPr>
              <a:t>sebelum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dimuat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ke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Data</a:t>
            </a:r>
            <a:r>
              <a:rPr sz="2200" spc="-32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Warehouse.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510"/>
              </a:lnSpc>
              <a:spcBef>
                <a:spcPts val="87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5" dirty="0">
                <a:latin typeface="Arial"/>
                <a:cs typeface="Arial"/>
              </a:rPr>
              <a:t>Staging</a:t>
            </a:r>
            <a:r>
              <a:rPr sz="2200" spc="-3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Area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menyimpan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secara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berkala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memungkinkan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untuk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men-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70" dirty="0">
                <a:latin typeface="Arial"/>
                <a:cs typeface="Arial"/>
              </a:rPr>
              <a:t>debug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proses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ETL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memulihkan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bila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terjadi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kegagalan.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1468</Words>
  <Application>Microsoft Office PowerPoint</Application>
  <PresentationFormat>Widescreen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Montserrat</vt:lpstr>
      <vt:lpstr>Times New Roman</vt:lpstr>
      <vt:lpstr>Trebuchet MS</vt:lpstr>
      <vt:lpstr>Wingdings</vt:lpstr>
      <vt:lpstr>Office Theme</vt:lpstr>
      <vt:lpstr>     ICT LITERACY Program Studi Informatika  SESI 5 – Data Warehouse dan  Business Intelligence  </vt:lpstr>
      <vt:lpstr>Outline Perkuliahan</vt:lpstr>
      <vt:lpstr>PowerPoint Presentation</vt:lpstr>
      <vt:lpstr>Data Warehouse</vt:lpstr>
      <vt:lpstr>Komponen Data Warehouse</vt:lpstr>
      <vt:lpstr>Data Sources</vt:lpstr>
      <vt:lpstr>Operational Data Store</vt:lpstr>
      <vt:lpstr>ODS vs Data Warehouse</vt:lpstr>
      <vt:lpstr>Staging</vt:lpstr>
      <vt:lpstr>Data Marts</vt:lpstr>
      <vt:lpstr>Analytical</vt:lpstr>
      <vt:lpstr>Pemodelan Multidimensi</vt:lpstr>
      <vt:lpstr>Contoh Star Schema</vt:lpstr>
      <vt:lpstr>PowerPoint Presentation</vt:lpstr>
      <vt:lpstr>Business Intelligence</vt:lpstr>
      <vt:lpstr>Komponen Business Intelligence</vt:lpstr>
      <vt:lpstr>Data Integration Tools</vt:lpstr>
      <vt:lpstr>Contoh proses integrasi data  menggunakan data integration tools</vt:lpstr>
      <vt:lpstr>OLAP</vt:lpstr>
      <vt:lpstr>Contoh tampilan OLAP  menggunakan Pentaho BI</vt:lpstr>
      <vt:lpstr>Reporting Tools</vt:lpstr>
      <vt:lpstr>Dashboard</vt:lpstr>
      <vt:lpstr>Contoh Dashboard Menggunakan  Pentaho BI</vt:lpstr>
      <vt:lpstr>PowerPoint Presentation</vt:lpstr>
      <vt:lpstr>Pemanfaatan DW/BI di Industri Ritel</vt:lpstr>
      <vt:lpstr>Penerapan DW/BI oleh Walmart</vt:lpstr>
      <vt:lpstr>Penerapan DW/BI oleh Amazon</vt:lpstr>
      <vt:lpstr>Pemanfaatan DW/BI di Kepolisian</vt:lpstr>
      <vt:lpstr>Teknik yang Digunakan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2022-10-25T03:35:36Z</dcterms:modified>
</cp:coreProperties>
</file>