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508" y="3858879"/>
            <a:ext cx="10666983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2508" y="3858879"/>
            <a:ext cx="10666983" cy="1267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  <p:extLst>
      <p:ext uri="{BB962C8B-B14F-4D97-AF65-F5344CB8AC3E}">
        <p14:creationId xmlns:p14="http://schemas.microsoft.com/office/powerpoint/2010/main" val="41922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12" y="2542904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7 – Data Mining dan Big Data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0368" y="3858879"/>
            <a:ext cx="3658870" cy="126746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4000" b="1" spc="-95" dirty="0">
                <a:latin typeface="Trebuchet MS"/>
                <a:cs typeface="Trebuchet MS"/>
              </a:rPr>
              <a:t>Konsep </a:t>
            </a:r>
            <a:r>
              <a:rPr sz="4000" b="1" spc="35" dirty="0">
                <a:latin typeface="Trebuchet MS"/>
                <a:cs typeface="Trebuchet MS"/>
              </a:rPr>
              <a:t>Big</a:t>
            </a:r>
            <a:r>
              <a:rPr sz="4000" b="1" spc="-790" dirty="0">
                <a:latin typeface="Trebuchet MS"/>
                <a:cs typeface="Trebuchet MS"/>
              </a:rPr>
              <a:t> </a:t>
            </a:r>
            <a:r>
              <a:rPr sz="4000" b="1" spc="-5" dirty="0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2000" spc="30" dirty="0">
                <a:latin typeface="Trebuchet MS"/>
                <a:cs typeface="Trebuchet MS"/>
              </a:rPr>
              <a:t>BAGIAN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8643" y="5986959"/>
            <a:ext cx="20320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40" dirty="0">
                <a:latin typeface="Trebuchet MS"/>
                <a:cs typeface="Trebuchet MS"/>
              </a:rPr>
              <a:t>10</a:t>
            </a:fld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19183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35" dirty="0">
                <a:latin typeface="Trebuchet MS"/>
                <a:cs typeface="Trebuchet MS"/>
              </a:rPr>
              <a:t>Big</a:t>
            </a:r>
            <a:r>
              <a:rPr sz="4000" i="0" spc="-475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8643" y="5986959"/>
            <a:ext cx="20320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40" dirty="0">
                <a:latin typeface="Trebuchet MS"/>
                <a:cs typeface="Trebuchet MS"/>
              </a:rPr>
              <a:t>11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767967"/>
            <a:ext cx="7263130" cy="35979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140970" indent="-287020">
              <a:lnSpc>
                <a:spcPts val="2110"/>
              </a:lnSpc>
              <a:spcBef>
                <a:spcPts val="620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Big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-5" dirty="0">
                <a:latin typeface="Arial"/>
                <a:cs typeface="Arial"/>
              </a:rPr>
              <a:t>adalah istilah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dirty="0">
                <a:latin typeface="Arial"/>
                <a:cs typeface="Arial"/>
              </a:rPr>
              <a:t>menggambarkan </a:t>
            </a:r>
            <a:r>
              <a:rPr sz="2200" spc="-10" dirty="0">
                <a:latin typeface="Arial"/>
                <a:cs typeface="Arial"/>
              </a:rPr>
              <a:t>volume  </a:t>
            </a:r>
            <a:r>
              <a:rPr sz="2200" dirty="0">
                <a:latin typeface="Arial"/>
                <a:cs typeface="Arial"/>
              </a:rPr>
              <a:t>besar data </a:t>
            </a:r>
            <a:r>
              <a:rPr sz="2200" spc="5" dirty="0">
                <a:latin typeface="Arial"/>
                <a:cs typeface="Arial"/>
              </a:rPr>
              <a:t>– </a:t>
            </a:r>
            <a:r>
              <a:rPr sz="2200" spc="-5" dirty="0">
                <a:latin typeface="Arial"/>
                <a:cs typeface="Arial"/>
              </a:rPr>
              <a:t>baik </a:t>
            </a:r>
            <a:r>
              <a:rPr sz="2200" dirty="0">
                <a:latin typeface="Arial"/>
                <a:cs typeface="Arial"/>
              </a:rPr>
              <a:t>terstruktur </a:t>
            </a:r>
            <a:r>
              <a:rPr sz="2200" spc="-5" dirty="0">
                <a:latin typeface="Arial"/>
                <a:cs typeface="Arial"/>
              </a:rPr>
              <a:t>maupun tidak </a:t>
            </a:r>
            <a:r>
              <a:rPr sz="2200" spc="5" dirty="0">
                <a:latin typeface="Arial"/>
                <a:cs typeface="Arial"/>
              </a:rPr>
              <a:t>terstruktur – 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dirty="0">
                <a:latin typeface="Arial"/>
                <a:cs typeface="Arial"/>
              </a:rPr>
              <a:t>membanjiri </a:t>
            </a:r>
            <a:r>
              <a:rPr sz="2200" spc="-5" dirty="0">
                <a:latin typeface="Arial"/>
                <a:cs typeface="Arial"/>
              </a:rPr>
              <a:t>bisnis </a:t>
            </a:r>
            <a:r>
              <a:rPr sz="2200" dirty="0">
                <a:latin typeface="Arial"/>
                <a:cs typeface="Arial"/>
              </a:rPr>
              <a:t>sehari-hari.</a:t>
            </a:r>
            <a:endParaRPr sz="2200">
              <a:latin typeface="Arial"/>
              <a:cs typeface="Arial"/>
            </a:endParaRPr>
          </a:p>
          <a:p>
            <a:pPr marL="299085" marR="907415" indent="-287020" algn="just">
              <a:lnSpc>
                <a:spcPct val="80000"/>
              </a:lnSpc>
              <a:spcBef>
                <a:spcPts val="1155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Big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-5" dirty="0">
                <a:latin typeface="Arial"/>
                <a:cs typeface="Arial"/>
              </a:rPr>
              <a:t>dapat </a:t>
            </a:r>
            <a:r>
              <a:rPr sz="2200" spc="-10" dirty="0">
                <a:latin typeface="Arial"/>
                <a:cs typeface="Arial"/>
              </a:rPr>
              <a:t>dianalisis </a:t>
            </a:r>
            <a:r>
              <a:rPr sz="2200" dirty="0">
                <a:latin typeface="Arial"/>
                <a:cs typeface="Arial"/>
              </a:rPr>
              <a:t>demi pemahaman </a:t>
            </a:r>
            <a:r>
              <a:rPr sz="2200" spc="-10" dirty="0">
                <a:latin typeface="Arial"/>
                <a:cs typeface="Arial"/>
              </a:rPr>
              <a:t>yang  </a:t>
            </a:r>
            <a:r>
              <a:rPr sz="2200" dirty="0">
                <a:latin typeface="Arial"/>
                <a:cs typeface="Arial"/>
              </a:rPr>
              <a:t>mengarah kepada keputusan </a:t>
            </a:r>
            <a:r>
              <a:rPr sz="2200" spc="-5" dirty="0">
                <a:latin typeface="Arial"/>
                <a:cs typeface="Arial"/>
              </a:rPr>
              <a:t>dan </a:t>
            </a:r>
            <a:r>
              <a:rPr sz="2200" spc="5" dirty="0">
                <a:latin typeface="Arial"/>
                <a:cs typeface="Arial"/>
              </a:rPr>
              <a:t>gerakan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bisnis  </a:t>
            </a:r>
            <a:r>
              <a:rPr sz="2200" dirty="0">
                <a:latin typeface="Arial"/>
                <a:cs typeface="Arial"/>
              </a:rPr>
              <a:t>strategis </a:t>
            </a:r>
            <a:r>
              <a:rPr sz="2200" spc="-10" dirty="0">
                <a:latin typeface="Arial"/>
                <a:cs typeface="Arial"/>
              </a:rPr>
              <a:t>yang lebih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baik.</a:t>
            </a:r>
            <a:endParaRPr sz="2200">
              <a:latin typeface="Arial"/>
              <a:cs typeface="Arial"/>
            </a:endParaRPr>
          </a:p>
          <a:p>
            <a:pPr marL="299085" marR="5080" indent="-287020">
              <a:lnSpc>
                <a:spcPct val="80000"/>
              </a:lnSpc>
              <a:spcBef>
                <a:spcPts val="110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-40" dirty="0">
                <a:latin typeface="Trebuchet MS"/>
                <a:cs typeface="Trebuchet MS"/>
              </a:rPr>
              <a:t>Contoh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Big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Data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dapat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berupa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data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yang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berukuran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hingga  </a:t>
            </a:r>
            <a:r>
              <a:rPr sz="2200" spc="-70" dirty="0">
                <a:latin typeface="Trebuchet MS"/>
                <a:cs typeface="Trebuchet MS"/>
              </a:rPr>
              <a:t>petabytes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(1,024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terabytes)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atau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exabytes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114" dirty="0">
                <a:latin typeface="Trebuchet MS"/>
                <a:cs typeface="Trebuchet MS"/>
              </a:rPr>
              <a:t>(1,024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petabytes),  </a:t>
            </a:r>
            <a:r>
              <a:rPr sz="2200" spc="-90" dirty="0">
                <a:latin typeface="Trebuchet MS"/>
                <a:cs typeface="Trebuchet MS"/>
              </a:rPr>
              <a:t>seperti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milyaran</a:t>
            </a:r>
            <a:r>
              <a:rPr sz="2200" spc="-21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hingga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triliunan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catatan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personal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seseorang  </a:t>
            </a:r>
            <a:r>
              <a:rPr sz="2200" spc="-20" dirty="0">
                <a:latin typeface="Trebuchet MS"/>
                <a:cs typeface="Trebuchet MS"/>
              </a:rPr>
              <a:t>yang </a:t>
            </a:r>
            <a:r>
              <a:rPr sz="2200" spc="-50" dirty="0">
                <a:latin typeface="Trebuchet MS"/>
                <a:cs typeface="Trebuchet MS"/>
              </a:rPr>
              <a:t>semuanya </a:t>
            </a:r>
            <a:r>
              <a:rPr sz="2200" spc="-80" dirty="0">
                <a:latin typeface="Trebuchet MS"/>
                <a:cs typeface="Trebuchet MS"/>
              </a:rPr>
              <a:t>berasal </a:t>
            </a:r>
            <a:r>
              <a:rPr sz="2200" spc="-90" dirty="0">
                <a:latin typeface="Trebuchet MS"/>
                <a:cs typeface="Trebuchet MS"/>
              </a:rPr>
              <a:t>dari </a:t>
            </a:r>
            <a:r>
              <a:rPr sz="2200" spc="-60" dirty="0">
                <a:latin typeface="Trebuchet MS"/>
                <a:cs typeface="Trebuchet MS"/>
              </a:rPr>
              <a:t>sumber </a:t>
            </a:r>
            <a:r>
              <a:rPr sz="2200" spc="-80" dirty="0">
                <a:latin typeface="Trebuchet MS"/>
                <a:cs typeface="Trebuchet MS"/>
              </a:rPr>
              <a:t>berbeda </a:t>
            </a:r>
            <a:r>
              <a:rPr sz="2200" spc="-90" dirty="0">
                <a:latin typeface="Trebuchet MS"/>
                <a:cs typeface="Trebuchet MS"/>
              </a:rPr>
              <a:t>seperti </a:t>
            </a:r>
            <a:r>
              <a:rPr sz="2200" spc="-110" dirty="0">
                <a:latin typeface="Trebuchet MS"/>
                <a:cs typeface="Trebuchet MS"/>
              </a:rPr>
              <a:t>web,  </a:t>
            </a:r>
            <a:r>
              <a:rPr sz="2200" spc="-95" dirty="0">
                <a:latin typeface="Trebuchet MS"/>
                <a:cs typeface="Trebuchet MS"/>
              </a:rPr>
              <a:t>sales, </a:t>
            </a:r>
            <a:r>
              <a:rPr sz="2200" spc="-70" dirty="0">
                <a:latin typeface="Trebuchet MS"/>
                <a:cs typeface="Trebuchet MS"/>
              </a:rPr>
              <a:t>customer </a:t>
            </a:r>
            <a:r>
              <a:rPr sz="2200" spc="-110" dirty="0">
                <a:latin typeface="Trebuchet MS"/>
                <a:cs typeface="Trebuchet MS"/>
              </a:rPr>
              <a:t>service, </a:t>
            </a:r>
            <a:r>
              <a:rPr sz="2200" spc="-80" dirty="0">
                <a:latin typeface="Trebuchet MS"/>
                <a:cs typeface="Trebuchet MS"/>
              </a:rPr>
              <a:t>social </a:t>
            </a:r>
            <a:r>
              <a:rPr sz="2200" spc="-100" dirty="0">
                <a:latin typeface="Trebuchet MS"/>
                <a:cs typeface="Trebuchet MS"/>
              </a:rPr>
              <a:t>media, </a:t>
            </a:r>
            <a:r>
              <a:rPr sz="2200" spc="-80" dirty="0">
                <a:latin typeface="Trebuchet MS"/>
                <a:cs typeface="Trebuchet MS"/>
              </a:rPr>
              <a:t>data </a:t>
            </a:r>
            <a:r>
              <a:rPr sz="2200" spc="-75" dirty="0">
                <a:latin typeface="Trebuchet MS"/>
                <a:cs typeface="Trebuchet MS"/>
              </a:rPr>
              <a:t>mobile </a:t>
            </a:r>
            <a:r>
              <a:rPr sz="2200" spc="-55" dirty="0">
                <a:latin typeface="Trebuchet MS"/>
                <a:cs typeface="Trebuchet MS"/>
              </a:rPr>
              <a:t>dan  </a:t>
            </a:r>
            <a:r>
              <a:rPr sz="2200" spc="-70" dirty="0">
                <a:latin typeface="Trebuchet MS"/>
                <a:cs typeface="Trebuchet MS"/>
              </a:rPr>
              <a:t>sebagainya.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369951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45" dirty="0">
                <a:latin typeface="Trebuchet MS"/>
                <a:cs typeface="Trebuchet MS"/>
              </a:rPr>
              <a:t>Sejarah </a:t>
            </a:r>
            <a:r>
              <a:rPr sz="4000" i="0" spc="30" dirty="0">
                <a:latin typeface="Trebuchet MS"/>
                <a:cs typeface="Trebuchet MS"/>
              </a:rPr>
              <a:t>Big</a:t>
            </a:r>
            <a:r>
              <a:rPr sz="4000" i="0" spc="-680" dirty="0">
                <a:latin typeface="Trebuchet MS"/>
                <a:cs typeface="Trebuchet MS"/>
              </a:rPr>
              <a:t> </a:t>
            </a:r>
            <a:r>
              <a:rPr sz="4000" i="0" spc="-5" dirty="0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8643" y="5986959"/>
            <a:ext cx="20320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40" dirty="0">
                <a:latin typeface="Trebuchet MS"/>
                <a:cs typeface="Trebuchet MS"/>
              </a:rPr>
              <a:t>12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35022"/>
            <a:ext cx="9757410" cy="324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2321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Istilah </a:t>
            </a:r>
            <a:r>
              <a:rPr sz="2400" dirty="0">
                <a:latin typeface="Arial"/>
                <a:cs typeface="Arial"/>
              </a:rPr>
              <a:t>"big </a:t>
            </a:r>
            <a:r>
              <a:rPr sz="2400" spc="5" dirty="0">
                <a:latin typeface="Arial"/>
                <a:cs typeface="Arial"/>
              </a:rPr>
              <a:t>data" </a:t>
            </a:r>
            <a:r>
              <a:rPr sz="2400" dirty="0">
                <a:latin typeface="Arial"/>
                <a:cs typeface="Arial"/>
              </a:rPr>
              <a:t>mengacu pada data </a:t>
            </a:r>
            <a:r>
              <a:rPr sz="2400" spc="-5" dirty="0">
                <a:latin typeface="Arial"/>
                <a:cs typeface="Arial"/>
              </a:rPr>
              <a:t>yang </a:t>
            </a:r>
            <a:r>
              <a:rPr sz="2400" dirty="0">
                <a:latin typeface="Arial"/>
                <a:cs typeface="Arial"/>
              </a:rPr>
              <a:t>sangat </a:t>
            </a:r>
            <a:r>
              <a:rPr sz="2400" spc="-25" dirty="0">
                <a:latin typeface="Arial"/>
                <a:cs typeface="Arial"/>
              </a:rPr>
              <a:t>besar, </a:t>
            </a:r>
            <a:r>
              <a:rPr sz="2400" dirty="0">
                <a:latin typeface="Arial"/>
                <a:cs typeface="Arial"/>
              </a:rPr>
              <a:t>cepat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atau  kompleks </a:t>
            </a:r>
            <a:r>
              <a:rPr sz="2400" spc="-5" dirty="0">
                <a:latin typeface="Arial"/>
                <a:cs typeface="Arial"/>
              </a:rPr>
              <a:t>sehingga sulit </a:t>
            </a:r>
            <a:r>
              <a:rPr sz="2400" dirty="0">
                <a:latin typeface="Arial"/>
                <a:cs typeface="Arial"/>
              </a:rPr>
              <a:t>atau tidak mungkin untuk </a:t>
            </a:r>
            <a:r>
              <a:rPr sz="2400" spc="-5" dirty="0">
                <a:latin typeface="Arial"/>
                <a:cs typeface="Arial"/>
              </a:rPr>
              <a:t>diproses  </a:t>
            </a:r>
            <a:r>
              <a:rPr sz="2400" dirty="0">
                <a:latin typeface="Arial"/>
                <a:cs typeface="Arial"/>
              </a:rPr>
              <a:t>menggunakan </a:t>
            </a:r>
            <a:r>
              <a:rPr sz="2400" spc="5" dirty="0">
                <a:latin typeface="Arial"/>
                <a:cs typeface="Arial"/>
              </a:rPr>
              <a:t>metode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tradisional.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0" dirty="0">
                <a:latin typeface="Arial"/>
                <a:cs typeface="Arial"/>
              </a:rPr>
              <a:t>Tindakan </a:t>
            </a:r>
            <a:r>
              <a:rPr sz="2400" dirty="0">
                <a:latin typeface="Arial"/>
                <a:cs typeface="Arial"/>
              </a:rPr>
              <a:t>mengakses dan menyimpan sejumlah besar informasi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untuk  </a:t>
            </a:r>
            <a:r>
              <a:rPr sz="2400" spc="-5" dirty="0">
                <a:latin typeface="Arial"/>
                <a:cs typeface="Arial"/>
              </a:rPr>
              <a:t>analitik </a:t>
            </a:r>
            <a:r>
              <a:rPr sz="2400" dirty="0">
                <a:latin typeface="Arial"/>
                <a:cs typeface="Arial"/>
              </a:rPr>
              <a:t>sudah ada sejak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lama.</a:t>
            </a:r>
            <a:endParaRPr sz="2400">
              <a:latin typeface="Arial"/>
              <a:cs typeface="Arial"/>
            </a:endParaRPr>
          </a:p>
          <a:p>
            <a:pPr marL="299085" marR="367030" indent="-287020">
              <a:lnSpc>
                <a:spcPct val="98800"/>
              </a:lnSpc>
              <a:spcBef>
                <a:spcPts val="121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Konsep big data mendapatkan </a:t>
            </a:r>
            <a:r>
              <a:rPr sz="2400" spc="5" dirty="0">
                <a:latin typeface="Arial"/>
                <a:cs typeface="Arial"/>
              </a:rPr>
              <a:t>momentum </a:t>
            </a:r>
            <a:r>
              <a:rPr sz="2400" dirty="0">
                <a:latin typeface="Arial"/>
                <a:cs typeface="Arial"/>
              </a:rPr>
              <a:t>di </a:t>
            </a:r>
            <a:r>
              <a:rPr sz="2400" spc="-5" dirty="0">
                <a:latin typeface="Arial"/>
                <a:cs typeface="Arial"/>
              </a:rPr>
              <a:t>awal </a:t>
            </a:r>
            <a:r>
              <a:rPr sz="2400" spc="15" dirty="0">
                <a:latin typeface="Arial"/>
                <a:cs typeface="Arial"/>
              </a:rPr>
              <a:t>2000-an </a:t>
            </a:r>
            <a:r>
              <a:rPr sz="2400" dirty="0">
                <a:latin typeface="Arial"/>
                <a:cs typeface="Arial"/>
              </a:rPr>
              <a:t>ketika  analis industri Doug </a:t>
            </a:r>
            <a:r>
              <a:rPr sz="2400" spc="5" dirty="0">
                <a:latin typeface="Arial"/>
                <a:cs typeface="Arial"/>
              </a:rPr>
              <a:t>Laney </a:t>
            </a:r>
            <a:r>
              <a:rPr sz="2400" dirty="0">
                <a:latin typeface="Arial"/>
                <a:cs typeface="Arial"/>
              </a:rPr>
              <a:t>mengartikulasikan definisi big data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yang  </a:t>
            </a:r>
            <a:r>
              <a:rPr sz="2400" dirty="0">
                <a:latin typeface="Arial"/>
                <a:cs typeface="Arial"/>
              </a:rPr>
              <a:t>sekarang-mainstream sebagai </a:t>
            </a:r>
            <a:r>
              <a:rPr sz="2400" spc="-5" dirty="0">
                <a:latin typeface="Arial"/>
                <a:cs typeface="Arial"/>
              </a:rPr>
              <a:t>tiga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0609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55" dirty="0">
                <a:latin typeface="Trebuchet MS"/>
                <a:cs typeface="Trebuchet MS"/>
              </a:rPr>
              <a:t>“Tiga</a:t>
            </a:r>
            <a:r>
              <a:rPr sz="4000" i="0" spc="-660" dirty="0">
                <a:latin typeface="Trebuchet MS"/>
                <a:cs typeface="Trebuchet MS"/>
              </a:rPr>
              <a:t> </a:t>
            </a:r>
            <a:r>
              <a:rPr sz="4000" i="0" spc="-225" dirty="0">
                <a:latin typeface="Trebuchet MS"/>
                <a:cs typeface="Trebuchet MS"/>
              </a:rPr>
              <a:t>V”</a:t>
            </a:r>
            <a:r>
              <a:rPr sz="4000" i="0" spc="-420" dirty="0">
                <a:latin typeface="Trebuchet MS"/>
                <a:cs typeface="Trebuchet MS"/>
              </a:rPr>
              <a:t> </a:t>
            </a:r>
            <a:r>
              <a:rPr sz="4000" i="0" spc="-45" dirty="0">
                <a:latin typeface="Trebuchet MS"/>
                <a:cs typeface="Trebuchet MS"/>
              </a:rPr>
              <a:t>Pada</a:t>
            </a:r>
            <a:r>
              <a:rPr sz="4000" i="0" spc="-395" dirty="0">
                <a:latin typeface="Trebuchet MS"/>
                <a:cs typeface="Trebuchet MS"/>
              </a:rPr>
              <a:t> </a:t>
            </a:r>
            <a:r>
              <a:rPr sz="4000" i="0" spc="30" dirty="0">
                <a:latin typeface="Trebuchet MS"/>
                <a:cs typeface="Trebuchet MS"/>
              </a:rPr>
              <a:t>Big</a:t>
            </a:r>
            <a:r>
              <a:rPr sz="4000" i="0" spc="-395" dirty="0">
                <a:latin typeface="Trebuchet MS"/>
                <a:cs typeface="Trebuchet MS"/>
              </a:rPr>
              <a:t> </a:t>
            </a:r>
            <a:r>
              <a:rPr sz="4000" i="0" spc="-5" dirty="0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3508" y="1810308"/>
            <a:ext cx="4523994" cy="4546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48643" y="5986959"/>
            <a:ext cx="20320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40" dirty="0">
                <a:latin typeface="Trebuchet MS"/>
                <a:cs typeface="Trebuchet MS"/>
              </a:rPr>
              <a:t>13</a:t>
            </a:fld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0609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55" dirty="0">
                <a:latin typeface="Trebuchet MS"/>
                <a:cs typeface="Trebuchet MS"/>
              </a:rPr>
              <a:t>“Tiga</a:t>
            </a:r>
            <a:r>
              <a:rPr sz="4000" i="0" spc="-660" dirty="0">
                <a:latin typeface="Trebuchet MS"/>
                <a:cs typeface="Trebuchet MS"/>
              </a:rPr>
              <a:t> </a:t>
            </a:r>
            <a:r>
              <a:rPr sz="4000" i="0" spc="-225" dirty="0">
                <a:latin typeface="Trebuchet MS"/>
                <a:cs typeface="Trebuchet MS"/>
              </a:rPr>
              <a:t>V”</a:t>
            </a:r>
            <a:r>
              <a:rPr sz="4000" i="0" spc="-420" dirty="0">
                <a:latin typeface="Trebuchet MS"/>
                <a:cs typeface="Trebuchet MS"/>
              </a:rPr>
              <a:t> </a:t>
            </a:r>
            <a:r>
              <a:rPr sz="4000" i="0" spc="-45" dirty="0">
                <a:latin typeface="Trebuchet MS"/>
                <a:cs typeface="Trebuchet MS"/>
              </a:rPr>
              <a:t>Pada</a:t>
            </a:r>
            <a:r>
              <a:rPr sz="4000" i="0" spc="-395" dirty="0">
                <a:latin typeface="Trebuchet MS"/>
                <a:cs typeface="Trebuchet MS"/>
              </a:rPr>
              <a:t> </a:t>
            </a:r>
            <a:r>
              <a:rPr sz="4000" i="0" spc="30" dirty="0">
                <a:latin typeface="Trebuchet MS"/>
                <a:cs typeface="Trebuchet MS"/>
              </a:rPr>
              <a:t>Big</a:t>
            </a:r>
            <a:r>
              <a:rPr sz="4000" i="0" spc="-395" dirty="0">
                <a:latin typeface="Trebuchet MS"/>
                <a:cs typeface="Trebuchet MS"/>
              </a:rPr>
              <a:t> </a:t>
            </a:r>
            <a:r>
              <a:rPr sz="4000" i="0" spc="-5" dirty="0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8643" y="5986959"/>
            <a:ext cx="20320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40" dirty="0">
                <a:latin typeface="Trebuchet MS"/>
                <a:cs typeface="Trebuchet MS"/>
              </a:rPr>
              <a:t>14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01494"/>
            <a:ext cx="9860280" cy="42716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37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30" dirty="0">
                <a:latin typeface="Arial"/>
                <a:cs typeface="Arial"/>
              </a:rPr>
              <a:t>Volume </a:t>
            </a:r>
            <a:r>
              <a:rPr sz="2200" dirty="0">
                <a:latin typeface="Arial"/>
                <a:cs typeface="Arial"/>
              </a:rPr>
              <a:t>: Organisasi mengumpulkan data dari berbagai </a:t>
            </a:r>
            <a:r>
              <a:rPr sz="2200" spc="-15" dirty="0">
                <a:latin typeface="Arial"/>
                <a:cs typeface="Arial"/>
              </a:rPr>
              <a:t>sumber, </a:t>
            </a:r>
            <a:r>
              <a:rPr sz="2200" dirty="0">
                <a:latin typeface="Arial"/>
                <a:cs typeface="Arial"/>
              </a:rPr>
              <a:t>termasuk  </a:t>
            </a:r>
            <a:r>
              <a:rPr sz="2200" spc="5" dirty="0">
                <a:latin typeface="Arial"/>
                <a:cs typeface="Arial"/>
              </a:rPr>
              <a:t>transaksi </a:t>
            </a:r>
            <a:r>
              <a:rPr sz="2200" spc="-5" dirty="0">
                <a:latin typeface="Arial"/>
                <a:cs typeface="Arial"/>
              </a:rPr>
              <a:t>bisnis, </a:t>
            </a:r>
            <a:r>
              <a:rPr sz="2200" dirty="0">
                <a:latin typeface="Arial"/>
                <a:cs typeface="Arial"/>
              </a:rPr>
              <a:t>perangkat </a:t>
            </a:r>
            <a:r>
              <a:rPr sz="2200" spc="-5" dirty="0">
                <a:latin typeface="Arial"/>
                <a:cs typeface="Arial"/>
              </a:rPr>
              <a:t>pintar </a:t>
            </a:r>
            <a:r>
              <a:rPr sz="2200" spc="5" dirty="0">
                <a:latin typeface="Arial"/>
                <a:cs typeface="Arial"/>
              </a:rPr>
              <a:t>(IoT), </a:t>
            </a:r>
            <a:r>
              <a:rPr sz="2200" spc="-5" dirty="0">
                <a:latin typeface="Arial"/>
                <a:cs typeface="Arial"/>
              </a:rPr>
              <a:t>peralatan industri, </a:t>
            </a:r>
            <a:r>
              <a:rPr sz="2200" spc="-10" dirty="0">
                <a:latin typeface="Arial"/>
                <a:cs typeface="Arial"/>
              </a:rPr>
              <a:t>video, </a:t>
            </a:r>
            <a:r>
              <a:rPr sz="2200" spc="-5" dirty="0">
                <a:latin typeface="Arial"/>
                <a:cs typeface="Arial"/>
              </a:rPr>
              <a:t>media  </a:t>
            </a:r>
            <a:r>
              <a:rPr sz="2200" dirty="0">
                <a:latin typeface="Arial"/>
                <a:cs typeface="Arial"/>
              </a:rPr>
              <a:t>sosial </a:t>
            </a:r>
            <a:r>
              <a:rPr sz="2200" spc="-5" dirty="0">
                <a:latin typeface="Arial"/>
                <a:cs typeface="Arial"/>
              </a:rPr>
              <a:t>dan banyak lagi. Di </a:t>
            </a:r>
            <a:r>
              <a:rPr sz="2200" dirty="0">
                <a:latin typeface="Arial"/>
                <a:cs typeface="Arial"/>
              </a:rPr>
              <a:t>masa </a:t>
            </a:r>
            <a:r>
              <a:rPr sz="2200" spc="-10" dirty="0">
                <a:latin typeface="Arial"/>
                <a:cs typeface="Arial"/>
              </a:rPr>
              <a:t>lalu, </a:t>
            </a:r>
            <a:r>
              <a:rPr sz="2200" spc="-5" dirty="0">
                <a:latin typeface="Arial"/>
                <a:cs typeface="Arial"/>
              </a:rPr>
              <a:t>menyimpannya </a:t>
            </a:r>
            <a:r>
              <a:rPr sz="2200" spc="5" dirty="0">
                <a:latin typeface="Arial"/>
                <a:cs typeface="Arial"/>
              </a:rPr>
              <a:t>akan </a:t>
            </a:r>
            <a:r>
              <a:rPr sz="2200" dirty="0">
                <a:latin typeface="Arial"/>
                <a:cs typeface="Arial"/>
              </a:rPr>
              <a:t>menjadi </a:t>
            </a:r>
            <a:r>
              <a:rPr sz="2200" spc="-5" dirty="0">
                <a:latin typeface="Arial"/>
                <a:cs typeface="Arial"/>
              </a:rPr>
              <a:t>masalah </a:t>
            </a:r>
            <a:r>
              <a:rPr sz="2200" dirty="0">
                <a:latin typeface="Arial"/>
                <a:cs typeface="Arial"/>
              </a:rPr>
              <a:t>-  tetapi </a:t>
            </a:r>
            <a:r>
              <a:rPr sz="2200" spc="-5" dirty="0">
                <a:latin typeface="Arial"/>
                <a:cs typeface="Arial"/>
              </a:rPr>
              <a:t>penyimpanan </a:t>
            </a:r>
            <a:r>
              <a:rPr sz="2200" spc="-10" dirty="0">
                <a:latin typeface="Arial"/>
                <a:cs typeface="Arial"/>
              </a:rPr>
              <a:t>yang lebih </a:t>
            </a:r>
            <a:r>
              <a:rPr sz="2200" dirty="0">
                <a:latin typeface="Arial"/>
                <a:cs typeface="Arial"/>
              </a:rPr>
              <a:t>murah </a:t>
            </a:r>
            <a:r>
              <a:rPr sz="2200" spc="-5" dirty="0">
                <a:latin typeface="Arial"/>
                <a:cs typeface="Arial"/>
              </a:rPr>
              <a:t>pada </a:t>
            </a:r>
            <a:r>
              <a:rPr sz="2200" dirty="0">
                <a:latin typeface="Arial"/>
                <a:cs typeface="Arial"/>
              </a:rPr>
              <a:t>platform seperti </a:t>
            </a:r>
            <a:r>
              <a:rPr sz="2200" spc="-5" dirty="0">
                <a:latin typeface="Arial"/>
                <a:cs typeface="Arial"/>
              </a:rPr>
              <a:t>danau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-5" dirty="0">
                <a:latin typeface="Arial"/>
                <a:cs typeface="Arial"/>
              </a:rPr>
              <a:t>dan  Hadoop </a:t>
            </a:r>
            <a:r>
              <a:rPr sz="2200" dirty="0">
                <a:latin typeface="Arial"/>
                <a:cs typeface="Arial"/>
              </a:rPr>
              <a:t>telah meringankan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beban.</a:t>
            </a:r>
            <a:endParaRPr sz="2200">
              <a:latin typeface="Arial"/>
              <a:cs typeface="Arial"/>
            </a:endParaRPr>
          </a:p>
          <a:p>
            <a:pPr marL="299085" marR="295275" indent="-287020">
              <a:lnSpc>
                <a:spcPct val="90000"/>
              </a:lnSpc>
              <a:spcBef>
                <a:spcPts val="113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15" dirty="0">
                <a:latin typeface="Arial"/>
                <a:cs typeface="Arial"/>
              </a:rPr>
              <a:t>Velocity </a:t>
            </a:r>
            <a:r>
              <a:rPr sz="2200" dirty="0">
                <a:latin typeface="Arial"/>
                <a:cs typeface="Arial"/>
              </a:rPr>
              <a:t>: Dengan pertumbuhan Internet of Things, data </a:t>
            </a:r>
            <a:r>
              <a:rPr sz="2200" spc="-5" dirty="0">
                <a:latin typeface="Arial"/>
                <a:cs typeface="Arial"/>
              </a:rPr>
              <a:t>mengalir </a:t>
            </a:r>
            <a:r>
              <a:rPr sz="2200" spc="10" dirty="0">
                <a:latin typeface="Arial"/>
                <a:cs typeface="Arial"/>
              </a:rPr>
              <a:t>ke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bisnis  </a:t>
            </a:r>
            <a:r>
              <a:rPr sz="2200" dirty="0">
                <a:latin typeface="Arial"/>
                <a:cs typeface="Arial"/>
              </a:rPr>
              <a:t>dengan kecepatan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spc="-5" dirty="0">
                <a:latin typeface="Arial"/>
                <a:cs typeface="Arial"/>
              </a:rPr>
              <a:t>belum </a:t>
            </a:r>
            <a:r>
              <a:rPr sz="2200" dirty="0">
                <a:latin typeface="Arial"/>
                <a:cs typeface="Arial"/>
              </a:rPr>
              <a:t>pernah terjadi </a:t>
            </a:r>
            <a:r>
              <a:rPr sz="2200" spc="-5" dirty="0">
                <a:latin typeface="Arial"/>
                <a:cs typeface="Arial"/>
              </a:rPr>
              <a:t>sebelumnya </a:t>
            </a:r>
            <a:r>
              <a:rPr sz="2200" dirty="0">
                <a:latin typeface="Arial"/>
                <a:cs typeface="Arial"/>
              </a:rPr>
              <a:t>dan harus  </a:t>
            </a:r>
            <a:r>
              <a:rPr sz="2200" spc="-5" dirty="0">
                <a:latin typeface="Arial"/>
                <a:cs typeface="Arial"/>
              </a:rPr>
              <a:t>ditangani </a:t>
            </a:r>
            <a:r>
              <a:rPr sz="2200" dirty="0">
                <a:latin typeface="Arial"/>
                <a:cs typeface="Arial"/>
              </a:rPr>
              <a:t>tepat waktu. </a:t>
            </a:r>
            <a:r>
              <a:rPr sz="2200" spc="-75" dirty="0">
                <a:latin typeface="Arial"/>
                <a:cs typeface="Arial"/>
              </a:rPr>
              <a:t>Tag </a:t>
            </a:r>
            <a:r>
              <a:rPr sz="2200" dirty="0">
                <a:latin typeface="Arial"/>
                <a:cs typeface="Arial"/>
              </a:rPr>
              <a:t>RFID, </a:t>
            </a:r>
            <a:r>
              <a:rPr sz="2200" spc="-15" dirty="0">
                <a:latin typeface="Arial"/>
                <a:cs typeface="Arial"/>
              </a:rPr>
              <a:t>sensor, </a:t>
            </a:r>
            <a:r>
              <a:rPr sz="2200" spc="-5" dirty="0">
                <a:latin typeface="Arial"/>
                <a:cs typeface="Arial"/>
              </a:rPr>
              <a:t>dan </a:t>
            </a:r>
            <a:r>
              <a:rPr sz="2200" dirty="0">
                <a:latin typeface="Arial"/>
                <a:cs typeface="Arial"/>
              </a:rPr>
              <a:t>smart meter </a:t>
            </a:r>
            <a:r>
              <a:rPr sz="2200" spc="-5" dirty="0">
                <a:latin typeface="Arial"/>
                <a:cs typeface="Arial"/>
              </a:rPr>
              <a:t>mendorong  </a:t>
            </a:r>
            <a:r>
              <a:rPr sz="2200" dirty="0">
                <a:latin typeface="Arial"/>
                <a:cs typeface="Arial"/>
              </a:rPr>
              <a:t>kebutuhan untuk menangani torrent data </a:t>
            </a:r>
            <a:r>
              <a:rPr sz="2200" spc="-5" dirty="0">
                <a:latin typeface="Arial"/>
                <a:cs typeface="Arial"/>
              </a:rPr>
              <a:t>ini dalam </a:t>
            </a:r>
            <a:r>
              <a:rPr sz="2200" dirty="0">
                <a:latin typeface="Arial"/>
                <a:cs typeface="Arial"/>
              </a:rPr>
              <a:t>waktu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spc="-5" dirty="0">
                <a:latin typeface="Arial"/>
                <a:cs typeface="Arial"/>
              </a:rPr>
              <a:t>hampir  </a:t>
            </a:r>
            <a:r>
              <a:rPr sz="2200" dirty="0">
                <a:latin typeface="Arial"/>
                <a:cs typeface="Arial"/>
              </a:rPr>
              <a:t>bersamaan.</a:t>
            </a:r>
            <a:endParaRPr sz="2200">
              <a:latin typeface="Arial"/>
              <a:cs typeface="Arial"/>
            </a:endParaRPr>
          </a:p>
          <a:p>
            <a:pPr marL="299085" marR="18415" indent="-287020">
              <a:lnSpc>
                <a:spcPct val="90000"/>
              </a:lnSpc>
              <a:spcBef>
                <a:spcPts val="113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b="1" spc="-20" dirty="0">
                <a:latin typeface="Arial"/>
                <a:cs typeface="Arial"/>
              </a:rPr>
              <a:t>Variety 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Data hadir dalam </a:t>
            </a:r>
            <a:r>
              <a:rPr sz="2200" dirty="0">
                <a:latin typeface="Arial"/>
                <a:cs typeface="Arial"/>
              </a:rPr>
              <a:t>semua </a:t>
            </a:r>
            <a:r>
              <a:rPr sz="2200" spc="-5" dirty="0">
                <a:latin typeface="Arial"/>
                <a:cs typeface="Arial"/>
              </a:rPr>
              <a:t>jenis </a:t>
            </a:r>
            <a:r>
              <a:rPr sz="2200" spc="5" dirty="0">
                <a:latin typeface="Arial"/>
                <a:cs typeface="Arial"/>
              </a:rPr>
              <a:t>format </a:t>
            </a:r>
            <a:r>
              <a:rPr sz="2200" dirty="0">
                <a:latin typeface="Arial"/>
                <a:cs typeface="Arial"/>
              </a:rPr>
              <a:t>- dari </a:t>
            </a:r>
            <a:r>
              <a:rPr sz="2200" spc="-10" dirty="0">
                <a:latin typeface="Arial"/>
                <a:cs typeface="Arial"/>
              </a:rPr>
              <a:t>terstruktur,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-5" dirty="0">
                <a:latin typeface="Arial"/>
                <a:cs typeface="Arial"/>
              </a:rPr>
              <a:t>numerik  dalam database tradisional </a:t>
            </a:r>
            <a:r>
              <a:rPr sz="2200" dirty="0">
                <a:latin typeface="Arial"/>
                <a:cs typeface="Arial"/>
              </a:rPr>
              <a:t>hingga dokumen </a:t>
            </a:r>
            <a:r>
              <a:rPr sz="2200" spc="5" dirty="0">
                <a:latin typeface="Arial"/>
                <a:cs typeface="Arial"/>
              </a:rPr>
              <a:t>teks, </a:t>
            </a:r>
            <a:r>
              <a:rPr sz="2200" spc="-5" dirty="0">
                <a:latin typeface="Arial"/>
                <a:cs typeface="Arial"/>
              </a:rPr>
              <a:t>email, </a:t>
            </a:r>
            <a:r>
              <a:rPr sz="2200" spc="-10" dirty="0">
                <a:latin typeface="Arial"/>
                <a:cs typeface="Arial"/>
              </a:rPr>
              <a:t>video, </a:t>
            </a:r>
            <a:r>
              <a:rPr sz="2200" spc="-5" dirty="0">
                <a:latin typeface="Arial"/>
                <a:cs typeface="Arial"/>
              </a:rPr>
              <a:t>audio, </a:t>
            </a:r>
            <a:r>
              <a:rPr sz="2200" dirty="0">
                <a:latin typeface="Arial"/>
                <a:cs typeface="Arial"/>
              </a:rPr>
              <a:t>data  ticker saham, </a:t>
            </a:r>
            <a:r>
              <a:rPr sz="2200" spc="-5" dirty="0">
                <a:latin typeface="Arial"/>
                <a:cs typeface="Arial"/>
              </a:rPr>
              <a:t>dan </a:t>
            </a:r>
            <a:r>
              <a:rPr sz="2200" spc="5" dirty="0">
                <a:latin typeface="Arial"/>
                <a:cs typeface="Arial"/>
              </a:rPr>
              <a:t>transaksi </a:t>
            </a:r>
            <a:r>
              <a:rPr sz="2200" dirty="0">
                <a:latin typeface="Arial"/>
                <a:cs typeface="Arial"/>
              </a:rPr>
              <a:t>keuangan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spc="-5" dirty="0">
                <a:latin typeface="Arial"/>
                <a:cs typeface="Arial"/>
              </a:rPr>
              <a:t>tidak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terstruktur.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2691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40" dirty="0">
                <a:latin typeface="Trebuchet MS"/>
                <a:cs typeface="Trebuchet MS"/>
              </a:rPr>
              <a:t>Cara </a:t>
            </a:r>
            <a:r>
              <a:rPr sz="4000" i="0" spc="-210" dirty="0">
                <a:latin typeface="Trebuchet MS"/>
                <a:cs typeface="Trebuchet MS"/>
              </a:rPr>
              <a:t>Kerja </a:t>
            </a:r>
            <a:r>
              <a:rPr sz="4000" i="0" spc="35" dirty="0">
                <a:latin typeface="Trebuchet MS"/>
                <a:cs typeface="Trebuchet MS"/>
              </a:rPr>
              <a:t>Big</a:t>
            </a:r>
            <a:r>
              <a:rPr sz="4000" i="0" spc="-930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8643" y="5986959"/>
            <a:ext cx="20320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40" dirty="0">
                <a:latin typeface="Trebuchet MS"/>
                <a:cs typeface="Trebuchet MS"/>
              </a:rPr>
              <a:t>15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35022"/>
            <a:ext cx="9477375" cy="372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Ada </a:t>
            </a:r>
            <a:r>
              <a:rPr sz="2400" spc="-5" dirty="0">
                <a:latin typeface="Arial"/>
                <a:cs typeface="Arial"/>
              </a:rPr>
              <a:t>lima langkah </a:t>
            </a:r>
            <a:r>
              <a:rPr sz="2400" spc="5" dirty="0">
                <a:latin typeface="Arial"/>
                <a:cs typeface="Arial"/>
              </a:rPr>
              <a:t>utama </a:t>
            </a:r>
            <a:r>
              <a:rPr sz="2400" dirty="0">
                <a:latin typeface="Arial"/>
                <a:cs typeface="Arial"/>
              </a:rPr>
              <a:t>untuk mengambil </a:t>
            </a:r>
            <a:r>
              <a:rPr sz="2400" spc="-5" dirty="0">
                <a:latin typeface="Arial"/>
                <a:cs typeface="Arial"/>
              </a:rPr>
              <a:t>alih </a:t>
            </a:r>
            <a:r>
              <a:rPr sz="2400" dirty="0">
                <a:latin typeface="Arial"/>
                <a:cs typeface="Arial"/>
              </a:rPr>
              <a:t>“struktur data” besar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ini  yang </a:t>
            </a:r>
            <a:r>
              <a:rPr sz="2400" dirty="0">
                <a:latin typeface="Arial"/>
                <a:cs typeface="Arial"/>
              </a:rPr>
              <a:t>mencakup data tradisional dan terstruktur bersama dengan data  tidak terstruktur dan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terstruktur: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4100"/>
              </a:lnSpc>
              <a:spcBef>
                <a:spcPts val="130"/>
              </a:spcBef>
              <a:buClr>
                <a:srgbClr val="1286C3"/>
              </a:buClr>
              <a:buSzPct val="143750"/>
              <a:buAutoNum type="arabicPeriod"/>
              <a:tabLst>
                <a:tab pos="469900" algn="l"/>
              </a:tabLst>
            </a:pPr>
            <a:r>
              <a:rPr sz="2400" spc="-30" dirty="0">
                <a:latin typeface="Arial"/>
                <a:cs typeface="Arial"/>
              </a:rPr>
              <a:t>Tetapkan </a:t>
            </a:r>
            <a:r>
              <a:rPr sz="2400" spc="-5" dirty="0">
                <a:latin typeface="Arial"/>
                <a:cs typeface="Arial"/>
              </a:rPr>
              <a:t>strategi </a:t>
            </a:r>
            <a:r>
              <a:rPr sz="2400" dirty="0">
                <a:latin typeface="Arial"/>
                <a:cs typeface="Arial"/>
              </a:rPr>
              <a:t>big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4060"/>
              </a:lnSpc>
              <a:buClr>
                <a:srgbClr val="1286C3"/>
              </a:buClr>
              <a:buSzPct val="143750"/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Identifikasi sumber </a:t>
            </a:r>
            <a:r>
              <a:rPr sz="2400" spc="-5" dirty="0">
                <a:latin typeface="Arial"/>
                <a:cs typeface="Arial"/>
              </a:rPr>
              <a:t>big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4054"/>
              </a:lnSpc>
              <a:buClr>
                <a:srgbClr val="1286C3"/>
              </a:buClr>
              <a:buSzPct val="143750"/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Akses, kelola, dan simpan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4060"/>
              </a:lnSpc>
              <a:buClr>
                <a:srgbClr val="1286C3"/>
              </a:buClr>
              <a:buSzPct val="143750"/>
              <a:buAutoNum type="arabicPeriod"/>
              <a:tabLst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Analisis </a:t>
            </a:r>
            <a:r>
              <a:rPr sz="240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ts val="4100"/>
              </a:lnSpc>
              <a:buClr>
                <a:srgbClr val="1286C3"/>
              </a:buClr>
              <a:buSzPct val="143750"/>
              <a:buAutoNum type="arabicPeriod"/>
              <a:tabLst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Buat keputusan berdasarkan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7873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40" dirty="0">
                <a:latin typeface="Trebuchet MS"/>
                <a:cs typeface="Trebuchet MS"/>
              </a:rPr>
              <a:t>Cara</a:t>
            </a:r>
            <a:r>
              <a:rPr sz="4000" i="0" spc="-415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Kerja</a:t>
            </a:r>
            <a:r>
              <a:rPr sz="4000" i="0" spc="-430" dirty="0">
                <a:latin typeface="Trebuchet MS"/>
                <a:cs typeface="Trebuchet MS"/>
              </a:rPr>
              <a:t> </a:t>
            </a:r>
            <a:r>
              <a:rPr sz="4000" i="0" spc="35" dirty="0">
                <a:latin typeface="Trebuchet MS"/>
                <a:cs typeface="Trebuchet MS"/>
              </a:rPr>
              <a:t>Big</a:t>
            </a:r>
            <a:r>
              <a:rPr sz="4000" i="0" spc="-420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390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(Lanj.)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777111"/>
            <a:ext cx="9591675" cy="401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345"/>
              </a:lnSpc>
              <a:buClr>
                <a:srgbClr val="1286C3"/>
              </a:buClr>
              <a:buSzPct val="145000"/>
              <a:buAutoNum type="arabicPeriod"/>
              <a:tabLst>
                <a:tab pos="469900" algn="l"/>
              </a:tabLst>
            </a:pPr>
            <a:r>
              <a:rPr sz="2000" b="1" spc="-25" dirty="0">
                <a:latin typeface="Arial"/>
                <a:cs typeface="Arial"/>
              </a:rPr>
              <a:t>Tetapkan </a:t>
            </a:r>
            <a:r>
              <a:rPr sz="2000" b="1" spc="-10" dirty="0">
                <a:latin typeface="Arial"/>
                <a:cs typeface="Arial"/>
              </a:rPr>
              <a:t>strategi </a:t>
            </a:r>
            <a:r>
              <a:rPr sz="2000" b="1" spc="-5" dirty="0">
                <a:latin typeface="Arial"/>
                <a:cs typeface="Arial"/>
              </a:rPr>
              <a:t>big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5" dirty="0">
                <a:latin typeface="Arial"/>
                <a:cs typeface="Arial"/>
              </a:rPr>
              <a:t>Pada level tinggi, </a:t>
            </a:r>
            <a:r>
              <a:rPr sz="2000" spc="-10" dirty="0">
                <a:latin typeface="Arial"/>
                <a:cs typeface="Arial"/>
              </a:rPr>
              <a:t>strategi </a:t>
            </a:r>
            <a:r>
              <a:rPr sz="2000" spc="-15" dirty="0">
                <a:latin typeface="Arial"/>
                <a:cs typeface="Arial"/>
              </a:rPr>
              <a:t>big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15" dirty="0">
                <a:latin typeface="Arial"/>
                <a:cs typeface="Arial"/>
              </a:rPr>
              <a:t>adalah</a:t>
            </a:r>
            <a:r>
              <a:rPr sz="2000" spc="3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rencana</a:t>
            </a:r>
            <a:endParaRPr sz="2000">
              <a:latin typeface="Arial"/>
              <a:cs typeface="Arial"/>
            </a:endParaRPr>
          </a:p>
          <a:p>
            <a:pPr marL="469900" marR="66675">
              <a:lnSpc>
                <a:spcPct val="80000"/>
              </a:lnSpc>
              <a:spcBef>
                <a:spcPts val="150"/>
              </a:spcBef>
            </a:pPr>
            <a:r>
              <a:rPr sz="2000" spc="-25" dirty="0">
                <a:latin typeface="Arial"/>
                <a:cs typeface="Arial"/>
              </a:rPr>
              <a:t>yang </a:t>
            </a:r>
            <a:r>
              <a:rPr sz="2000" spc="-10" dirty="0">
                <a:latin typeface="Arial"/>
                <a:cs typeface="Arial"/>
              </a:rPr>
              <a:t>dirancang untuk </a:t>
            </a:r>
            <a:r>
              <a:rPr sz="2000" dirty="0">
                <a:latin typeface="Arial"/>
                <a:cs typeface="Arial"/>
              </a:rPr>
              <a:t>membantu </a:t>
            </a:r>
            <a:r>
              <a:rPr sz="2000" spc="-15" dirty="0">
                <a:latin typeface="Arial"/>
                <a:cs typeface="Arial"/>
              </a:rPr>
              <a:t>Anda </a:t>
            </a:r>
            <a:r>
              <a:rPr sz="2000" spc="-10" dirty="0">
                <a:latin typeface="Arial"/>
                <a:cs typeface="Arial"/>
              </a:rPr>
              <a:t>mengawasi dan </a:t>
            </a:r>
            <a:r>
              <a:rPr sz="2000" spc="-5" dirty="0">
                <a:latin typeface="Arial"/>
                <a:cs typeface="Arial"/>
              </a:rPr>
              <a:t>meningkatkan cara </a:t>
            </a:r>
            <a:r>
              <a:rPr sz="2000" spc="-15" dirty="0">
                <a:latin typeface="Arial"/>
                <a:cs typeface="Arial"/>
              </a:rPr>
              <a:t>Anda  </a:t>
            </a:r>
            <a:r>
              <a:rPr sz="2000" spc="-5" dirty="0">
                <a:latin typeface="Arial"/>
                <a:cs typeface="Arial"/>
              </a:rPr>
              <a:t>memperoleh, </a:t>
            </a:r>
            <a:r>
              <a:rPr sz="2000" spc="-10" dirty="0">
                <a:latin typeface="Arial"/>
                <a:cs typeface="Arial"/>
              </a:rPr>
              <a:t>menyimpan, mengelola, berbagi, dan </a:t>
            </a:r>
            <a:r>
              <a:rPr sz="2000" spc="-5" dirty="0">
                <a:latin typeface="Arial"/>
                <a:cs typeface="Arial"/>
              </a:rPr>
              <a:t>menggunakan </a:t>
            </a:r>
            <a:r>
              <a:rPr sz="2000" spc="-10" dirty="0">
                <a:latin typeface="Arial"/>
                <a:cs typeface="Arial"/>
              </a:rPr>
              <a:t>data di </a:t>
            </a:r>
            <a:r>
              <a:rPr sz="2000" spc="-15" dirty="0">
                <a:latin typeface="Arial"/>
                <a:cs typeface="Arial"/>
              </a:rPr>
              <a:t>dalam  </a:t>
            </a:r>
            <a:r>
              <a:rPr sz="2000" spc="-10" dirty="0">
                <a:latin typeface="Arial"/>
                <a:cs typeface="Arial"/>
              </a:rPr>
              <a:t>dan di </a:t>
            </a:r>
            <a:r>
              <a:rPr sz="2000" spc="-15" dirty="0">
                <a:latin typeface="Arial"/>
                <a:cs typeface="Arial"/>
              </a:rPr>
              <a:t>luar </a:t>
            </a:r>
            <a:r>
              <a:rPr sz="2000" spc="-10" dirty="0">
                <a:latin typeface="Arial"/>
                <a:cs typeface="Arial"/>
              </a:rPr>
              <a:t>organisasi </a:t>
            </a:r>
            <a:r>
              <a:rPr sz="2000" spc="-15" dirty="0">
                <a:latin typeface="Arial"/>
                <a:cs typeface="Arial"/>
              </a:rPr>
              <a:t>Anda. </a:t>
            </a:r>
            <a:r>
              <a:rPr sz="2000" spc="-10" dirty="0">
                <a:latin typeface="Arial"/>
                <a:cs typeface="Arial"/>
              </a:rPr>
              <a:t>Strategi </a:t>
            </a:r>
            <a:r>
              <a:rPr sz="2000" spc="-15" dirty="0">
                <a:latin typeface="Arial"/>
                <a:cs typeface="Arial"/>
              </a:rPr>
              <a:t>big </a:t>
            </a:r>
            <a:r>
              <a:rPr sz="2000" spc="-1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mengatur </a:t>
            </a:r>
            <a:r>
              <a:rPr sz="2000" spc="-15" dirty="0">
                <a:latin typeface="Arial"/>
                <a:cs typeface="Arial"/>
              </a:rPr>
              <a:t>panggung </a:t>
            </a:r>
            <a:r>
              <a:rPr sz="2000" spc="-10" dirty="0">
                <a:latin typeface="Arial"/>
                <a:cs typeface="Arial"/>
              </a:rPr>
              <a:t>untuk  </a:t>
            </a:r>
            <a:r>
              <a:rPr sz="2000" dirty="0">
                <a:latin typeface="Arial"/>
                <a:cs typeface="Arial"/>
              </a:rPr>
              <a:t>kesuksesan </a:t>
            </a:r>
            <a:r>
              <a:rPr sz="2000" spc="-10" dirty="0">
                <a:latin typeface="Arial"/>
                <a:cs typeface="Arial"/>
              </a:rPr>
              <a:t>bisnis </a:t>
            </a:r>
            <a:r>
              <a:rPr sz="2000" spc="-5" dirty="0">
                <a:latin typeface="Arial"/>
                <a:cs typeface="Arial"/>
              </a:rPr>
              <a:t>di </a:t>
            </a:r>
            <a:r>
              <a:rPr sz="2000" spc="-10" dirty="0">
                <a:latin typeface="Arial"/>
                <a:cs typeface="Arial"/>
              </a:rPr>
              <a:t>tengah </a:t>
            </a:r>
            <a:r>
              <a:rPr sz="2000" spc="-20" dirty="0">
                <a:latin typeface="Arial"/>
                <a:cs typeface="Arial"/>
              </a:rPr>
              <a:t>banyaknya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3180"/>
              </a:lnSpc>
              <a:buClr>
                <a:srgbClr val="1286C3"/>
              </a:buClr>
              <a:buSzPct val="145000"/>
              <a:buAutoNum type="arabicPeriod" startAt="2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Identifikasi </a:t>
            </a:r>
            <a:r>
              <a:rPr sz="2000" b="1" spc="-10" dirty="0">
                <a:latin typeface="Arial"/>
                <a:cs typeface="Arial"/>
              </a:rPr>
              <a:t>sumber </a:t>
            </a:r>
            <a:r>
              <a:rPr sz="2000" b="1" spc="-5" dirty="0">
                <a:latin typeface="Arial"/>
                <a:cs typeface="Arial"/>
              </a:rPr>
              <a:t>big </a:t>
            </a:r>
            <a:r>
              <a:rPr sz="2000" b="1" dirty="0">
                <a:latin typeface="Arial"/>
                <a:cs typeface="Arial"/>
              </a:rPr>
              <a:t>data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84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dirty="0"/>
              <a:t>	</a:t>
            </a:r>
            <a:r>
              <a:rPr sz="1700" b="1" spc="-5" dirty="0">
                <a:latin typeface="Arial"/>
                <a:cs typeface="Arial"/>
              </a:rPr>
              <a:t>Streaming data </a:t>
            </a:r>
            <a:r>
              <a:rPr sz="1700" spc="-5" dirty="0">
                <a:latin typeface="Arial"/>
                <a:cs typeface="Arial"/>
              </a:rPr>
              <a:t>berasal dari Internet of </a:t>
            </a:r>
            <a:r>
              <a:rPr sz="1700" spc="-10" dirty="0">
                <a:latin typeface="Arial"/>
                <a:cs typeface="Arial"/>
              </a:rPr>
              <a:t>Things </a:t>
            </a:r>
            <a:r>
              <a:rPr sz="1700" spc="-5" dirty="0">
                <a:latin typeface="Arial"/>
                <a:cs typeface="Arial"/>
              </a:rPr>
              <a:t>(IoT) </a:t>
            </a:r>
            <a:r>
              <a:rPr sz="1700" spc="-10" dirty="0">
                <a:latin typeface="Arial"/>
                <a:cs typeface="Arial"/>
              </a:rPr>
              <a:t>dan perangkat terhubung lainnya yang  mengalir </a:t>
            </a:r>
            <a:r>
              <a:rPr sz="1700" spc="5" dirty="0">
                <a:latin typeface="Arial"/>
                <a:cs typeface="Arial"/>
              </a:rPr>
              <a:t>ke </a:t>
            </a:r>
            <a:r>
              <a:rPr sz="1700" dirty="0">
                <a:latin typeface="Arial"/>
                <a:cs typeface="Arial"/>
              </a:rPr>
              <a:t>sistem </a:t>
            </a:r>
            <a:r>
              <a:rPr sz="1700" spc="-5" dirty="0">
                <a:latin typeface="Arial"/>
                <a:cs typeface="Arial"/>
              </a:rPr>
              <a:t>TI dari </a:t>
            </a:r>
            <a:r>
              <a:rPr sz="1700" spc="-10" dirty="0">
                <a:latin typeface="Arial"/>
                <a:cs typeface="Arial"/>
              </a:rPr>
              <a:t>perangkat yang dapat </a:t>
            </a:r>
            <a:r>
              <a:rPr sz="1700" spc="-5" dirty="0">
                <a:latin typeface="Arial"/>
                <a:cs typeface="Arial"/>
              </a:rPr>
              <a:t>dipakai, </a:t>
            </a:r>
            <a:r>
              <a:rPr sz="1700" spc="-10" dirty="0">
                <a:latin typeface="Arial"/>
                <a:cs typeface="Arial"/>
              </a:rPr>
              <a:t>mobil </a:t>
            </a:r>
            <a:r>
              <a:rPr sz="1700" spc="-20" dirty="0">
                <a:latin typeface="Arial"/>
                <a:cs typeface="Arial"/>
              </a:rPr>
              <a:t>pintar, </a:t>
            </a:r>
            <a:r>
              <a:rPr sz="1700" spc="-10" dirty="0">
                <a:latin typeface="Arial"/>
                <a:cs typeface="Arial"/>
              </a:rPr>
              <a:t>perangkat </a:t>
            </a:r>
            <a:r>
              <a:rPr sz="1700" spc="-5" dirty="0">
                <a:latin typeface="Arial"/>
                <a:cs typeface="Arial"/>
              </a:rPr>
              <a:t>medis,  </a:t>
            </a:r>
            <a:r>
              <a:rPr sz="1700" spc="-10" dirty="0">
                <a:latin typeface="Arial"/>
                <a:cs typeface="Arial"/>
              </a:rPr>
              <a:t>peralatan </a:t>
            </a:r>
            <a:r>
              <a:rPr sz="1700" spc="-5" dirty="0">
                <a:latin typeface="Arial"/>
                <a:cs typeface="Arial"/>
              </a:rPr>
              <a:t>industri, </a:t>
            </a:r>
            <a:r>
              <a:rPr sz="1700" spc="-10" dirty="0">
                <a:latin typeface="Arial"/>
                <a:cs typeface="Arial"/>
              </a:rPr>
              <a:t>dan </a:t>
            </a:r>
            <a:r>
              <a:rPr sz="1700" spc="-15" dirty="0">
                <a:latin typeface="Arial"/>
                <a:cs typeface="Arial"/>
              </a:rPr>
              <a:t>banyak </a:t>
            </a:r>
            <a:r>
              <a:rPr sz="1700" spc="-5" dirty="0">
                <a:latin typeface="Arial"/>
                <a:cs typeface="Arial"/>
              </a:rPr>
              <a:t>lagi. </a:t>
            </a:r>
            <a:r>
              <a:rPr sz="1700" spc="-10" dirty="0">
                <a:latin typeface="Arial"/>
                <a:cs typeface="Arial"/>
              </a:rPr>
              <a:t>Anda dapat menganalisis </a:t>
            </a:r>
            <a:r>
              <a:rPr sz="1700" spc="-5" dirty="0">
                <a:latin typeface="Arial"/>
                <a:cs typeface="Arial"/>
              </a:rPr>
              <a:t>data besar ini saat tiba,  memutuskan data </a:t>
            </a:r>
            <a:r>
              <a:rPr sz="1700" spc="-10" dirty="0">
                <a:latin typeface="Arial"/>
                <a:cs typeface="Arial"/>
              </a:rPr>
              <a:t>mana yang </a:t>
            </a:r>
            <a:r>
              <a:rPr sz="1700" spc="-5" dirty="0">
                <a:latin typeface="Arial"/>
                <a:cs typeface="Arial"/>
              </a:rPr>
              <a:t>akan disimpan atau tidak, </a:t>
            </a:r>
            <a:r>
              <a:rPr sz="1700" spc="-10" dirty="0">
                <a:latin typeface="Arial"/>
                <a:cs typeface="Arial"/>
              </a:rPr>
              <a:t>dan mana yang </a:t>
            </a:r>
            <a:r>
              <a:rPr sz="1700" spc="-5" dirty="0">
                <a:latin typeface="Arial"/>
                <a:cs typeface="Arial"/>
              </a:rPr>
              <a:t>perlu analisis lebih  </a:t>
            </a:r>
            <a:r>
              <a:rPr sz="1700" spc="-10" dirty="0">
                <a:latin typeface="Arial"/>
                <a:cs typeface="Arial"/>
              </a:rPr>
              <a:t>lanjut.</a:t>
            </a:r>
            <a:endParaRPr sz="1700">
              <a:latin typeface="Arial"/>
              <a:cs typeface="Arial"/>
            </a:endParaRPr>
          </a:p>
          <a:p>
            <a:pPr marL="756285" marR="18415" lvl="1" indent="-287020">
              <a:lnSpc>
                <a:spcPct val="80000"/>
              </a:lnSpc>
              <a:spcBef>
                <a:spcPts val="101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817244" algn="l"/>
                <a:tab pos="817880" algn="l"/>
              </a:tabLst>
            </a:pPr>
            <a:r>
              <a:rPr dirty="0"/>
              <a:t>	</a:t>
            </a:r>
            <a:r>
              <a:rPr sz="1700" b="1" spc="-5" dirty="0">
                <a:latin typeface="Arial"/>
                <a:cs typeface="Arial"/>
              </a:rPr>
              <a:t>Media </a:t>
            </a:r>
            <a:r>
              <a:rPr sz="1700" b="1" spc="-10" dirty="0">
                <a:latin typeface="Arial"/>
                <a:cs typeface="Arial"/>
              </a:rPr>
              <a:t>sosial </a:t>
            </a:r>
            <a:r>
              <a:rPr sz="1700" spc="-5" dirty="0">
                <a:latin typeface="Arial"/>
                <a:cs typeface="Arial"/>
              </a:rPr>
              <a:t>data berasal dari </a:t>
            </a:r>
            <a:r>
              <a:rPr sz="1700" dirty="0">
                <a:latin typeface="Arial"/>
                <a:cs typeface="Arial"/>
              </a:rPr>
              <a:t>interaksi </a:t>
            </a:r>
            <a:r>
              <a:rPr sz="1700" spc="-10" dirty="0">
                <a:latin typeface="Arial"/>
                <a:cs typeface="Arial"/>
              </a:rPr>
              <a:t>di Facebook, </a:t>
            </a:r>
            <a:r>
              <a:rPr sz="1700" spc="-45" dirty="0">
                <a:latin typeface="Arial"/>
                <a:cs typeface="Arial"/>
              </a:rPr>
              <a:t>YouTube, </a:t>
            </a:r>
            <a:r>
              <a:rPr sz="1700" spc="-5" dirty="0">
                <a:latin typeface="Arial"/>
                <a:cs typeface="Arial"/>
              </a:rPr>
              <a:t>Instagram, dll. Ini termasuk  </a:t>
            </a:r>
            <a:r>
              <a:rPr sz="1700" spc="-10" dirty="0">
                <a:latin typeface="Arial"/>
                <a:cs typeface="Arial"/>
              </a:rPr>
              <a:t>sejumlah </a:t>
            </a:r>
            <a:r>
              <a:rPr sz="1700" spc="-5" dirty="0">
                <a:latin typeface="Arial"/>
                <a:cs typeface="Arial"/>
              </a:rPr>
              <a:t>besar data besar </a:t>
            </a:r>
            <a:r>
              <a:rPr sz="1700" spc="-10" dirty="0">
                <a:latin typeface="Arial"/>
                <a:cs typeface="Arial"/>
              </a:rPr>
              <a:t>dalam bentuk </a:t>
            </a:r>
            <a:r>
              <a:rPr sz="1700" spc="-20" dirty="0">
                <a:latin typeface="Arial"/>
                <a:cs typeface="Arial"/>
              </a:rPr>
              <a:t>gambar, </a:t>
            </a:r>
            <a:r>
              <a:rPr sz="1700" spc="-10" dirty="0">
                <a:latin typeface="Arial"/>
                <a:cs typeface="Arial"/>
              </a:rPr>
              <a:t>video, </a:t>
            </a:r>
            <a:r>
              <a:rPr sz="1700" spc="-5" dirty="0">
                <a:latin typeface="Arial"/>
                <a:cs typeface="Arial"/>
              </a:rPr>
              <a:t>suara, </a:t>
            </a:r>
            <a:r>
              <a:rPr sz="1700" dirty="0">
                <a:latin typeface="Arial"/>
                <a:cs typeface="Arial"/>
              </a:rPr>
              <a:t>teks </a:t>
            </a:r>
            <a:r>
              <a:rPr sz="1700" spc="-10" dirty="0">
                <a:latin typeface="Arial"/>
                <a:cs typeface="Arial"/>
              </a:rPr>
              <a:t>dan </a:t>
            </a:r>
            <a:r>
              <a:rPr sz="1700" spc="-5" dirty="0">
                <a:latin typeface="Arial"/>
                <a:cs typeface="Arial"/>
              </a:rPr>
              <a:t>suara </a:t>
            </a:r>
            <a:r>
              <a:rPr sz="1700" dirty="0">
                <a:latin typeface="Arial"/>
                <a:cs typeface="Arial"/>
              </a:rPr>
              <a:t>- </a:t>
            </a:r>
            <a:r>
              <a:rPr sz="1700" spc="-10" dirty="0">
                <a:latin typeface="Arial"/>
                <a:cs typeface="Arial"/>
              </a:rPr>
              <a:t>berguna  untuk </a:t>
            </a:r>
            <a:r>
              <a:rPr sz="1700" spc="-5" dirty="0">
                <a:latin typeface="Arial"/>
                <a:cs typeface="Arial"/>
              </a:rPr>
              <a:t>fungsi </a:t>
            </a:r>
            <a:r>
              <a:rPr sz="1700" spc="-10" dirty="0">
                <a:latin typeface="Arial"/>
                <a:cs typeface="Arial"/>
              </a:rPr>
              <a:t>pemasaran, </a:t>
            </a:r>
            <a:r>
              <a:rPr sz="1700" spc="-15" dirty="0">
                <a:latin typeface="Arial"/>
                <a:cs typeface="Arial"/>
              </a:rPr>
              <a:t>penjualan, </a:t>
            </a:r>
            <a:r>
              <a:rPr sz="1700" spc="-10" dirty="0">
                <a:latin typeface="Arial"/>
                <a:cs typeface="Arial"/>
              </a:rPr>
              <a:t>dan dukungan. </a:t>
            </a:r>
            <a:r>
              <a:rPr sz="1700" spc="-5" dirty="0">
                <a:latin typeface="Arial"/>
                <a:cs typeface="Arial"/>
              </a:rPr>
              <a:t>Data ini sering </a:t>
            </a:r>
            <a:r>
              <a:rPr sz="1700" spc="-10" dirty="0">
                <a:latin typeface="Arial"/>
                <a:cs typeface="Arial"/>
              </a:rPr>
              <a:t>dalam bentuk </a:t>
            </a:r>
            <a:r>
              <a:rPr sz="1700" spc="-5" dirty="0">
                <a:latin typeface="Arial"/>
                <a:cs typeface="Arial"/>
              </a:rPr>
              <a:t>tidak  </a:t>
            </a:r>
            <a:r>
              <a:rPr sz="1700" dirty="0">
                <a:latin typeface="Arial"/>
                <a:cs typeface="Arial"/>
              </a:rPr>
              <a:t>terstruktur </a:t>
            </a:r>
            <a:r>
              <a:rPr sz="1700" spc="-5" dirty="0">
                <a:latin typeface="Arial"/>
                <a:cs typeface="Arial"/>
              </a:rPr>
              <a:t>atau semi-terstruktur, </a:t>
            </a:r>
            <a:r>
              <a:rPr sz="1700" spc="-10" dirty="0">
                <a:latin typeface="Arial"/>
                <a:cs typeface="Arial"/>
              </a:rPr>
              <a:t>sehingga </a:t>
            </a:r>
            <a:r>
              <a:rPr sz="1700" spc="-5" dirty="0">
                <a:latin typeface="Arial"/>
                <a:cs typeface="Arial"/>
              </a:rPr>
              <a:t>menimbulkan </a:t>
            </a:r>
            <a:r>
              <a:rPr sz="1700" spc="-10" dirty="0">
                <a:latin typeface="Arial"/>
                <a:cs typeface="Arial"/>
              </a:rPr>
              <a:t>tantangan unik untuk </a:t>
            </a:r>
            <a:r>
              <a:rPr sz="1700" spc="-5" dirty="0">
                <a:latin typeface="Arial"/>
                <a:cs typeface="Arial"/>
              </a:rPr>
              <a:t>konsumsi </a:t>
            </a:r>
            <a:r>
              <a:rPr sz="1700" spc="-10" dirty="0">
                <a:latin typeface="Arial"/>
                <a:cs typeface="Arial"/>
              </a:rPr>
              <a:t>dan  </a:t>
            </a:r>
            <a:r>
              <a:rPr sz="1700" spc="-5" dirty="0">
                <a:latin typeface="Arial"/>
                <a:cs typeface="Arial"/>
              </a:rPr>
              <a:t>analisis.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0570" y="5844946"/>
            <a:ext cx="9121140" cy="103568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09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1700" b="1" spc="-5" dirty="0">
                <a:latin typeface="Arial"/>
                <a:cs typeface="Arial"/>
              </a:rPr>
              <a:t>Data </a:t>
            </a:r>
            <a:r>
              <a:rPr sz="1700" b="1" spc="-15" dirty="0">
                <a:latin typeface="Arial"/>
                <a:cs typeface="Arial"/>
              </a:rPr>
              <a:t>yang </a:t>
            </a:r>
            <a:r>
              <a:rPr sz="1700" b="1" spc="-5" dirty="0">
                <a:latin typeface="Arial"/>
                <a:cs typeface="Arial"/>
              </a:rPr>
              <a:t>tersedia untuk umum </a:t>
            </a:r>
            <a:r>
              <a:rPr sz="1700" spc="-5" dirty="0">
                <a:latin typeface="Arial"/>
                <a:cs typeface="Arial"/>
              </a:rPr>
              <a:t>berasal dari sejumlah besar sumber data terbuka seperti  data pemerintah AS. </a:t>
            </a:r>
            <a:r>
              <a:rPr sz="1700" spc="-40" dirty="0">
                <a:latin typeface="Arial"/>
                <a:cs typeface="Arial"/>
              </a:rPr>
              <a:t>Gov, </a:t>
            </a:r>
            <a:r>
              <a:rPr sz="1700" dirty="0">
                <a:latin typeface="Arial"/>
                <a:cs typeface="Arial"/>
              </a:rPr>
              <a:t>CIA </a:t>
            </a:r>
            <a:r>
              <a:rPr sz="1700" spc="5" dirty="0">
                <a:latin typeface="Arial"/>
                <a:cs typeface="Arial"/>
              </a:rPr>
              <a:t>World </a:t>
            </a:r>
            <a:r>
              <a:rPr sz="1700" spc="-5" dirty="0">
                <a:latin typeface="Arial"/>
                <a:cs typeface="Arial"/>
              </a:rPr>
              <a:t>Factbook, atau Portal Data </a:t>
            </a:r>
            <a:r>
              <a:rPr sz="1700" spc="-35" dirty="0">
                <a:latin typeface="Arial"/>
                <a:cs typeface="Arial"/>
              </a:rPr>
              <a:t>Terbuka </a:t>
            </a:r>
            <a:r>
              <a:rPr sz="1700" spc="-10" dirty="0">
                <a:latin typeface="Arial"/>
                <a:cs typeface="Arial"/>
              </a:rPr>
              <a:t>Uni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Eropa.</a:t>
            </a:r>
            <a:endParaRPr sz="1700">
              <a:latin typeface="Arial"/>
              <a:cs typeface="Arial"/>
            </a:endParaRPr>
          </a:p>
          <a:p>
            <a:pPr marL="360045" indent="-347980">
              <a:lnSpc>
                <a:spcPts val="1835"/>
              </a:lnSpc>
              <a:spcBef>
                <a:spcPts val="605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sz="1700" b="1" spc="-5" dirty="0">
                <a:latin typeface="Arial"/>
                <a:cs typeface="Arial"/>
              </a:rPr>
              <a:t>Data </a:t>
            </a:r>
            <a:r>
              <a:rPr sz="1700" b="1" spc="-10" dirty="0">
                <a:latin typeface="Arial"/>
                <a:cs typeface="Arial"/>
              </a:rPr>
              <a:t>besar lainnya </a:t>
            </a:r>
            <a:r>
              <a:rPr sz="1700" spc="-10" dirty="0">
                <a:latin typeface="Arial"/>
                <a:cs typeface="Arial"/>
              </a:rPr>
              <a:t>dapat </a:t>
            </a:r>
            <a:r>
              <a:rPr sz="1700" spc="-5" dirty="0">
                <a:latin typeface="Arial"/>
                <a:cs typeface="Arial"/>
              </a:rPr>
              <a:t>berasal dari </a:t>
            </a:r>
            <a:r>
              <a:rPr sz="1700" spc="-10" dirty="0">
                <a:latin typeface="Arial"/>
                <a:cs typeface="Arial"/>
              </a:rPr>
              <a:t>danau data, </a:t>
            </a:r>
            <a:r>
              <a:rPr sz="1700" spc="-5" dirty="0">
                <a:latin typeface="Arial"/>
                <a:cs typeface="Arial"/>
              </a:rPr>
              <a:t>sumber data cloud, </a:t>
            </a:r>
            <a:r>
              <a:rPr sz="1700" spc="-10" dirty="0">
                <a:latin typeface="Arial"/>
                <a:cs typeface="Arial"/>
              </a:rPr>
              <a:t>pemasok</a:t>
            </a:r>
            <a:r>
              <a:rPr sz="1700" spc="44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dan</a:t>
            </a:r>
            <a:endParaRPr sz="1700">
              <a:latin typeface="Arial"/>
              <a:cs typeface="Arial"/>
            </a:endParaRPr>
          </a:p>
          <a:p>
            <a:pPr marL="299085">
              <a:lnSpc>
                <a:spcPts val="1835"/>
              </a:lnSpc>
            </a:pPr>
            <a:r>
              <a:rPr sz="1700" spc="-10" dirty="0">
                <a:latin typeface="Arial"/>
                <a:cs typeface="Arial"/>
              </a:rPr>
              <a:t>pelanggan.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4043" y="5954064"/>
            <a:ext cx="15113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3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7873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40" dirty="0">
                <a:latin typeface="Trebuchet MS"/>
                <a:cs typeface="Trebuchet MS"/>
              </a:rPr>
              <a:t>Cara</a:t>
            </a:r>
            <a:r>
              <a:rPr sz="4000" i="0" spc="-415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Kerja</a:t>
            </a:r>
            <a:r>
              <a:rPr sz="4000" i="0" spc="-430" dirty="0">
                <a:latin typeface="Trebuchet MS"/>
                <a:cs typeface="Trebuchet MS"/>
              </a:rPr>
              <a:t> </a:t>
            </a:r>
            <a:r>
              <a:rPr sz="4000" i="0" spc="35" dirty="0">
                <a:latin typeface="Trebuchet MS"/>
                <a:cs typeface="Trebuchet MS"/>
              </a:rPr>
              <a:t>Big</a:t>
            </a:r>
            <a:r>
              <a:rPr sz="4000" i="0" spc="-420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390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(Lanj.)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17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67967"/>
            <a:ext cx="7233284" cy="426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585"/>
              </a:lnSpc>
              <a:buClr>
                <a:srgbClr val="1286C3"/>
              </a:buClr>
              <a:buSzPct val="145454"/>
              <a:buAutoNum type="arabicPeriod" startAt="3"/>
              <a:tabLst>
                <a:tab pos="469900" algn="l"/>
              </a:tabLst>
            </a:pPr>
            <a:r>
              <a:rPr sz="2200" b="1" spc="-15" dirty="0">
                <a:latin typeface="Arial"/>
                <a:cs typeface="Arial"/>
              </a:rPr>
              <a:t>Akses, </a:t>
            </a:r>
            <a:r>
              <a:rPr sz="2200" b="1" dirty="0">
                <a:latin typeface="Arial"/>
                <a:cs typeface="Arial"/>
              </a:rPr>
              <a:t>kelola, dan simpan data. </a:t>
            </a:r>
            <a:r>
              <a:rPr sz="2200" spc="-5" dirty="0">
                <a:latin typeface="Arial"/>
                <a:cs typeface="Arial"/>
              </a:rPr>
              <a:t>Sistem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komputasi</a:t>
            </a:r>
            <a:endParaRPr sz="2200">
              <a:latin typeface="Arial"/>
              <a:cs typeface="Arial"/>
            </a:endParaRPr>
          </a:p>
          <a:p>
            <a:pPr marL="469900" marR="5080">
              <a:lnSpc>
                <a:spcPct val="80000"/>
              </a:lnSpc>
              <a:spcBef>
                <a:spcPts val="165"/>
              </a:spcBef>
            </a:pPr>
            <a:r>
              <a:rPr sz="2200" dirty="0">
                <a:latin typeface="Arial"/>
                <a:cs typeface="Arial"/>
              </a:rPr>
              <a:t>modern memberikan kecepatan, </a:t>
            </a:r>
            <a:r>
              <a:rPr sz="2200" spc="-5" dirty="0">
                <a:latin typeface="Arial"/>
                <a:cs typeface="Arial"/>
              </a:rPr>
              <a:t>daya, dan </a:t>
            </a:r>
            <a:r>
              <a:rPr sz="2200" dirty="0">
                <a:latin typeface="Arial"/>
                <a:cs typeface="Arial"/>
              </a:rPr>
              <a:t>fleksibilitas 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dirty="0">
                <a:latin typeface="Arial"/>
                <a:cs typeface="Arial"/>
              </a:rPr>
              <a:t>dibutuhkan untuk dengan cepat </a:t>
            </a:r>
            <a:r>
              <a:rPr sz="2200" spc="5" dirty="0">
                <a:latin typeface="Arial"/>
                <a:cs typeface="Arial"/>
              </a:rPr>
              <a:t>mengakses  </a:t>
            </a:r>
            <a:r>
              <a:rPr sz="2200" dirty="0">
                <a:latin typeface="Arial"/>
                <a:cs typeface="Arial"/>
              </a:rPr>
              <a:t>sejumlah besar </a:t>
            </a:r>
            <a:r>
              <a:rPr sz="2200" spc="-5" dirty="0">
                <a:latin typeface="Arial"/>
                <a:cs typeface="Arial"/>
              </a:rPr>
              <a:t>dan </a:t>
            </a:r>
            <a:r>
              <a:rPr sz="2200" dirty="0">
                <a:latin typeface="Arial"/>
                <a:cs typeface="Arial"/>
              </a:rPr>
              <a:t>tipe data </a:t>
            </a:r>
            <a:r>
              <a:rPr sz="2200" spc="-20" dirty="0">
                <a:latin typeface="Arial"/>
                <a:cs typeface="Arial"/>
              </a:rPr>
              <a:t>besar. </a:t>
            </a:r>
            <a:r>
              <a:rPr sz="2200" spc="-5" dirty="0">
                <a:latin typeface="Arial"/>
                <a:cs typeface="Arial"/>
              </a:rPr>
              <a:t>Seiring </a:t>
            </a:r>
            <a:r>
              <a:rPr sz="2200" dirty="0">
                <a:latin typeface="Arial"/>
                <a:cs typeface="Arial"/>
              </a:rPr>
              <a:t>dengan  </a:t>
            </a:r>
            <a:r>
              <a:rPr sz="2200" spc="5" dirty="0">
                <a:latin typeface="Arial"/>
                <a:cs typeface="Arial"/>
              </a:rPr>
              <a:t>akses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spc="-5" dirty="0">
                <a:latin typeface="Arial"/>
                <a:cs typeface="Arial"/>
              </a:rPr>
              <a:t>andal, perusahaan </a:t>
            </a:r>
            <a:r>
              <a:rPr sz="2200" spc="5" dirty="0">
                <a:latin typeface="Arial"/>
                <a:cs typeface="Arial"/>
              </a:rPr>
              <a:t>juga </a:t>
            </a:r>
            <a:r>
              <a:rPr sz="2200" dirty="0">
                <a:latin typeface="Arial"/>
                <a:cs typeface="Arial"/>
              </a:rPr>
              <a:t>membutuhkan  metode untuk mengintegrasikan data, memastikan  kualitas data, </a:t>
            </a:r>
            <a:r>
              <a:rPr sz="2200" spc="-5" dirty="0">
                <a:latin typeface="Arial"/>
                <a:cs typeface="Arial"/>
              </a:rPr>
              <a:t>menyediakan </a:t>
            </a:r>
            <a:r>
              <a:rPr sz="2200" dirty="0">
                <a:latin typeface="Arial"/>
                <a:cs typeface="Arial"/>
              </a:rPr>
              <a:t>tata </a:t>
            </a:r>
            <a:r>
              <a:rPr sz="2200" spc="-5" dirty="0">
                <a:latin typeface="Arial"/>
                <a:cs typeface="Arial"/>
              </a:rPr>
              <a:t>kelola dan  penyimpanan </a:t>
            </a:r>
            <a:r>
              <a:rPr sz="2200" dirty="0">
                <a:latin typeface="Arial"/>
                <a:cs typeface="Arial"/>
              </a:rPr>
              <a:t>data, </a:t>
            </a:r>
            <a:r>
              <a:rPr sz="2200" spc="-5" dirty="0">
                <a:latin typeface="Arial"/>
                <a:cs typeface="Arial"/>
              </a:rPr>
              <a:t>dan menyiapkan </a:t>
            </a:r>
            <a:r>
              <a:rPr sz="2200" dirty="0">
                <a:latin typeface="Arial"/>
                <a:cs typeface="Arial"/>
              </a:rPr>
              <a:t>data </a:t>
            </a:r>
            <a:r>
              <a:rPr sz="2200" spc="-5" dirty="0">
                <a:latin typeface="Arial"/>
                <a:cs typeface="Arial"/>
              </a:rPr>
              <a:t>untuk  analitik.</a:t>
            </a:r>
            <a:endParaRPr sz="2200">
              <a:latin typeface="Arial"/>
              <a:cs typeface="Arial"/>
            </a:endParaRPr>
          </a:p>
          <a:p>
            <a:pPr marL="469900" marR="24130" indent="-457200">
              <a:lnSpc>
                <a:spcPct val="78800"/>
              </a:lnSpc>
              <a:spcBef>
                <a:spcPts val="415"/>
              </a:spcBef>
              <a:buClr>
                <a:srgbClr val="1286C3"/>
              </a:buClr>
              <a:buSzPct val="145454"/>
              <a:buAutoNum type="arabicPeriod" startAt="4"/>
              <a:tabLst>
                <a:tab pos="469900" algn="l"/>
              </a:tabLst>
            </a:pPr>
            <a:r>
              <a:rPr sz="2200" b="1" spc="-10" dirty="0">
                <a:latin typeface="Arial"/>
                <a:cs typeface="Arial"/>
              </a:rPr>
              <a:t>Analisis </a:t>
            </a:r>
            <a:r>
              <a:rPr sz="2200" b="1" dirty="0">
                <a:latin typeface="Arial"/>
                <a:cs typeface="Arial"/>
              </a:rPr>
              <a:t>data</a:t>
            </a:r>
            <a:r>
              <a:rPr sz="2200" dirty="0">
                <a:latin typeface="Arial"/>
                <a:cs typeface="Arial"/>
              </a:rPr>
              <a:t>. Dengan teknologi kinerja </a:t>
            </a:r>
            <a:r>
              <a:rPr sz="2200" spc="5" dirty="0">
                <a:latin typeface="Arial"/>
                <a:cs typeface="Arial"/>
              </a:rPr>
              <a:t>tinggi </a:t>
            </a:r>
            <a:r>
              <a:rPr sz="2200" dirty="0">
                <a:latin typeface="Arial"/>
                <a:cs typeface="Arial"/>
              </a:rPr>
              <a:t>seperti  komputasi grid atau </a:t>
            </a:r>
            <a:r>
              <a:rPr sz="2200" spc="-5" dirty="0">
                <a:latin typeface="Arial"/>
                <a:cs typeface="Arial"/>
              </a:rPr>
              <a:t>analytics </a:t>
            </a:r>
            <a:r>
              <a:rPr sz="2200" dirty="0">
                <a:latin typeface="Arial"/>
                <a:cs typeface="Arial"/>
              </a:rPr>
              <a:t>di memori, organisasi  </a:t>
            </a:r>
            <a:r>
              <a:rPr sz="2200" spc="-5" dirty="0">
                <a:latin typeface="Arial"/>
                <a:cs typeface="Arial"/>
              </a:rPr>
              <a:t>dapat memilih </a:t>
            </a:r>
            <a:r>
              <a:rPr sz="2200" dirty="0">
                <a:latin typeface="Arial"/>
                <a:cs typeface="Arial"/>
              </a:rPr>
              <a:t>untuk </a:t>
            </a:r>
            <a:r>
              <a:rPr sz="2200" spc="5" dirty="0">
                <a:latin typeface="Arial"/>
                <a:cs typeface="Arial"/>
              </a:rPr>
              <a:t>menggunakan semua </a:t>
            </a:r>
            <a:r>
              <a:rPr sz="2200" dirty="0">
                <a:latin typeface="Arial"/>
                <a:cs typeface="Arial"/>
              </a:rPr>
              <a:t>data besar  </a:t>
            </a:r>
            <a:r>
              <a:rPr sz="2200" spc="5" dirty="0">
                <a:latin typeface="Arial"/>
                <a:cs typeface="Arial"/>
              </a:rPr>
              <a:t>mereka </a:t>
            </a:r>
            <a:r>
              <a:rPr sz="2200" dirty="0">
                <a:latin typeface="Arial"/>
                <a:cs typeface="Arial"/>
              </a:rPr>
              <a:t>untuk </a:t>
            </a:r>
            <a:r>
              <a:rPr sz="2200" spc="-5" dirty="0">
                <a:latin typeface="Arial"/>
                <a:cs typeface="Arial"/>
              </a:rPr>
              <a:t>analisis. </a:t>
            </a:r>
            <a:r>
              <a:rPr sz="2200" dirty="0">
                <a:latin typeface="Arial"/>
                <a:cs typeface="Arial"/>
              </a:rPr>
              <a:t>Pendekatan </a:t>
            </a:r>
            <a:r>
              <a:rPr sz="2200" spc="-10" dirty="0">
                <a:latin typeface="Arial"/>
                <a:cs typeface="Arial"/>
              </a:rPr>
              <a:t>lain </a:t>
            </a:r>
            <a:r>
              <a:rPr sz="2200" spc="-5" dirty="0">
                <a:latin typeface="Arial"/>
                <a:cs typeface="Arial"/>
              </a:rPr>
              <a:t>adalah untuk  </a:t>
            </a:r>
            <a:r>
              <a:rPr sz="2200" dirty="0">
                <a:latin typeface="Arial"/>
                <a:cs typeface="Arial"/>
              </a:rPr>
              <a:t>menentukan dimuka data mana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spc="-5" dirty="0">
                <a:latin typeface="Arial"/>
                <a:cs typeface="Arial"/>
              </a:rPr>
              <a:t>relevan sebelum  menganalisisnya.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7873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40" dirty="0">
                <a:latin typeface="Trebuchet MS"/>
                <a:cs typeface="Trebuchet MS"/>
              </a:rPr>
              <a:t>Cara</a:t>
            </a:r>
            <a:r>
              <a:rPr sz="4000" i="0" spc="-415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Kerja</a:t>
            </a:r>
            <a:r>
              <a:rPr sz="4000" i="0" spc="-430" dirty="0">
                <a:latin typeface="Trebuchet MS"/>
                <a:cs typeface="Trebuchet MS"/>
              </a:rPr>
              <a:t> </a:t>
            </a:r>
            <a:r>
              <a:rPr sz="4000" i="0" spc="35" dirty="0">
                <a:latin typeface="Trebuchet MS"/>
                <a:cs typeface="Trebuchet MS"/>
              </a:rPr>
              <a:t>Big</a:t>
            </a:r>
            <a:r>
              <a:rPr sz="4000" i="0" spc="-420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390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(Lanj.)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18</a:t>
            </a:fld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35022"/>
            <a:ext cx="7227570" cy="2221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sz="3450" b="1" spc="15" dirty="0">
                <a:solidFill>
                  <a:srgbClr val="1286C3"/>
                </a:solidFill>
                <a:latin typeface="Arial"/>
                <a:cs typeface="Arial"/>
              </a:rPr>
              <a:t>5. </a:t>
            </a:r>
            <a:r>
              <a:rPr sz="2400" b="1" spc="-5" dirty="0">
                <a:latin typeface="Arial"/>
                <a:cs typeface="Arial"/>
              </a:rPr>
              <a:t>Buat </a:t>
            </a:r>
            <a:r>
              <a:rPr sz="2400" b="1" dirty="0">
                <a:latin typeface="Arial"/>
                <a:cs typeface="Arial"/>
              </a:rPr>
              <a:t>keputusan berdasarkan </a:t>
            </a:r>
            <a:r>
              <a:rPr sz="2400" b="1" spc="5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.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Dikelola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ts val="2775"/>
              </a:lnSpc>
            </a:pPr>
            <a:r>
              <a:rPr sz="2400" dirty="0">
                <a:latin typeface="Arial"/>
                <a:cs typeface="Arial"/>
              </a:rPr>
              <a:t>dengan baik, data </a:t>
            </a:r>
            <a:r>
              <a:rPr sz="2400" spc="-5" dirty="0">
                <a:latin typeface="Arial"/>
                <a:cs typeface="Arial"/>
              </a:rPr>
              <a:t>tepercaya </a:t>
            </a:r>
            <a:r>
              <a:rPr sz="2400" dirty="0">
                <a:latin typeface="Arial"/>
                <a:cs typeface="Arial"/>
              </a:rPr>
              <a:t>mengarah ke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analitik</a:t>
            </a:r>
            <a:endParaRPr sz="2400">
              <a:latin typeface="Arial"/>
              <a:cs typeface="Arial"/>
            </a:endParaRPr>
          </a:p>
          <a:p>
            <a:pPr marL="469900" marR="28067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tepercaya </a:t>
            </a:r>
            <a:r>
              <a:rPr sz="2400" dirty="0">
                <a:latin typeface="Arial"/>
                <a:cs typeface="Arial"/>
              </a:rPr>
              <a:t>dan keputusan tepercaya.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Organisasi  yang digerakkan </a:t>
            </a:r>
            <a:r>
              <a:rPr sz="2400" dirty="0">
                <a:latin typeface="Arial"/>
                <a:cs typeface="Arial"/>
              </a:rPr>
              <a:t>oleh data </a:t>
            </a:r>
            <a:r>
              <a:rPr sz="2400" spc="-5" dirty="0">
                <a:latin typeface="Arial"/>
                <a:cs typeface="Arial"/>
              </a:rPr>
              <a:t>berkinerja </a:t>
            </a:r>
            <a:r>
              <a:rPr sz="2400" dirty="0">
                <a:latin typeface="Arial"/>
                <a:cs typeface="Arial"/>
              </a:rPr>
              <a:t>lebih </a:t>
            </a:r>
            <a:r>
              <a:rPr sz="2400" spc="-5" dirty="0">
                <a:latin typeface="Arial"/>
                <a:cs typeface="Arial"/>
              </a:rPr>
              <a:t>baik,  </a:t>
            </a:r>
            <a:r>
              <a:rPr sz="2400" dirty="0">
                <a:latin typeface="Arial"/>
                <a:cs typeface="Arial"/>
              </a:rPr>
              <a:t>secara operasional </a:t>
            </a:r>
            <a:r>
              <a:rPr sz="2400" spc="-5" dirty="0">
                <a:latin typeface="Arial"/>
                <a:cs typeface="Arial"/>
              </a:rPr>
              <a:t>lebih </a:t>
            </a:r>
            <a:r>
              <a:rPr sz="2400" spc="5" dirty="0">
                <a:latin typeface="Arial"/>
                <a:cs typeface="Arial"/>
              </a:rPr>
              <a:t>mudah </a:t>
            </a:r>
            <a:r>
              <a:rPr sz="2400" spc="-5" dirty="0">
                <a:latin typeface="Arial"/>
                <a:cs typeface="Arial"/>
              </a:rPr>
              <a:t>diprediksi, </a:t>
            </a:r>
            <a:r>
              <a:rPr sz="2400" dirty="0">
                <a:latin typeface="Arial"/>
                <a:cs typeface="Arial"/>
              </a:rPr>
              <a:t>dan  </a:t>
            </a:r>
            <a:r>
              <a:rPr sz="2400" spc="-5" dirty="0">
                <a:latin typeface="Arial"/>
                <a:cs typeface="Arial"/>
              </a:rPr>
              <a:t>lebih</a:t>
            </a:r>
            <a:r>
              <a:rPr sz="2400" dirty="0">
                <a:latin typeface="Arial"/>
                <a:cs typeface="Arial"/>
              </a:rPr>
              <a:t> menguntungkan.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31496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35" dirty="0">
                <a:latin typeface="Trebuchet MS"/>
                <a:cs typeface="Trebuchet MS"/>
              </a:rPr>
              <a:t>Big</a:t>
            </a:r>
            <a:r>
              <a:rPr sz="4000" i="0" spc="-445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685" dirty="0">
                <a:latin typeface="Trebuchet MS"/>
                <a:cs typeface="Trebuchet MS"/>
              </a:rPr>
              <a:t> </a:t>
            </a:r>
            <a:r>
              <a:rPr sz="4000" i="0" spc="-150" dirty="0">
                <a:latin typeface="Trebuchet MS"/>
                <a:cs typeface="Trebuchet MS"/>
              </a:rPr>
              <a:t>Tools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19375" y="1982977"/>
            <a:ext cx="6953250" cy="3524250"/>
            <a:chOff x="2619375" y="1982977"/>
            <a:chExt cx="6953250" cy="3524250"/>
          </a:xfrm>
        </p:grpSpPr>
        <p:sp>
          <p:nvSpPr>
            <p:cNvPr id="4" name="object 4"/>
            <p:cNvSpPr/>
            <p:nvPr/>
          </p:nvSpPr>
          <p:spPr>
            <a:xfrm>
              <a:off x="2619375" y="1982977"/>
              <a:ext cx="6953250" cy="3524250"/>
            </a:xfrm>
            <a:custGeom>
              <a:avLst/>
              <a:gdLst/>
              <a:ahLst/>
              <a:cxnLst/>
              <a:rect l="l" t="t" r="r" b="b"/>
              <a:pathLst>
                <a:path w="6953250" h="3524250">
                  <a:moveTo>
                    <a:pt x="6650355" y="0"/>
                  </a:moveTo>
                  <a:lnTo>
                    <a:pt x="302894" y="0"/>
                  </a:lnTo>
                  <a:lnTo>
                    <a:pt x="253770" y="3961"/>
                  </a:lnTo>
                  <a:lnTo>
                    <a:pt x="207166" y="15431"/>
                  </a:lnTo>
                  <a:lnTo>
                    <a:pt x="163708" y="33785"/>
                  </a:lnTo>
                  <a:lnTo>
                    <a:pt x="124020" y="58403"/>
                  </a:lnTo>
                  <a:lnTo>
                    <a:pt x="88725" y="88661"/>
                  </a:lnTo>
                  <a:lnTo>
                    <a:pt x="58448" y="123937"/>
                  </a:lnTo>
                  <a:lnTo>
                    <a:pt x="33813" y="163608"/>
                  </a:lnTo>
                  <a:lnTo>
                    <a:pt x="15444" y="207052"/>
                  </a:lnTo>
                  <a:lnTo>
                    <a:pt x="3965" y="253646"/>
                  </a:lnTo>
                  <a:lnTo>
                    <a:pt x="0" y="302768"/>
                  </a:lnTo>
                  <a:lnTo>
                    <a:pt x="0" y="3221355"/>
                  </a:lnTo>
                  <a:lnTo>
                    <a:pt x="3965" y="3270479"/>
                  </a:lnTo>
                  <a:lnTo>
                    <a:pt x="15444" y="3317083"/>
                  </a:lnTo>
                  <a:lnTo>
                    <a:pt x="33813" y="3360541"/>
                  </a:lnTo>
                  <a:lnTo>
                    <a:pt x="58448" y="3400229"/>
                  </a:lnTo>
                  <a:lnTo>
                    <a:pt x="88725" y="3435524"/>
                  </a:lnTo>
                  <a:lnTo>
                    <a:pt x="124020" y="3465801"/>
                  </a:lnTo>
                  <a:lnTo>
                    <a:pt x="163708" y="3490436"/>
                  </a:lnTo>
                  <a:lnTo>
                    <a:pt x="207166" y="3508805"/>
                  </a:lnTo>
                  <a:lnTo>
                    <a:pt x="253770" y="3520284"/>
                  </a:lnTo>
                  <a:lnTo>
                    <a:pt x="302894" y="3524250"/>
                  </a:lnTo>
                  <a:lnTo>
                    <a:pt x="6650355" y="3524250"/>
                  </a:lnTo>
                  <a:lnTo>
                    <a:pt x="6699479" y="3520284"/>
                  </a:lnTo>
                  <a:lnTo>
                    <a:pt x="6746083" y="3508805"/>
                  </a:lnTo>
                  <a:lnTo>
                    <a:pt x="6789541" y="3490436"/>
                  </a:lnTo>
                  <a:lnTo>
                    <a:pt x="6829229" y="3465801"/>
                  </a:lnTo>
                  <a:lnTo>
                    <a:pt x="6864524" y="3435524"/>
                  </a:lnTo>
                  <a:lnTo>
                    <a:pt x="6894801" y="3400229"/>
                  </a:lnTo>
                  <a:lnTo>
                    <a:pt x="6919436" y="3360541"/>
                  </a:lnTo>
                  <a:lnTo>
                    <a:pt x="6937805" y="3317083"/>
                  </a:lnTo>
                  <a:lnTo>
                    <a:pt x="6949284" y="3270479"/>
                  </a:lnTo>
                  <a:lnTo>
                    <a:pt x="6953250" y="3221355"/>
                  </a:lnTo>
                  <a:lnTo>
                    <a:pt x="6953250" y="302768"/>
                  </a:lnTo>
                  <a:lnTo>
                    <a:pt x="6949284" y="253646"/>
                  </a:lnTo>
                  <a:lnTo>
                    <a:pt x="6937805" y="207052"/>
                  </a:lnTo>
                  <a:lnTo>
                    <a:pt x="6919436" y="163608"/>
                  </a:lnTo>
                  <a:lnTo>
                    <a:pt x="6894801" y="123937"/>
                  </a:lnTo>
                  <a:lnTo>
                    <a:pt x="6864524" y="88661"/>
                  </a:lnTo>
                  <a:lnTo>
                    <a:pt x="6829229" y="58403"/>
                  </a:lnTo>
                  <a:lnTo>
                    <a:pt x="6789541" y="33785"/>
                  </a:lnTo>
                  <a:lnTo>
                    <a:pt x="6746083" y="15431"/>
                  </a:lnTo>
                  <a:lnTo>
                    <a:pt x="6699479" y="3961"/>
                  </a:lnTo>
                  <a:lnTo>
                    <a:pt x="66503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19375" y="1982977"/>
              <a:ext cx="6953250" cy="3524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9375" y="1982977"/>
              <a:ext cx="6953250" cy="3524250"/>
            </a:xfrm>
            <a:custGeom>
              <a:avLst/>
              <a:gdLst/>
              <a:ahLst/>
              <a:cxnLst/>
              <a:rect l="l" t="t" r="r" b="b"/>
              <a:pathLst>
                <a:path w="6953250" h="3524250">
                  <a:moveTo>
                    <a:pt x="6650355" y="0"/>
                  </a:moveTo>
                  <a:lnTo>
                    <a:pt x="302894" y="0"/>
                  </a:lnTo>
                  <a:lnTo>
                    <a:pt x="253770" y="3961"/>
                  </a:lnTo>
                  <a:lnTo>
                    <a:pt x="207166" y="15431"/>
                  </a:lnTo>
                  <a:lnTo>
                    <a:pt x="163708" y="33785"/>
                  </a:lnTo>
                  <a:lnTo>
                    <a:pt x="124020" y="58403"/>
                  </a:lnTo>
                  <a:lnTo>
                    <a:pt x="88725" y="88661"/>
                  </a:lnTo>
                  <a:lnTo>
                    <a:pt x="58448" y="123937"/>
                  </a:lnTo>
                  <a:lnTo>
                    <a:pt x="33813" y="163608"/>
                  </a:lnTo>
                  <a:lnTo>
                    <a:pt x="15444" y="207052"/>
                  </a:lnTo>
                  <a:lnTo>
                    <a:pt x="3965" y="253646"/>
                  </a:lnTo>
                  <a:lnTo>
                    <a:pt x="0" y="302768"/>
                  </a:lnTo>
                  <a:lnTo>
                    <a:pt x="0" y="3221355"/>
                  </a:lnTo>
                  <a:lnTo>
                    <a:pt x="3965" y="3270479"/>
                  </a:lnTo>
                  <a:lnTo>
                    <a:pt x="15444" y="3317083"/>
                  </a:lnTo>
                  <a:lnTo>
                    <a:pt x="33813" y="3360541"/>
                  </a:lnTo>
                  <a:lnTo>
                    <a:pt x="58448" y="3400229"/>
                  </a:lnTo>
                  <a:lnTo>
                    <a:pt x="88725" y="3435524"/>
                  </a:lnTo>
                  <a:lnTo>
                    <a:pt x="124020" y="3465801"/>
                  </a:lnTo>
                  <a:lnTo>
                    <a:pt x="163708" y="3490436"/>
                  </a:lnTo>
                  <a:lnTo>
                    <a:pt x="207166" y="3508805"/>
                  </a:lnTo>
                  <a:lnTo>
                    <a:pt x="253770" y="3520284"/>
                  </a:lnTo>
                  <a:lnTo>
                    <a:pt x="302894" y="3524250"/>
                  </a:lnTo>
                  <a:lnTo>
                    <a:pt x="6650355" y="3524250"/>
                  </a:lnTo>
                  <a:lnTo>
                    <a:pt x="6699479" y="3520284"/>
                  </a:lnTo>
                  <a:lnTo>
                    <a:pt x="6746083" y="3508805"/>
                  </a:lnTo>
                  <a:lnTo>
                    <a:pt x="6789541" y="3490436"/>
                  </a:lnTo>
                  <a:lnTo>
                    <a:pt x="6829229" y="3465801"/>
                  </a:lnTo>
                  <a:lnTo>
                    <a:pt x="6864524" y="3435524"/>
                  </a:lnTo>
                  <a:lnTo>
                    <a:pt x="6894801" y="3400229"/>
                  </a:lnTo>
                  <a:lnTo>
                    <a:pt x="6919436" y="3360541"/>
                  </a:lnTo>
                  <a:lnTo>
                    <a:pt x="6937805" y="3317083"/>
                  </a:lnTo>
                  <a:lnTo>
                    <a:pt x="6949284" y="3270479"/>
                  </a:lnTo>
                  <a:lnTo>
                    <a:pt x="6953250" y="3221355"/>
                  </a:lnTo>
                  <a:lnTo>
                    <a:pt x="6953250" y="302768"/>
                  </a:lnTo>
                  <a:lnTo>
                    <a:pt x="6949284" y="253646"/>
                  </a:lnTo>
                  <a:lnTo>
                    <a:pt x="6937805" y="207052"/>
                  </a:lnTo>
                  <a:lnTo>
                    <a:pt x="6919436" y="163608"/>
                  </a:lnTo>
                  <a:lnTo>
                    <a:pt x="6894801" y="123937"/>
                  </a:lnTo>
                  <a:lnTo>
                    <a:pt x="6864524" y="88661"/>
                  </a:lnTo>
                  <a:lnTo>
                    <a:pt x="6829229" y="58403"/>
                  </a:lnTo>
                  <a:lnTo>
                    <a:pt x="6789541" y="33785"/>
                  </a:lnTo>
                  <a:lnTo>
                    <a:pt x="6746083" y="15431"/>
                  </a:lnTo>
                  <a:lnTo>
                    <a:pt x="6699479" y="3961"/>
                  </a:lnTo>
                  <a:lnTo>
                    <a:pt x="66503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19375" y="1982977"/>
              <a:ext cx="6953250" cy="3524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19</a:t>
            </a:fld>
            <a:endParaRPr spc="-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3776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30" dirty="0">
                <a:latin typeface="Trebuchet MS"/>
                <a:cs typeface="Trebuchet MS"/>
              </a:rPr>
              <a:t>Outline</a:t>
            </a:r>
            <a:r>
              <a:rPr sz="4000" i="0" spc="-470" dirty="0">
                <a:latin typeface="Trebuchet MS"/>
                <a:cs typeface="Trebuchet MS"/>
              </a:rPr>
              <a:t> </a:t>
            </a:r>
            <a:r>
              <a:rPr sz="4000" i="0" spc="-160" dirty="0">
                <a:latin typeface="Trebuchet MS"/>
                <a:cs typeface="Trebuchet MS"/>
              </a:rPr>
              <a:t>Perkuliahan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556" y="5986959"/>
            <a:ext cx="14541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5" dirty="0">
                <a:latin typeface="Trebuchet MS"/>
                <a:cs typeface="Trebuchet MS"/>
              </a:rPr>
              <a:t>2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2858135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0" dirty="0">
                <a:latin typeface="Trebuchet MS"/>
                <a:cs typeface="Trebuchet MS"/>
              </a:rPr>
              <a:t>Konsep Data</a:t>
            </a:r>
            <a:r>
              <a:rPr sz="2400" spc="-5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Mining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0" dirty="0">
                <a:latin typeface="Trebuchet MS"/>
                <a:cs typeface="Trebuchet MS"/>
              </a:rPr>
              <a:t>Konsep </a:t>
            </a:r>
            <a:r>
              <a:rPr sz="2400" spc="-5" dirty="0">
                <a:latin typeface="Trebuchet MS"/>
                <a:cs typeface="Trebuchet MS"/>
              </a:rPr>
              <a:t>Big</a:t>
            </a:r>
            <a:r>
              <a:rPr sz="2400" spc="-4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Trebuchet MS"/>
                <a:cs typeface="Trebuchet MS"/>
              </a:rPr>
              <a:t>Big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Data</a:t>
            </a:r>
            <a:r>
              <a:rPr sz="2400" spc="-3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Case</a:t>
            </a:r>
            <a:r>
              <a:rPr sz="2400" spc="-3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Study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6236970">
              <a:lnSpc>
                <a:spcPct val="100000"/>
              </a:lnSpc>
              <a:spcBef>
                <a:spcPts val="1830"/>
              </a:spcBef>
            </a:pPr>
            <a:r>
              <a:rPr spc="35" dirty="0"/>
              <a:t>Big</a:t>
            </a:r>
            <a:r>
              <a:rPr spc="-430" dirty="0"/>
              <a:t> </a:t>
            </a:r>
            <a:r>
              <a:rPr spc="-5" dirty="0"/>
              <a:t>Data</a:t>
            </a:r>
            <a:r>
              <a:rPr spc="-560" dirty="0"/>
              <a:t> </a:t>
            </a:r>
            <a:r>
              <a:rPr spc="-110" dirty="0"/>
              <a:t>Case</a:t>
            </a:r>
            <a:r>
              <a:rPr spc="-520" dirty="0"/>
              <a:t> </a:t>
            </a:r>
            <a:r>
              <a:rPr spc="-35" dirty="0"/>
              <a:t>Study</a:t>
            </a:r>
          </a:p>
          <a:p>
            <a:pPr marL="6224270" marR="7620" algn="r">
              <a:lnSpc>
                <a:spcPct val="100000"/>
              </a:lnSpc>
              <a:spcBef>
                <a:spcPts val="850"/>
              </a:spcBef>
            </a:pPr>
            <a:r>
              <a:rPr sz="2000" b="0" spc="30" dirty="0">
                <a:latin typeface="Trebuchet MS"/>
                <a:cs typeface="Trebuchet MS"/>
              </a:rPr>
              <a:t>BAGIAN</a:t>
            </a:r>
            <a:r>
              <a:rPr sz="2000" b="0" spc="-250" dirty="0">
                <a:latin typeface="Trebuchet MS"/>
                <a:cs typeface="Trebuchet MS"/>
              </a:rPr>
              <a:t> </a:t>
            </a:r>
            <a:r>
              <a:rPr sz="2000" b="0" spc="-150" dirty="0"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050"/>
              </a:lnSpc>
            </a:pPr>
            <a:fld id="{81D60167-4931-47E6-BA6A-407CBD079E47}" type="slidenum">
              <a:rPr spc="-40" dirty="0"/>
              <a:t>20</a:t>
            </a:fld>
            <a:endParaRPr spc="-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25576"/>
            <a:ext cx="24218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0" spc="-330" dirty="0">
                <a:latin typeface="Trebuchet MS"/>
                <a:cs typeface="Trebuchet MS"/>
              </a:rPr>
              <a:t>1.</a:t>
            </a:r>
            <a:r>
              <a:rPr sz="4000" i="0" spc="-655" dirty="0">
                <a:latin typeface="Trebuchet MS"/>
                <a:cs typeface="Trebuchet MS"/>
              </a:rPr>
              <a:t> </a:t>
            </a:r>
            <a:r>
              <a:rPr sz="4000" i="0" spc="-95" dirty="0">
                <a:latin typeface="Trebuchet MS"/>
                <a:cs typeface="Trebuchet MS"/>
              </a:rPr>
              <a:t>Walmart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4733" y="1126871"/>
            <a:ext cx="1838452" cy="1605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3369" y="1099565"/>
            <a:ext cx="9735820" cy="49409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279015" marR="162560" indent="-287020">
              <a:lnSpc>
                <a:spcPts val="1630"/>
              </a:lnSpc>
              <a:spcBef>
                <a:spcPts val="50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279015" algn="l"/>
                <a:tab pos="2279650" algn="l"/>
              </a:tabLst>
            </a:pPr>
            <a:r>
              <a:rPr sz="1700" spc="-50" dirty="0">
                <a:latin typeface="Trebuchet MS"/>
                <a:cs typeface="Trebuchet MS"/>
              </a:rPr>
              <a:t>Walmart </a:t>
            </a:r>
            <a:r>
              <a:rPr sz="1700" spc="-60" dirty="0">
                <a:latin typeface="Trebuchet MS"/>
                <a:cs typeface="Trebuchet MS"/>
              </a:rPr>
              <a:t>adalah pengecer </a:t>
            </a:r>
            <a:r>
              <a:rPr sz="1700" spc="-65" dirty="0">
                <a:latin typeface="Trebuchet MS"/>
                <a:cs typeface="Trebuchet MS"/>
              </a:rPr>
              <a:t>terbesar di </a:t>
            </a:r>
            <a:r>
              <a:rPr sz="1700" spc="-60" dirty="0">
                <a:latin typeface="Trebuchet MS"/>
                <a:cs typeface="Trebuchet MS"/>
              </a:rPr>
              <a:t>dunia </a:t>
            </a:r>
            <a:r>
              <a:rPr sz="1700" spc="-45" dirty="0">
                <a:latin typeface="Trebuchet MS"/>
                <a:cs typeface="Trebuchet MS"/>
              </a:rPr>
              <a:t>dan </a:t>
            </a:r>
            <a:r>
              <a:rPr sz="1700" spc="-50" dirty="0">
                <a:latin typeface="Trebuchet MS"/>
                <a:cs typeface="Trebuchet MS"/>
              </a:rPr>
              <a:t>perusahaan </a:t>
            </a:r>
            <a:r>
              <a:rPr sz="1700" spc="-65" dirty="0">
                <a:latin typeface="Trebuchet MS"/>
                <a:cs typeface="Trebuchet MS"/>
              </a:rPr>
              <a:t>terbesar di </a:t>
            </a:r>
            <a:r>
              <a:rPr sz="1700" spc="-55" dirty="0">
                <a:latin typeface="Trebuchet MS"/>
                <a:cs typeface="Trebuchet MS"/>
              </a:rPr>
              <a:t>dunia  </a:t>
            </a:r>
            <a:r>
              <a:rPr sz="1700" spc="-50" dirty="0">
                <a:latin typeface="Trebuchet MS"/>
                <a:cs typeface="Trebuchet MS"/>
              </a:rPr>
              <a:t>berdasarkan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pendapatan,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dengan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lebih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dari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2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105" dirty="0">
                <a:latin typeface="Trebuchet MS"/>
                <a:cs typeface="Trebuchet MS"/>
              </a:rPr>
              <a:t>juta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karyawan</a:t>
            </a:r>
            <a:r>
              <a:rPr sz="1700" spc="-204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dan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20.000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toko</a:t>
            </a:r>
            <a:r>
              <a:rPr sz="1700" spc="-21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28  </a:t>
            </a:r>
            <a:r>
              <a:rPr sz="1700" spc="-65" dirty="0">
                <a:latin typeface="Trebuchet MS"/>
                <a:cs typeface="Trebuchet MS"/>
              </a:rPr>
              <a:t>negara.</a:t>
            </a:r>
            <a:endParaRPr sz="1700">
              <a:latin typeface="Trebuchet MS"/>
              <a:cs typeface="Trebuchet MS"/>
            </a:endParaRPr>
          </a:p>
          <a:p>
            <a:pPr marL="2279015" marR="394970" indent="-287020">
              <a:lnSpc>
                <a:spcPts val="1630"/>
              </a:lnSpc>
              <a:spcBef>
                <a:spcPts val="1015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279015" algn="l"/>
                <a:tab pos="2279650" algn="l"/>
              </a:tabLst>
            </a:pPr>
            <a:r>
              <a:rPr sz="1700" spc="-50" dirty="0">
                <a:latin typeface="Trebuchet MS"/>
                <a:cs typeface="Trebuchet MS"/>
              </a:rPr>
              <a:t>Walmart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mulai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menggunakan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big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data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analytics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90" dirty="0">
                <a:latin typeface="Trebuchet MS"/>
                <a:cs typeface="Trebuchet MS"/>
              </a:rPr>
              <a:t>jauh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sebelum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istilah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“Big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Data”  </a:t>
            </a:r>
            <a:r>
              <a:rPr sz="1700" spc="-75" dirty="0">
                <a:latin typeface="Trebuchet MS"/>
                <a:cs typeface="Trebuchet MS"/>
              </a:rPr>
              <a:t>muncul.</a:t>
            </a:r>
            <a:endParaRPr sz="1700">
              <a:latin typeface="Trebuchet MS"/>
              <a:cs typeface="Trebuchet MS"/>
            </a:endParaRPr>
          </a:p>
          <a:p>
            <a:pPr marL="2279015" marR="5080" indent="-287020">
              <a:lnSpc>
                <a:spcPct val="80000"/>
              </a:lnSpc>
              <a:spcBef>
                <a:spcPts val="1025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279015" algn="l"/>
                <a:tab pos="2279650" algn="l"/>
              </a:tabLst>
            </a:pPr>
            <a:r>
              <a:rPr sz="1700" spc="-50" dirty="0">
                <a:latin typeface="Trebuchet MS"/>
                <a:cs typeface="Trebuchet MS"/>
              </a:rPr>
              <a:t>Walmart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menggunakan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Data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Mining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untuk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menemukan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pola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dapat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digunakan  </a:t>
            </a:r>
            <a:r>
              <a:rPr sz="1700" spc="-50" dirty="0">
                <a:latin typeface="Trebuchet MS"/>
                <a:cs typeface="Trebuchet MS"/>
              </a:rPr>
              <a:t>untuk </a:t>
            </a:r>
            <a:r>
              <a:rPr sz="1700" spc="-55" dirty="0">
                <a:latin typeface="Trebuchet MS"/>
                <a:cs typeface="Trebuchet MS"/>
              </a:rPr>
              <a:t>memberikan </a:t>
            </a:r>
            <a:r>
              <a:rPr sz="1700" spc="-50" dirty="0">
                <a:latin typeface="Trebuchet MS"/>
                <a:cs typeface="Trebuchet MS"/>
              </a:rPr>
              <a:t>rekomendasi </a:t>
            </a:r>
            <a:r>
              <a:rPr sz="1700" spc="-40" dirty="0">
                <a:latin typeface="Trebuchet MS"/>
                <a:cs typeface="Trebuchet MS"/>
              </a:rPr>
              <a:t>produk </a:t>
            </a:r>
            <a:r>
              <a:rPr sz="1700" spc="-55" dirty="0">
                <a:latin typeface="Trebuchet MS"/>
                <a:cs typeface="Trebuchet MS"/>
              </a:rPr>
              <a:t>kepada </a:t>
            </a:r>
            <a:r>
              <a:rPr sz="1700" spc="-45" dirty="0">
                <a:latin typeface="Trebuchet MS"/>
                <a:cs typeface="Trebuchet MS"/>
              </a:rPr>
              <a:t>pengguna, </a:t>
            </a:r>
            <a:r>
              <a:rPr sz="1700" spc="-50" dirty="0">
                <a:latin typeface="Trebuchet MS"/>
                <a:cs typeface="Trebuchet MS"/>
              </a:rPr>
              <a:t>berdasarkan </a:t>
            </a:r>
            <a:r>
              <a:rPr sz="1700" spc="-40" dirty="0">
                <a:latin typeface="Trebuchet MS"/>
                <a:cs typeface="Trebuchet MS"/>
              </a:rPr>
              <a:t>produk  mana </a:t>
            </a:r>
            <a:r>
              <a:rPr sz="1700" spc="-15" dirty="0">
                <a:latin typeface="Trebuchet MS"/>
                <a:cs typeface="Trebuchet MS"/>
              </a:rPr>
              <a:t>yang</a:t>
            </a:r>
            <a:r>
              <a:rPr sz="1700" spc="-30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dikumpulkan.</a:t>
            </a:r>
            <a:endParaRPr sz="1700">
              <a:latin typeface="Trebuchet MS"/>
              <a:cs typeface="Trebuchet MS"/>
            </a:endParaRPr>
          </a:p>
          <a:p>
            <a:pPr marL="299085" indent="-287020">
              <a:lnSpc>
                <a:spcPts val="1835"/>
              </a:lnSpc>
              <a:spcBef>
                <a:spcPts val="815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50" dirty="0">
                <a:latin typeface="Trebuchet MS"/>
                <a:cs typeface="Trebuchet MS"/>
              </a:rPr>
              <a:t>Walmart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dengan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menerapkan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Data</a:t>
            </a:r>
            <a:r>
              <a:rPr sz="1700" spc="-2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Mining</a:t>
            </a:r>
            <a:r>
              <a:rPr sz="1700" spc="-10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</a:t>
            </a:r>
            <a:r>
              <a:rPr sz="1700" spc="-200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efektif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telah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meningkatkan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tingkat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konversi</a:t>
            </a:r>
            <a:endParaRPr sz="1700">
              <a:latin typeface="Trebuchet MS"/>
              <a:cs typeface="Trebuchet MS"/>
            </a:endParaRPr>
          </a:p>
          <a:p>
            <a:pPr marL="299085">
              <a:lnSpc>
                <a:spcPts val="1835"/>
              </a:lnSpc>
            </a:pPr>
            <a:r>
              <a:rPr sz="1700" spc="-50" dirty="0">
                <a:latin typeface="Trebuchet MS"/>
                <a:cs typeface="Trebuchet MS"/>
              </a:rPr>
              <a:t>pelanggannya.</a:t>
            </a:r>
            <a:endParaRPr sz="1700">
              <a:latin typeface="Trebuchet MS"/>
              <a:cs typeface="Trebuchet MS"/>
            </a:endParaRPr>
          </a:p>
          <a:p>
            <a:pPr marL="299085" indent="-287020">
              <a:lnSpc>
                <a:spcPts val="1835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45" dirty="0">
                <a:latin typeface="Trebuchet MS"/>
                <a:cs typeface="Trebuchet MS"/>
              </a:rPr>
              <a:t>Analisis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big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data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telah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dipercepat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menyediakan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teknologi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e-commerce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terbaik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di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kelasnya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dengan</a:t>
            </a:r>
            <a:endParaRPr sz="1700">
              <a:latin typeface="Trebuchet MS"/>
              <a:cs typeface="Trebuchet MS"/>
            </a:endParaRPr>
          </a:p>
          <a:p>
            <a:pPr marL="299085">
              <a:lnSpc>
                <a:spcPts val="1835"/>
              </a:lnSpc>
            </a:pPr>
            <a:r>
              <a:rPr sz="1700" spc="-55" dirty="0">
                <a:latin typeface="Trebuchet MS"/>
                <a:cs typeface="Trebuchet MS"/>
              </a:rPr>
              <a:t>motif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memberikan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pengalaman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pelanggan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superior.</a:t>
            </a:r>
            <a:endParaRPr sz="1700">
              <a:latin typeface="Trebuchet MS"/>
              <a:cs typeface="Trebuchet MS"/>
            </a:endParaRPr>
          </a:p>
          <a:p>
            <a:pPr marL="299085" marR="385445" indent="-287020">
              <a:lnSpc>
                <a:spcPts val="1630"/>
              </a:lnSpc>
              <a:spcBef>
                <a:spcPts val="994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100" dirty="0">
                <a:latin typeface="Trebuchet MS"/>
                <a:cs typeface="Trebuchet MS"/>
              </a:rPr>
              <a:t>Tujuan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utama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menyimpan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big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data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</a:t>
            </a:r>
            <a:r>
              <a:rPr sz="1700" spc="-254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Walmart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adalah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mengoptimalkan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pengalaman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85" dirty="0">
                <a:latin typeface="Trebuchet MS"/>
                <a:cs typeface="Trebuchet MS"/>
              </a:rPr>
              <a:t>berbelanja  </a:t>
            </a:r>
            <a:r>
              <a:rPr sz="1700" spc="-40" dirty="0">
                <a:latin typeface="Trebuchet MS"/>
                <a:cs typeface="Trebuchet MS"/>
              </a:rPr>
              <a:t>pelanggan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saat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mereka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berada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toko</a:t>
            </a:r>
            <a:r>
              <a:rPr sz="1700" spc="-29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Walmart.</a:t>
            </a:r>
            <a:endParaRPr sz="1700">
              <a:latin typeface="Trebuchet MS"/>
              <a:cs typeface="Trebuchet MS"/>
            </a:endParaRPr>
          </a:p>
          <a:p>
            <a:pPr marL="299085" marR="988060" indent="-287020">
              <a:lnSpc>
                <a:spcPct val="80000"/>
              </a:lnSpc>
              <a:spcBef>
                <a:spcPts val="103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25" dirty="0">
                <a:latin typeface="Trebuchet MS"/>
                <a:cs typeface="Trebuchet MS"/>
              </a:rPr>
              <a:t>Solusi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big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data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</a:t>
            </a:r>
            <a:r>
              <a:rPr sz="1700" spc="-254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Walmart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dikembangkan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dengan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tujuan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mendesain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ulang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situs</a:t>
            </a:r>
            <a:r>
              <a:rPr sz="1700" spc="-20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web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global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dan  </a:t>
            </a:r>
            <a:r>
              <a:rPr sz="1700" spc="-30" dirty="0">
                <a:latin typeface="Trebuchet MS"/>
                <a:cs typeface="Trebuchet MS"/>
              </a:rPr>
              <a:t>membangun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aplikasi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inovatif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menyesuaikan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pengalaman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90" dirty="0">
                <a:latin typeface="Trebuchet MS"/>
                <a:cs typeface="Trebuchet MS"/>
              </a:rPr>
              <a:t>belanja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bagi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pelanggan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sambil  </a:t>
            </a:r>
            <a:r>
              <a:rPr sz="1700" spc="-45" dirty="0">
                <a:latin typeface="Trebuchet MS"/>
                <a:cs typeface="Trebuchet MS"/>
              </a:rPr>
              <a:t>meningkatkan </a:t>
            </a:r>
            <a:r>
              <a:rPr sz="1700" spc="-70" dirty="0">
                <a:latin typeface="Trebuchet MS"/>
                <a:cs typeface="Trebuchet MS"/>
              </a:rPr>
              <a:t>efisiensi</a:t>
            </a:r>
            <a:r>
              <a:rPr sz="1700" spc="-28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logistik.</a:t>
            </a:r>
            <a:endParaRPr sz="1700">
              <a:latin typeface="Trebuchet MS"/>
              <a:cs typeface="Trebuchet MS"/>
            </a:endParaRPr>
          </a:p>
          <a:p>
            <a:pPr marL="299085" marR="797560" indent="-287020">
              <a:lnSpc>
                <a:spcPct val="80000"/>
              </a:lnSpc>
              <a:spcBef>
                <a:spcPts val="101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55" dirty="0">
                <a:latin typeface="Trebuchet MS"/>
                <a:cs typeface="Trebuchet MS"/>
              </a:rPr>
              <a:t>Teknologi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Hadoop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dan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60" dirty="0">
                <a:latin typeface="Trebuchet MS"/>
                <a:cs typeface="Trebuchet MS"/>
              </a:rPr>
              <a:t>NoSQL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digunakan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memberi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pelanggan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internal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akses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ke</a:t>
            </a:r>
            <a:r>
              <a:rPr sz="1700" spc="-204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data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  </a:t>
            </a:r>
            <a:r>
              <a:rPr sz="1700" spc="-50" dirty="0">
                <a:latin typeface="Trebuchet MS"/>
                <a:cs typeface="Trebuchet MS"/>
              </a:rPr>
              <a:t>dikumpulkan</a:t>
            </a:r>
            <a:r>
              <a:rPr sz="1700" spc="-20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secara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real-time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dari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berbagai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sumber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dan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terpusat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penggunaan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100" dirty="0">
                <a:latin typeface="Trebuchet MS"/>
                <a:cs typeface="Trebuchet MS"/>
              </a:rPr>
              <a:t>efektif.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21</a:t>
            </a:fld>
            <a:endParaRPr spc="-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90804"/>
            <a:ext cx="15989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325" dirty="0">
                <a:latin typeface="Trebuchet MS"/>
                <a:cs typeface="Trebuchet MS"/>
              </a:rPr>
              <a:t>2.</a:t>
            </a:r>
            <a:r>
              <a:rPr sz="4000" i="0" spc="-565" dirty="0">
                <a:latin typeface="Trebuchet MS"/>
                <a:cs typeface="Trebuchet MS"/>
              </a:rPr>
              <a:t> </a:t>
            </a:r>
            <a:r>
              <a:rPr sz="4000" i="0" spc="-145" dirty="0">
                <a:latin typeface="Trebuchet MS"/>
                <a:cs typeface="Trebuchet MS"/>
              </a:rPr>
              <a:t>Uber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4733" y="1293367"/>
            <a:ext cx="2857118" cy="1504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3854" y="1340307"/>
            <a:ext cx="9594215" cy="415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7220" indent="-287655">
              <a:lnSpc>
                <a:spcPts val="1835"/>
              </a:lnSpc>
              <a:spcBef>
                <a:spcPts val="105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3157220" algn="l"/>
                <a:tab pos="3157855" algn="l"/>
              </a:tabLst>
            </a:pPr>
            <a:r>
              <a:rPr sz="1700" spc="-45" dirty="0">
                <a:latin typeface="Trebuchet MS"/>
                <a:cs typeface="Trebuchet MS"/>
              </a:rPr>
              <a:t>Uber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adalah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pilihan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pertama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bagi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orang-orang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seluruh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dunia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ketika</a:t>
            </a:r>
            <a:endParaRPr sz="1700">
              <a:latin typeface="Trebuchet MS"/>
              <a:cs typeface="Trebuchet MS"/>
            </a:endParaRPr>
          </a:p>
          <a:p>
            <a:pPr marL="3157220">
              <a:lnSpc>
                <a:spcPts val="1835"/>
              </a:lnSpc>
            </a:pPr>
            <a:r>
              <a:rPr sz="1700" spc="-60" dirty="0">
                <a:latin typeface="Trebuchet MS"/>
                <a:cs typeface="Trebuchet MS"/>
              </a:rPr>
              <a:t>mereka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berpikir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21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memindahkan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orang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dan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melakukan</a:t>
            </a:r>
            <a:r>
              <a:rPr sz="1700" spc="-20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pengiriman.</a:t>
            </a:r>
            <a:endParaRPr sz="1700">
              <a:latin typeface="Trebuchet MS"/>
              <a:cs typeface="Trebuchet MS"/>
            </a:endParaRPr>
          </a:p>
          <a:p>
            <a:pPr marL="3157220" marR="55880" indent="-287020">
              <a:lnSpc>
                <a:spcPct val="80000"/>
              </a:lnSpc>
              <a:spcBef>
                <a:spcPts val="101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3157220" algn="l"/>
                <a:tab pos="3157855" algn="l"/>
              </a:tabLst>
            </a:pPr>
            <a:r>
              <a:rPr sz="1700" spc="-45" dirty="0">
                <a:latin typeface="Trebuchet MS"/>
                <a:cs typeface="Trebuchet MS"/>
              </a:rPr>
              <a:t>Uber </a:t>
            </a:r>
            <a:r>
              <a:rPr sz="1700" spc="-30" dirty="0">
                <a:latin typeface="Trebuchet MS"/>
                <a:cs typeface="Trebuchet MS"/>
              </a:rPr>
              <a:t>menggunakan </a:t>
            </a:r>
            <a:r>
              <a:rPr sz="1700" spc="-60" dirty="0">
                <a:latin typeface="Trebuchet MS"/>
                <a:cs typeface="Trebuchet MS"/>
              </a:rPr>
              <a:t>data </a:t>
            </a:r>
            <a:r>
              <a:rPr sz="1700" spc="-65" dirty="0">
                <a:latin typeface="Trebuchet MS"/>
                <a:cs typeface="Trebuchet MS"/>
              </a:rPr>
              <a:t>pribadi </a:t>
            </a:r>
            <a:r>
              <a:rPr sz="1700" spc="-30" dirty="0">
                <a:latin typeface="Trebuchet MS"/>
                <a:cs typeface="Trebuchet MS"/>
              </a:rPr>
              <a:t>pengguna </a:t>
            </a:r>
            <a:r>
              <a:rPr sz="1700" spc="-50" dirty="0">
                <a:latin typeface="Trebuchet MS"/>
                <a:cs typeface="Trebuchet MS"/>
              </a:rPr>
              <a:t>untuk </a:t>
            </a:r>
            <a:r>
              <a:rPr sz="1700" spc="-45" dirty="0">
                <a:latin typeface="Trebuchet MS"/>
                <a:cs typeface="Trebuchet MS"/>
              </a:rPr>
              <a:t>memantau </a:t>
            </a:r>
            <a:r>
              <a:rPr sz="1700" spc="-40" dirty="0">
                <a:latin typeface="Trebuchet MS"/>
                <a:cs typeface="Trebuchet MS"/>
              </a:rPr>
              <a:t>dengan  </a:t>
            </a:r>
            <a:r>
              <a:rPr sz="1700" spc="-70" dirty="0">
                <a:latin typeface="Trebuchet MS"/>
                <a:cs typeface="Trebuchet MS"/>
              </a:rPr>
              <a:t>cermat </a:t>
            </a:r>
            <a:r>
              <a:rPr sz="1700" spc="-80" dirty="0">
                <a:latin typeface="Trebuchet MS"/>
                <a:cs typeface="Trebuchet MS"/>
              </a:rPr>
              <a:t>fitur </a:t>
            </a:r>
            <a:r>
              <a:rPr sz="1700" spc="-55" dirty="0">
                <a:latin typeface="Trebuchet MS"/>
                <a:cs typeface="Trebuchet MS"/>
              </a:rPr>
              <a:t>layanan </a:t>
            </a:r>
            <a:r>
              <a:rPr sz="1700" spc="-40" dirty="0">
                <a:latin typeface="Trebuchet MS"/>
                <a:cs typeface="Trebuchet MS"/>
              </a:rPr>
              <a:t>mana </a:t>
            </a:r>
            <a:r>
              <a:rPr sz="1700" spc="-20" dirty="0">
                <a:latin typeface="Trebuchet MS"/>
                <a:cs typeface="Trebuchet MS"/>
              </a:rPr>
              <a:t>yang </a:t>
            </a:r>
            <a:r>
              <a:rPr sz="1700" spc="-55" dirty="0">
                <a:latin typeface="Trebuchet MS"/>
                <a:cs typeface="Trebuchet MS"/>
              </a:rPr>
              <a:t>paling </a:t>
            </a:r>
            <a:r>
              <a:rPr sz="1700" spc="-40" dirty="0">
                <a:latin typeface="Trebuchet MS"/>
                <a:cs typeface="Trebuchet MS"/>
              </a:rPr>
              <a:t>banyak </a:t>
            </a:r>
            <a:r>
              <a:rPr sz="1700" spc="-55" dirty="0">
                <a:latin typeface="Trebuchet MS"/>
                <a:cs typeface="Trebuchet MS"/>
              </a:rPr>
              <a:t>digunakan, </a:t>
            </a:r>
            <a:r>
              <a:rPr sz="1700" spc="-50" dirty="0">
                <a:latin typeface="Trebuchet MS"/>
                <a:cs typeface="Trebuchet MS"/>
              </a:rPr>
              <a:t>untuk  menganalisis</a:t>
            </a:r>
            <a:r>
              <a:rPr sz="1700" spc="-12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pola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penggunaan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dan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menentukan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mana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layanan  </a:t>
            </a:r>
            <a:r>
              <a:rPr sz="1700" spc="-45" dirty="0">
                <a:latin typeface="Trebuchet MS"/>
                <a:cs typeface="Trebuchet MS"/>
              </a:rPr>
              <a:t>harus </a:t>
            </a:r>
            <a:r>
              <a:rPr sz="1700" spc="-75" dirty="0">
                <a:latin typeface="Trebuchet MS"/>
                <a:cs typeface="Trebuchet MS"/>
              </a:rPr>
              <a:t>lebih</a:t>
            </a:r>
            <a:r>
              <a:rPr sz="1700" spc="-31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difokuskan.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rebuchet MS"/>
              <a:cs typeface="Trebuchet MS"/>
            </a:endParaRPr>
          </a:p>
          <a:p>
            <a:pPr marL="299085" indent="-287020">
              <a:lnSpc>
                <a:spcPts val="1835"/>
              </a:lnSpc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45" dirty="0">
                <a:latin typeface="Trebuchet MS"/>
                <a:cs typeface="Trebuchet MS"/>
              </a:rPr>
              <a:t>Uber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berfokus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pada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penawaran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dan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permintaan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layanan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karena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itu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harga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layanan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diberikan</a:t>
            </a:r>
            <a:endParaRPr sz="1700">
              <a:latin typeface="Trebuchet MS"/>
              <a:cs typeface="Trebuchet MS"/>
            </a:endParaRPr>
          </a:p>
          <a:p>
            <a:pPr marL="299085">
              <a:lnSpc>
                <a:spcPts val="1835"/>
              </a:lnSpc>
            </a:pPr>
            <a:r>
              <a:rPr sz="1700" spc="-70" dirty="0">
                <a:latin typeface="Trebuchet MS"/>
                <a:cs typeface="Trebuchet MS"/>
              </a:rPr>
              <a:t>berubah.</a:t>
            </a:r>
            <a:endParaRPr sz="1700">
              <a:latin typeface="Trebuchet MS"/>
              <a:cs typeface="Trebuchet MS"/>
            </a:endParaRPr>
          </a:p>
          <a:p>
            <a:pPr marL="299085" indent="-287020">
              <a:lnSpc>
                <a:spcPts val="1835"/>
              </a:lnSpc>
              <a:spcBef>
                <a:spcPts val="60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30" dirty="0">
                <a:latin typeface="Trebuchet MS"/>
                <a:cs typeface="Trebuchet MS"/>
              </a:rPr>
              <a:t>Salah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satu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penggunaan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data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terbesar</a:t>
            </a:r>
            <a:r>
              <a:rPr sz="1700" spc="-23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Uber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adalah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lonjakan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harga.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Misalnya,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105" dirty="0">
                <a:latin typeface="Trebuchet MS"/>
                <a:cs typeface="Trebuchet MS"/>
              </a:rPr>
              <a:t>jika</a:t>
            </a:r>
            <a:r>
              <a:rPr sz="1700" spc="-24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Anda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terlambat</a:t>
            </a:r>
            <a:endParaRPr sz="1700">
              <a:latin typeface="Trebuchet MS"/>
              <a:cs typeface="Trebuchet MS"/>
            </a:endParaRPr>
          </a:p>
          <a:p>
            <a:pPr marL="299085">
              <a:lnSpc>
                <a:spcPts val="1835"/>
              </a:lnSpc>
            </a:pPr>
            <a:r>
              <a:rPr sz="1700" spc="-45" dirty="0">
                <a:latin typeface="Trebuchet MS"/>
                <a:cs typeface="Trebuchet MS"/>
              </a:rPr>
              <a:t>membuat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130" dirty="0">
                <a:latin typeface="Trebuchet MS"/>
                <a:cs typeface="Trebuchet MS"/>
              </a:rPr>
              <a:t>janji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dan</a:t>
            </a:r>
            <a:r>
              <a:rPr sz="1700" spc="-18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memesan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taksi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tempat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ramai,</a:t>
            </a:r>
            <a:r>
              <a:rPr sz="1700" spc="-24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Anda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harus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siap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membayar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dua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kali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95" dirty="0">
                <a:latin typeface="Trebuchet MS"/>
                <a:cs typeface="Trebuchet MS"/>
              </a:rPr>
              <a:t>lipat.</a:t>
            </a:r>
            <a:endParaRPr sz="1700">
              <a:latin typeface="Trebuchet MS"/>
              <a:cs typeface="Trebuchet MS"/>
            </a:endParaRPr>
          </a:p>
          <a:p>
            <a:pPr marL="299085" marR="226695" indent="-287020">
              <a:lnSpc>
                <a:spcPts val="1630"/>
              </a:lnSpc>
              <a:spcBef>
                <a:spcPts val="994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45" dirty="0">
                <a:latin typeface="Trebuchet MS"/>
                <a:cs typeface="Trebuchet MS"/>
              </a:rPr>
              <a:t>Misalnya,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Pada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15" dirty="0">
                <a:latin typeface="Trebuchet MS"/>
                <a:cs typeface="Trebuchet MS"/>
              </a:rPr>
              <a:t>Malam</a:t>
            </a:r>
            <a:r>
              <a:rPr sz="1700" spc="-26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Tahun</a:t>
            </a:r>
            <a:r>
              <a:rPr sz="1700" spc="-21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Baru,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harga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215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mengemudi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sejauh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satu</a:t>
            </a:r>
            <a:r>
              <a:rPr sz="1700" spc="-22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mil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bisa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naik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dari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200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menjadi  1000.</a:t>
            </a:r>
            <a:endParaRPr sz="1700">
              <a:latin typeface="Trebuchet MS"/>
              <a:cs typeface="Trebuchet MS"/>
            </a:endParaRPr>
          </a:p>
          <a:p>
            <a:pPr marL="299085" marR="5080" indent="-287020">
              <a:lnSpc>
                <a:spcPts val="1630"/>
              </a:lnSpc>
              <a:spcBef>
                <a:spcPts val="1015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30" dirty="0">
                <a:latin typeface="Trebuchet MS"/>
                <a:cs typeface="Trebuchet MS"/>
              </a:rPr>
              <a:t>Dalam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jangka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pendek,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lonjakan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harga</a:t>
            </a:r>
            <a:r>
              <a:rPr sz="1700" spc="-18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memengaruhi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tingkat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permintaan,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sementara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penggunaan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jangka  panjang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bisa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menjadi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kunci</a:t>
            </a:r>
            <a:r>
              <a:rPr sz="1700" spc="-19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untuk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mempertahankan</a:t>
            </a:r>
            <a:r>
              <a:rPr sz="1700" spc="-204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atau</a:t>
            </a:r>
            <a:r>
              <a:rPr sz="1700" spc="-21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kehilangan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pelanggan.</a:t>
            </a:r>
            <a:endParaRPr sz="17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62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60" dirty="0">
                <a:latin typeface="Trebuchet MS"/>
                <a:cs typeface="Trebuchet MS"/>
              </a:rPr>
              <a:t>Permintaan</a:t>
            </a:r>
            <a:r>
              <a:rPr sz="1700" spc="-170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yang</a:t>
            </a:r>
            <a:r>
              <a:rPr sz="1700" spc="-17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kuat</a:t>
            </a:r>
            <a:r>
              <a:rPr sz="1700" spc="-22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dianalisis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menggunakan</a:t>
            </a:r>
            <a:r>
              <a:rPr sz="1700" spc="-254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Algoritma</a:t>
            </a:r>
            <a:r>
              <a:rPr sz="1700" spc="-195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Machine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Learning.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22</a:t>
            </a:fld>
            <a:endParaRPr spc="-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523443"/>
            <a:ext cx="20421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350" dirty="0">
                <a:latin typeface="Trebuchet MS"/>
                <a:cs typeface="Trebuchet MS"/>
              </a:rPr>
              <a:t>3.</a:t>
            </a:r>
            <a:r>
              <a:rPr sz="4000" i="0" spc="-445" dirty="0">
                <a:latin typeface="Trebuchet MS"/>
                <a:cs typeface="Trebuchet MS"/>
              </a:rPr>
              <a:t> </a:t>
            </a:r>
            <a:r>
              <a:rPr sz="4000" i="0" spc="-105" dirty="0">
                <a:latin typeface="Trebuchet MS"/>
                <a:cs typeface="Trebuchet MS"/>
              </a:rPr>
              <a:t>Netflix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8163" y="1396987"/>
            <a:ext cx="2937637" cy="122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3369" y="1363421"/>
            <a:ext cx="9847580" cy="46507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11525" marR="344805" indent="-287020">
              <a:lnSpc>
                <a:spcPts val="1820"/>
              </a:lnSpc>
              <a:spcBef>
                <a:spcPts val="54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3311525" algn="l"/>
                <a:tab pos="3312160" algn="l"/>
              </a:tabLst>
            </a:pPr>
            <a:r>
              <a:rPr sz="1900" spc="-75" dirty="0">
                <a:latin typeface="Trebuchet MS"/>
                <a:cs typeface="Trebuchet MS"/>
              </a:rPr>
              <a:t>Ini </a:t>
            </a:r>
            <a:r>
              <a:rPr sz="1900" spc="-70" dirty="0">
                <a:latin typeface="Trebuchet MS"/>
                <a:cs typeface="Trebuchet MS"/>
              </a:rPr>
              <a:t>adalah </a:t>
            </a:r>
            <a:r>
              <a:rPr sz="1900" spc="-60" dirty="0">
                <a:latin typeface="Trebuchet MS"/>
                <a:cs typeface="Trebuchet MS"/>
              </a:rPr>
              <a:t>perusahaan </a:t>
            </a:r>
            <a:r>
              <a:rPr sz="1900" spc="-70" dirty="0">
                <a:latin typeface="Trebuchet MS"/>
                <a:cs typeface="Trebuchet MS"/>
              </a:rPr>
              <a:t>hiburan </a:t>
            </a:r>
            <a:r>
              <a:rPr sz="1900" spc="-60" dirty="0">
                <a:latin typeface="Trebuchet MS"/>
                <a:cs typeface="Trebuchet MS"/>
              </a:rPr>
              <a:t>Amerika paling </a:t>
            </a:r>
            <a:r>
              <a:rPr sz="1900" spc="-90" dirty="0">
                <a:latin typeface="Trebuchet MS"/>
                <a:cs typeface="Trebuchet MS"/>
              </a:rPr>
              <a:t>dicintai </a:t>
            </a:r>
            <a:r>
              <a:rPr sz="1900" spc="-20" dirty="0">
                <a:latin typeface="Trebuchet MS"/>
                <a:cs typeface="Trebuchet MS"/>
              </a:rPr>
              <a:t>yang  </a:t>
            </a:r>
            <a:r>
              <a:rPr sz="1900" spc="-40" dirty="0">
                <a:latin typeface="Trebuchet MS"/>
                <a:cs typeface="Trebuchet MS"/>
              </a:rPr>
              <a:t>mengkhususkan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diri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dalam</a:t>
            </a:r>
            <a:r>
              <a:rPr sz="1900" spc="-19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streaming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video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on-demand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online  </a:t>
            </a:r>
            <a:r>
              <a:rPr sz="1900" spc="-60" dirty="0">
                <a:latin typeface="Trebuchet MS"/>
                <a:cs typeface="Trebuchet MS"/>
              </a:rPr>
              <a:t>untuk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pelanggannya.</a:t>
            </a:r>
            <a:endParaRPr sz="1900">
              <a:latin typeface="Trebuchet MS"/>
              <a:cs typeface="Trebuchet MS"/>
            </a:endParaRPr>
          </a:p>
          <a:p>
            <a:pPr marL="286385" marR="806450" indent="-286385" algn="r">
              <a:lnSpc>
                <a:spcPts val="2050"/>
              </a:lnSpc>
              <a:spcBef>
                <a:spcPts val="63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900" spc="-80" dirty="0">
                <a:latin typeface="Trebuchet MS"/>
                <a:cs typeface="Trebuchet MS"/>
              </a:rPr>
              <a:t>Netflix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telah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bertekad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untuk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dapat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memprediksi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apa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yang</a:t>
            </a:r>
            <a:endParaRPr sz="1900">
              <a:latin typeface="Trebuchet MS"/>
              <a:cs typeface="Trebuchet MS"/>
            </a:endParaRPr>
          </a:p>
          <a:p>
            <a:pPr marL="3311525">
              <a:lnSpc>
                <a:spcPts val="2050"/>
              </a:lnSpc>
            </a:pPr>
            <a:r>
              <a:rPr sz="1900" spc="-65" dirty="0">
                <a:latin typeface="Trebuchet MS"/>
                <a:cs typeface="Trebuchet MS"/>
              </a:rPr>
              <a:t>sebenarnya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akan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dinikmati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pelanggannya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dengan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Big</a:t>
            </a:r>
            <a:r>
              <a:rPr sz="1900" spc="-19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Data.</a:t>
            </a:r>
            <a:endParaRPr sz="1900">
              <a:latin typeface="Trebuchet MS"/>
              <a:cs typeface="Trebuchet MS"/>
            </a:endParaRPr>
          </a:p>
          <a:p>
            <a:pPr marL="286385" marR="779780" indent="-286385" algn="r">
              <a:lnSpc>
                <a:spcPts val="2050"/>
              </a:lnSpc>
              <a:spcBef>
                <a:spcPts val="103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900" spc="-15" dirty="0">
                <a:latin typeface="Trebuchet MS"/>
                <a:cs typeface="Trebuchet MS"/>
              </a:rPr>
              <a:t>Dengan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demikian,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Big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Data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analytics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merupakan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bahan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bakar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yang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mengaktifkan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'mesin</a:t>
            </a:r>
            <a:endParaRPr sz="1900">
              <a:latin typeface="Trebuchet MS"/>
              <a:cs typeface="Trebuchet MS"/>
            </a:endParaRPr>
          </a:p>
          <a:p>
            <a:pPr marL="299085">
              <a:lnSpc>
                <a:spcPts val="2050"/>
              </a:lnSpc>
            </a:pPr>
            <a:r>
              <a:rPr sz="1900" spc="-55" dirty="0">
                <a:latin typeface="Trebuchet MS"/>
                <a:cs typeface="Trebuchet MS"/>
              </a:rPr>
              <a:t>rekomendasi'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yang</a:t>
            </a:r>
            <a:r>
              <a:rPr sz="1900" spc="-21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dirancang</a:t>
            </a:r>
            <a:r>
              <a:rPr sz="1900" spc="-21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untuk</a:t>
            </a:r>
            <a:r>
              <a:rPr sz="1900" spc="-18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memenuhi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tujuan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ini.</a:t>
            </a:r>
            <a:endParaRPr sz="1900">
              <a:latin typeface="Trebuchet MS"/>
              <a:cs typeface="Trebuchet MS"/>
            </a:endParaRPr>
          </a:p>
          <a:p>
            <a:pPr marL="299085" marR="755650" indent="-287020">
              <a:lnSpc>
                <a:spcPct val="80000"/>
              </a:lnSpc>
              <a:spcBef>
                <a:spcPts val="106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65" dirty="0">
                <a:latin typeface="Trebuchet MS"/>
                <a:cs typeface="Trebuchet MS"/>
              </a:rPr>
              <a:t>Baru-baru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114" dirty="0">
                <a:latin typeface="Trebuchet MS"/>
                <a:cs typeface="Trebuchet MS"/>
              </a:rPr>
              <a:t>ini,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Netflix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mulai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memposisikan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dirinya</a:t>
            </a:r>
            <a:r>
              <a:rPr sz="1900" spc="-17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sebagai</a:t>
            </a:r>
            <a:r>
              <a:rPr sz="1900" spc="-21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pembuat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konten,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bukan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hanya  </a:t>
            </a:r>
            <a:r>
              <a:rPr sz="1900" spc="-70" dirty="0">
                <a:latin typeface="Trebuchet MS"/>
                <a:cs typeface="Trebuchet MS"/>
              </a:rPr>
              <a:t>metode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distribusi.</a:t>
            </a:r>
            <a:r>
              <a:rPr sz="1900" spc="-28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Tidak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mengherankan,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strategi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ini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didorong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oleh</a:t>
            </a:r>
            <a:r>
              <a:rPr sz="1900" spc="-195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data.</a:t>
            </a:r>
            <a:endParaRPr sz="1900">
              <a:latin typeface="Trebuchet MS"/>
              <a:cs typeface="Trebuchet MS"/>
            </a:endParaRPr>
          </a:p>
          <a:p>
            <a:pPr marL="299085" indent="-287020">
              <a:lnSpc>
                <a:spcPts val="2050"/>
              </a:lnSpc>
              <a:spcBef>
                <a:spcPts val="60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Trebuchet MS"/>
                <a:cs typeface="Trebuchet MS"/>
              </a:rPr>
              <a:t>Mesin</a:t>
            </a:r>
            <a:r>
              <a:rPr sz="1900" spc="-19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rekomendasi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Netflix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dan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keputusan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konten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baru</a:t>
            </a:r>
            <a:r>
              <a:rPr sz="1900" spc="-195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diberikan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oleh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poin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data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seperti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judul</a:t>
            </a:r>
            <a:endParaRPr sz="1900">
              <a:latin typeface="Trebuchet MS"/>
              <a:cs typeface="Trebuchet MS"/>
            </a:endParaRPr>
          </a:p>
          <a:p>
            <a:pPr marL="299085">
              <a:lnSpc>
                <a:spcPts val="2050"/>
              </a:lnSpc>
            </a:pPr>
            <a:r>
              <a:rPr sz="1900" spc="-20" dirty="0">
                <a:latin typeface="Trebuchet MS"/>
                <a:cs typeface="Trebuchet MS"/>
              </a:rPr>
              <a:t>yang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ditonton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pelanggan,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seberapa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sering</a:t>
            </a:r>
            <a:r>
              <a:rPr sz="1900" spc="-19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pemutaran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dihentikan,</a:t>
            </a:r>
            <a:r>
              <a:rPr sz="1900" spc="-19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peringkat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diberikan,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130" dirty="0">
                <a:latin typeface="Trebuchet MS"/>
                <a:cs typeface="Trebuchet MS"/>
              </a:rPr>
              <a:t>dll.</a:t>
            </a:r>
            <a:endParaRPr sz="1900">
              <a:latin typeface="Trebuchet MS"/>
              <a:cs typeface="Trebuchet MS"/>
            </a:endParaRPr>
          </a:p>
          <a:p>
            <a:pPr marL="299085" indent="-287020">
              <a:lnSpc>
                <a:spcPts val="2050"/>
              </a:lnSpc>
              <a:spcBef>
                <a:spcPts val="60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60" dirty="0">
                <a:latin typeface="Trebuchet MS"/>
                <a:cs typeface="Trebuchet MS"/>
              </a:rPr>
              <a:t>Struktur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data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perusahaan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mencakup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Hadoop,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Hive,</a:t>
            </a:r>
            <a:r>
              <a:rPr sz="1900" spc="-18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dan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Pig</a:t>
            </a:r>
            <a:r>
              <a:rPr sz="1900" spc="-19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dengan</a:t>
            </a:r>
            <a:r>
              <a:rPr sz="1900" spc="-18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banyak</a:t>
            </a:r>
            <a:r>
              <a:rPr sz="1900" spc="-2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business</a:t>
            </a:r>
            <a:r>
              <a:rPr sz="1900" spc="-18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intelligence</a:t>
            </a:r>
            <a:endParaRPr sz="1900">
              <a:latin typeface="Trebuchet MS"/>
              <a:cs typeface="Trebuchet MS"/>
            </a:endParaRPr>
          </a:p>
          <a:p>
            <a:pPr marL="299085">
              <a:lnSpc>
                <a:spcPts val="2050"/>
              </a:lnSpc>
            </a:pPr>
            <a:r>
              <a:rPr sz="1900" spc="-75" dirty="0">
                <a:latin typeface="Trebuchet MS"/>
                <a:cs typeface="Trebuchet MS"/>
              </a:rPr>
              <a:t>tradisional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lainnya.</a:t>
            </a:r>
            <a:endParaRPr sz="1900">
              <a:latin typeface="Trebuchet MS"/>
              <a:cs typeface="Trebuchet MS"/>
            </a:endParaRPr>
          </a:p>
          <a:p>
            <a:pPr marL="299085" marR="284480" indent="-287020">
              <a:lnSpc>
                <a:spcPct val="80100"/>
              </a:lnSpc>
              <a:spcBef>
                <a:spcPts val="105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80" dirty="0">
                <a:latin typeface="Trebuchet MS"/>
                <a:cs typeface="Trebuchet MS"/>
              </a:rPr>
              <a:t>Netflix </a:t>
            </a:r>
            <a:r>
              <a:rPr sz="1900" spc="-70" dirty="0">
                <a:latin typeface="Trebuchet MS"/>
                <a:cs typeface="Trebuchet MS"/>
              </a:rPr>
              <a:t>menunjukkan </a:t>
            </a:r>
            <a:r>
              <a:rPr sz="1900" spc="-75" dirty="0">
                <a:latin typeface="Trebuchet MS"/>
                <a:cs typeface="Trebuchet MS"/>
              </a:rPr>
              <a:t>kepada </a:t>
            </a:r>
            <a:r>
              <a:rPr sz="1900" spc="-85" dirty="0">
                <a:latin typeface="Trebuchet MS"/>
                <a:cs typeface="Trebuchet MS"/>
              </a:rPr>
              <a:t>kita </a:t>
            </a:r>
            <a:r>
              <a:rPr sz="1900" spc="-60" dirty="0">
                <a:latin typeface="Trebuchet MS"/>
                <a:cs typeface="Trebuchet MS"/>
              </a:rPr>
              <a:t>bahwa mengetahui </a:t>
            </a:r>
            <a:r>
              <a:rPr sz="1900" spc="-40" dirty="0">
                <a:latin typeface="Trebuchet MS"/>
                <a:cs typeface="Trebuchet MS"/>
              </a:rPr>
              <a:t>dengan </a:t>
            </a:r>
            <a:r>
              <a:rPr sz="1900" spc="-85" dirty="0">
                <a:latin typeface="Trebuchet MS"/>
                <a:cs typeface="Trebuchet MS"/>
              </a:rPr>
              <a:t>tepat </a:t>
            </a:r>
            <a:r>
              <a:rPr sz="1900" spc="-65" dirty="0">
                <a:latin typeface="Trebuchet MS"/>
                <a:cs typeface="Trebuchet MS"/>
              </a:rPr>
              <a:t>apa </a:t>
            </a:r>
            <a:r>
              <a:rPr sz="1900" spc="-20" dirty="0">
                <a:latin typeface="Trebuchet MS"/>
                <a:cs typeface="Trebuchet MS"/>
              </a:rPr>
              <a:t>yang </a:t>
            </a:r>
            <a:r>
              <a:rPr sz="1900" spc="-60" dirty="0">
                <a:latin typeface="Trebuchet MS"/>
                <a:cs typeface="Trebuchet MS"/>
              </a:rPr>
              <a:t>diinginkan  </a:t>
            </a:r>
            <a:r>
              <a:rPr sz="1900" spc="-45" dirty="0">
                <a:latin typeface="Trebuchet MS"/>
                <a:cs typeface="Trebuchet MS"/>
              </a:rPr>
              <a:t>pelanggan</a:t>
            </a:r>
            <a:r>
              <a:rPr sz="1900" spc="-21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mudah</a:t>
            </a:r>
            <a:r>
              <a:rPr sz="1900" spc="-17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dipahami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jika</a:t>
            </a:r>
            <a:r>
              <a:rPr sz="1900" spc="-19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perusahaan</a:t>
            </a:r>
            <a:r>
              <a:rPr sz="1900" spc="-190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tidak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mengikuti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asumsi</a:t>
            </a:r>
            <a:r>
              <a:rPr sz="1900" spc="-20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dan</a:t>
            </a:r>
            <a:r>
              <a:rPr sz="1900" spc="-204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membuat</a:t>
            </a:r>
            <a:r>
              <a:rPr sz="1900" spc="-18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keputusan  </a:t>
            </a:r>
            <a:r>
              <a:rPr sz="1900" spc="-70" dirty="0">
                <a:latin typeface="Trebuchet MS"/>
                <a:cs typeface="Trebuchet MS"/>
              </a:rPr>
              <a:t>berdasarkan </a:t>
            </a:r>
            <a:r>
              <a:rPr sz="1900" spc="-5" dirty="0">
                <a:latin typeface="Trebuchet MS"/>
                <a:cs typeface="Trebuchet MS"/>
              </a:rPr>
              <a:t>Big</a:t>
            </a:r>
            <a:r>
              <a:rPr sz="1900" spc="-31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Data.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23</a:t>
            </a:fld>
            <a:endParaRPr spc="-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65505"/>
            <a:ext cx="165036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0" spc="-265" dirty="0">
                <a:latin typeface="Trebuchet MS"/>
                <a:cs typeface="Trebuchet MS"/>
              </a:rPr>
              <a:t>4.</a:t>
            </a:r>
            <a:r>
              <a:rPr sz="4000" i="0" spc="-459" dirty="0">
                <a:latin typeface="Trebuchet MS"/>
                <a:cs typeface="Trebuchet MS"/>
              </a:rPr>
              <a:t> </a:t>
            </a:r>
            <a:r>
              <a:rPr sz="4000" i="0" spc="-70" dirty="0">
                <a:latin typeface="Trebuchet MS"/>
                <a:cs typeface="Trebuchet MS"/>
              </a:rPr>
              <a:t>eBay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1846" y="1279397"/>
            <a:ext cx="1572005" cy="1666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3369" y="1237614"/>
            <a:ext cx="9688195" cy="375094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035175" marR="5080" indent="-287020">
              <a:lnSpc>
                <a:spcPct val="80000"/>
              </a:lnSpc>
              <a:spcBef>
                <a:spcPts val="57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035175" algn="l"/>
                <a:tab pos="2035810" algn="l"/>
              </a:tabLst>
            </a:pPr>
            <a:r>
              <a:rPr sz="2000" spc="-70" dirty="0">
                <a:latin typeface="Trebuchet MS"/>
                <a:cs typeface="Trebuchet MS"/>
              </a:rPr>
              <a:t>Tantangan</a:t>
            </a:r>
            <a:r>
              <a:rPr sz="2000" spc="-24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teknis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besar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bagi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eBay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sebagai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bisnis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yang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padat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dengan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data  adalah </a:t>
            </a:r>
            <a:r>
              <a:rPr sz="2000" spc="-65" dirty="0">
                <a:latin typeface="Trebuchet MS"/>
                <a:cs typeface="Trebuchet MS"/>
              </a:rPr>
              <a:t>untuk </a:t>
            </a:r>
            <a:r>
              <a:rPr sz="2000" spc="-60" dirty="0">
                <a:latin typeface="Trebuchet MS"/>
                <a:cs typeface="Trebuchet MS"/>
              </a:rPr>
              <a:t>mengeksploitasi sistem </a:t>
            </a:r>
            <a:r>
              <a:rPr sz="2000" spc="-25" dirty="0">
                <a:latin typeface="Trebuchet MS"/>
                <a:cs typeface="Trebuchet MS"/>
              </a:rPr>
              <a:t>yang </a:t>
            </a:r>
            <a:r>
              <a:rPr sz="2000" spc="-75" dirty="0">
                <a:latin typeface="Trebuchet MS"/>
                <a:cs typeface="Trebuchet MS"/>
              </a:rPr>
              <a:t>dapat </a:t>
            </a:r>
            <a:r>
              <a:rPr sz="2000" spc="-60" dirty="0">
                <a:latin typeface="Trebuchet MS"/>
                <a:cs typeface="Trebuchet MS"/>
              </a:rPr>
              <a:t>menganalisis dan  </a:t>
            </a:r>
            <a:r>
              <a:rPr sz="2000" spc="-85" dirty="0">
                <a:latin typeface="Trebuchet MS"/>
                <a:cs typeface="Trebuchet MS"/>
              </a:rPr>
              <a:t>menindaklanjuti </a:t>
            </a:r>
            <a:r>
              <a:rPr sz="2000" spc="-80" dirty="0">
                <a:latin typeface="Trebuchet MS"/>
                <a:cs typeface="Trebuchet MS"/>
              </a:rPr>
              <a:t>data </a:t>
            </a:r>
            <a:r>
              <a:rPr sz="2000" spc="-50" dirty="0">
                <a:latin typeface="Trebuchet MS"/>
                <a:cs typeface="Trebuchet MS"/>
              </a:rPr>
              <a:t>dengan </a:t>
            </a:r>
            <a:r>
              <a:rPr sz="2000" spc="-95" dirty="0">
                <a:latin typeface="Trebuchet MS"/>
                <a:cs typeface="Trebuchet MS"/>
              </a:rPr>
              <a:t>cepat ketika </a:t>
            </a:r>
            <a:r>
              <a:rPr sz="2000" spc="-80" dirty="0">
                <a:latin typeface="Trebuchet MS"/>
                <a:cs typeface="Trebuchet MS"/>
              </a:rPr>
              <a:t>data </a:t>
            </a:r>
            <a:r>
              <a:rPr sz="2000" spc="-85" dirty="0">
                <a:latin typeface="Trebuchet MS"/>
                <a:cs typeface="Trebuchet MS"/>
              </a:rPr>
              <a:t>tersebut </a:t>
            </a:r>
            <a:r>
              <a:rPr sz="2000" spc="-70" dirty="0">
                <a:latin typeface="Trebuchet MS"/>
                <a:cs typeface="Trebuchet MS"/>
              </a:rPr>
              <a:t>begitu </a:t>
            </a:r>
            <a:r>
              <a:rPr sz="2000" spc="-90" dirty="0">
                <a:latin typeface="Trebuchet MS"/>
                <a:cs typeface="Trebuchet MS"/>
              </a:rPr>
              <a:t>tiba  </a:t>
            </a:r>
            <a:r>
              <a:rPr sz="2000" spc="-65" dirty="0">
                <a:latin typeface="Trebuchet MS"/>
                <a:cs typeface="Trebuchet MS"/>
              </a:rPr>
              <a:t>(streaming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data).</a:t>
            </a:r>
            <a:endParaRPr sz="2000">
              <a:latin typeface="Trebuchet MS"/>
              <a:cs typeface="Trebuchet MS"/>
            </a:endParaRPr>
          </a:p>
          <a:p>
            <a:pPr marL="2035175" indent="-287020">
              <a:lnSpc>
                <a:spcPts val="2160"/>
              </a:lnSpc>
              <a:spcBef>
                <a:spcPts val="6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035175" algn="l"/>
                <a:tab pos="2035810" algn="l"/>
              </a:tabLst>
            </a:pPr>
            <a:r>
              <a:rPr sz="2000" spc="-95" dirty="0">
                <a:latin typeface="Trebuchet MS"/>
                <a:cs typeface="Trebuchet MS"/>
              </a:rPr>
              <a:t>Terdapat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banyak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metode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yang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berkembang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pesat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untuk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mendukung</a:t>
            </a:r>
            <a:endParaRPr sz="2000">
              <a:latin typeface="Trebuchet MS"/>
              <a:cs typeface="Trebuchet MS"/>
            </a:endParaRPr>
          </a:p>
          <a:p>
            <a:pPr marL="2035175">
              <a:lnSpc>
                <a:spcPts val="2160"/>
              </a:lnSpc>
            </a:pPr>
            <a:r>
              <a:rPr sz="2000" spc="-75" dirty="0">
                <a:latin typeface="Trebuchet MS"/>
                <a:cs typeface="Trebuchet MS"/>
              </a:rPr>
              <a:t>analisis </a:t>
            </a:r>
            <a:r>
              <a:rPr sz="2000" spc="-60" dirty="0">
                <a:latin typeface="Trebuchet MS"/>
                <a:cs typeface="Trebuchet MS"/>
              </a:rPr>
              <a:t>streaming</a:t>
            </a:r>
            <a:r>
              <a:rPr sz="2000" spc="-31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data.</a:t>
            </a:r>
            <a:endParaRPr sz="2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Trebuchet MS"/>
                <a:cs typeface="Trebuchet MS"/>
              </a:rPr>
              <a:t>eBay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menggunakan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beberapa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tools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termasuk</a:t>
            </a:r>
            <a:r>
              <a:rPr sz="2000" spc="-2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Apache</a:t>
            </a:r>
            <a:r>
              <a:rPr sz="2000" spc="-23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Spark,</a:t>
            </a:r>
            <a:r>
              <a:rPr sz="2000" spc="-2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Storm,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Kafka.</a:t>
            </a:r>
            <a:endParaRPr sz="2000">
              <a:latin typeface="Trebuchet MS"/>
              <a:cs typeface="Trebuchet MS"/>
            </a:endParaRPr>
          </a:p>
          <a:p>
            <a:pPr marL="299085" marR="429895" indent="-287020">
              <a:lnSpc>
                <a:spcPts val="216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Trebuchet MS"/>
                <a:cs typeface="Trebuchet MS"/>
              </a:rPr>
              <a:t>Ini </a:t>
            </a:r>
            <a:r>
              <a:rPr sz="2000" spc="-50" dirty="0">
                <a:latin typeface="Trebuchet MS"/>
                <a:cs typeface="Trebuchet MS"/>
              </a:rPr>
              <a:t>memungkinkan </a:t>
            </a:r>
            <a:r>
              <a:rPr sz="2000" spc="-75" dirty="0">
                <a:latin typeface="Trebuchet MS"/>
                <a:cs typeface="Trebuchet MS"/>
              </a:rPr>
              <a:t>analis </a:t>
            </a:r>
            <a:r>
              <a:rPr sz="2000" spc="-80" dirty="0">
                <a:latin typeface="Trebuchet MS"/>
                <a:cs typeface="Trebuchet MS"/>
              </a:rPr>
              <a:t>data </a:t>
            </a:r>
            <a:r>
              <a:rPr sz="2000" spc="-65" dirty="0">
                <a:latin typeface="Trebuchet MS"/>
                <a:cs typeface="Trebuchet MS"/>
              </a:rPr>
              <a:t>perusahaan untuk </a:t>
            </a:r>
            <a:r>
              <a:rPr sz="2000" spc="-85" dirty="0">
                <a:latin typeface="Trebuchet MS"/>
                <a:cs typeface="Trebuchet MS"/>
              </a:rPr>
              <a:t>mencari </a:t>
            </a:r>
            <a:r>
              <a:rPr sz="2000" spc="-45" dirty="0">
                <a:latin typeface="Trebuchet MS"/>
                <a:cs typeface="Trebuchet MS"/>
              </a:rPr>
              <a:t>tag </a:t>
            </a:r>
            <a:r>
              <a:rPr sz="2000" spc="-70" dirty="0">
                <a:latin typeface="Trebuchet MS"/>
                <a:cs typeface="Trebuchet MS"/>
              </a:rPr>
              <a:t>informasi </a:t>
            </a:r>
            <a:r>
              <a:rPr sz="2000" spc="-25" dirty="0">
                <a:latin typeface="Trebuchet MS"/>
                <a:cs typeface="Trebuchet MS"/>
              </a:rPr>
              <a:t>yang </a:t>
            </a:r>
            <a:r>
              <a:rPr sz="2000" spc="-95" dirty="0">
                <a:latin typeface="Trebuchet MS"/>
                <a:cs typeface="Trebuchet MS"/>
              </a:rPr>
              <a:t>telah  </a:t>
            </a:r>
            <a:r>
              <a:rPr sz="2000" spc="-80" dirty="0">
                <a:latin typeface="Trebuchet MS"/>
                <a:cs typeface="Trebuchet MS"/>
              </a:rPr>
              <a:t>dikaitkan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dengan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data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(metadata)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dan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membuatnya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dapat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dikonsumsi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oleh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sebanyak  </a:t>
            </a:r>
            <a:r>
              <a:rPr sz="2000" spc="-40" dirty="0">
                <a:latin typeface="Trebuchet MS"/>
                <a:cs typeface="Trebuchet MS"/>
              </a:rPr>
              <a:t>mungkin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orang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dengan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tingkat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keamanan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dan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hak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akses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yang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tepat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(tata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kelola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data).</a:t>
            </a:r>
            <a:endParaRPr sz="2000">
              <a:latin typeface="Trebuchet MS"/>
              <a:cs typeface="Trebuchet MS"/>
            </a:endParaRPr>
          </a:p>
          <a:p>
            <a:pPr marL="299085" marR="10160" indent="-287020">
              <a:lnSpc>
                <a:spcPts val="216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70" dirty="0">
                <a:latin typeface="Trebuchet MS"/>
                <a:cs typeface="Trebuchet MS"/>
              </a:rPr>
              <a:t>Perusahaan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ini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telah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berada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di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garis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depan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dalam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menggunakan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solusi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big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data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dan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secara  </a:t>
            </a:r>
            <a:r>
              <a:rPr sz="2000" spc="-90" dirty="0">
                <a:latin typeface="Trebuchet MS"/>
                <a:cs typeface="Trebuchet MS"/>
              </a:rPr>
              <a:t>aktif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menyumbangkan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pengetahuannya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kembali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ke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komunitas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open-source.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24</a:t>
            </a:fld>
            <a:endParaRPr spc="-4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434797"/>
            <a:ext cx="43961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345" dirty="0">
                <a:latin typeface="Trebuchet MS"/>
                <a:cs typeface="Trebuchet MS"/>
              </a:rPr>
              <a:t>5. </a:t>
            </a:r>
            <a:r>
              <a:rPr sz="4000" i="0" spc="-175" dirty="0">
                <a:latin typeface="Trebuchet MS"/>
                <a:cs typeface="Trebuchet MS"/>
              </a:rPr>
              <a:t>Procter </a:t>
            </a:r>
            <a:r>
              <a:rPr sz="4000" i="0" spc="-50" dirty="0">
                <a:latin typeface="Trebuchet MS"/>
                <a:cs typeface="Trebuchet MS"/>
              </a:rPr>
              <a:t>&amp;</a:t>
            </a:r>
            <a:r>
              <a:rPr sz="4000" i="0" spc="-885" dirty="0">
                <a:latin typeface="Trebuchet MS"/>
                <a:cs typeface="Trebuchet MS"/>
              </a:rPr>
              <a:t> </a:t>
            </a:r>
            <a:r>
              <a:rPr sz="4000" i="0" spc="-105" dirty="0">
                <a:latin typeface="Trebuchet MS"/>
                <a:cs typeface="Trebuchet MS"/>
              </a:rPr>
              <a:t>Gamble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3119" y="942086"/>
            <a:ext cx="2099945" cy="181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735" indent="-287020">
              <a:lnSpc>
                <a:spcPts val="2510"/>
              </a:lnSpc>
              <a:spcBef>
                <a:spcPts val="10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60370" algn="l"/>
              </a:tabLst>
            </a:pPr>
            <a:r>
              <a:rPr spc="-80" dirty="0"/>
              <a:t>Procter</a:t>
            </a:r>
            <a:r>
              <a:rPr spc="-254" dirty="0"/>
              <a:t> </a:t>
            </a:r>
            <a:r>
              <a:rPr spc="-80" dirty="0"/>
              <a:t>&amp;</a:t>
            </a:r>
            <a:r>
              <a:rPr spc="-300" dirty="0"/>
              <a:t> </a:t>
            </a:r>
            <a:r>
              <a:rPr spc="-70" dirty="0"/>
              <a:t>Gamble</a:t>
            </a:r>
            <a:r>
              <a:rPr spc="-220" dirty="0"/>
              <a:t> </a:t>
            </a:r>
            <a:r>
              <a:rPr spc="-70" dirty="0"/>
              <a:t>(P&amp;G)</a:t>
            </a:r>
            <a:r>
              <a:rPr spc="-229" dirty="0"/>
              <a:t> </a:t>
            </a:r>
            <a:r>
              <a:rPr spc="-20" dirty="0"/>
              <a:t>yang</a:t>
            </a:r>
            <a:r>
              <a:rPr spc="-280" dirty="0"/>
              <a:t> </a:t>
            </a:r>
            <a:r>
              <a:rPr spc="-50" dirty="0"/>
              <a:t>produknya</a:t>
            </a:r>
            <a:r>
              <a:rPr spc="-285" dirty="0"/>
              <a:t> </a:t>
            </a:r>
            <a:r>
              <a:rPr spc="-85" dirty="0"/>
              <a:t>kita</a:t>
            </a:r>
            <a:r>
              <a:rPr spc="-240" dirty="0"/>
              <a:t> </a:t>
            </a:r>
            <a:r>
              <a:rPr spc="-50" dirty="0"/>
              <a:t>semua</a:t>
            </a:r>
            <a:r>
              <a:rPr spc="-260" dirty="0"/>
              <a:t> </a:t>
            </a:r>
            <a:r>
              <a:rPr spc="-35" dirty="0"/>
              <a:t>gunakan</a:t>
            </a:r>
            <a:r>
              <a:rPr spc="-300" dirty="0"/>
              <a:t> </a:t>
            </a:r>
            <a:r>
              <a:rPr spc="-75" dirty="0"/>
              <a:t>2-3</a:t>
            </a:r>
          </a:p>
          <a:p>
            <a:pPr marL="958215" algn="ctr">
              <a:lnSpc>
                <a:spcPts val="2510"/>
              </a:lnSpc>
            </a:pPr>
            <a:r>
              <a:rPr spc="-95" dirty="0"/>
              <a:t>kali</a:t>
            </a:r>
            <a:r>
              <a:rPr spc="-225" dirty="0"/>
              <a:t> </a:t>
            </a:r>
            <a:r>
              <a:rPr spc="-75" dirty="0"/>
              <a:t>sehari</a:t>
            </a:r>
            <a:r>
              <a:rPr spc="-270" dirty="0"/>
              <a:t> </a:t>
            </a:r>
            <a:r>
              <a:rPr spc="-80" dirty="0"/>
              <a:t>adalah</a:t>
            </a:r>
            <a:r>
              <a:rPr spc="-235" dirty="0"/>
              <a:t> </a:t>
            </a:r>
            <a:r>
              <a:rPr spc="-65" dirty="0"/>
              <a:t>perusahaan</a:t>
            </a:r>
            <a:r>
              <a:rPr spc="-275" dirty="0"/>
              <a:t> </a:t>
            </a:r>
            <a:r>
              <a:rPr spc="-75" dirty="0"/>
              <a:t>berusia</a:t>
            </a:r>
            <a:r>
              <a:rPr spc="-260" dirty="0"/>
              <a:t> </a:t>
            </a:r>
            <a:r>
              <a:rPr spc="-150" dirty="0"/>
              <a:t>179</a:t>
            </a:r>
            <a:r>
              <a:rPr spc="-240" dirty="0"/>
              <a:t> </a:t>
            </a:r>
            <a:r>
              <a:rPr spc="-90" dirty="0"/>
              <a:t>tahun.</a:t>
            </a:r>
          </a:p>
          <a:p>
            <a:pPr marL="2959735" indent="-287020">
              <a:lnSpc>
                <a:spcPts val="2510"/>
              </a:lnSpc>
              <a:spcBef>
                <a:spcPts val="86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60370" algn="l"/>
              </a:tabLst>
            </a:pPr>
            <a:r>
              <a:rPr spc="-70" dirty="0"/>
              <a:t>Perusahaan</a:t>
            </a:r>
            <a:r>
              <a:rPr spc="-270" dirty="0"/>
              <a:t> </a:t>
            </a:r>
            <a:r>
              <a:rPr spc="-100" dirty="0"/>
              <a:t>jenius</a:t>
            </a:r>
            <a:r>
              <a:rPr spc="-260" dirty="0"/>
              <a:t> </a:t>
            </a:r>
            <a:r>
              <a:rPr spc="-95" dirty="0"/>
              <a:t>telah</a:t>
            </a:r>
            <a:r>
              <a:rPr spc="-240" dirty="0"/>
              <a:t> </a:t>
            </a:r>
            <a:r>
              <a:rPr spc="-60" dirty="0"/>
              <a:t>mengenali</a:t>
            </a:r>
            <a:r>
              <a:rPr spc="-265" dirty="0"/>
              <a:t> </a:t>
            </a:r>
            <a:r>
              <a:rPr spc="-60" dirty="0"/>
              <a:t>potensi</a:t>
            </a:r>
            <a:r>
              <a:rPr spc="-265" dirty="0"/>
              <a:t> </a:t>
            </a:r>
            <a:r>
              <a:rPr dirty="0"/>
              <a:t>Big</a:t>
            </a:r>
            <a:r>
              <a:rPr spc="-254" dirty="0"/>
              <a:t> </a:t>
            </a:r>
            <a:r>
              <a:rPr spc="-35" dirty="0"/>
              <a:t>Data</a:t>
            </a:r>
            <a:r>
              <a:rPr spc="-250" dirty="0"/>
              <a:t> </a:t>
            </a:r>
            <a:r>
              <a:rPr spc="-60" dirty="0"/>
              <a:t>dan</a:t>
            </a:r>
          </a:p>
          <a:p>
            <a:pPr marL="945515" algn="ctr">
              <a:lnSpc>
                <a:spcPts val="2510"/>
              </a:lnSpc>
            </a:pPr>
            <a:r>
              <a:rPr spc="-35" dirty="0"/>
              <a:t>menggunakannya</a:t>
            </a:r>
            <a:r>
              <a:rPr spc="-320" dirty="0"/>
              <a:t> </a:t>
            </a:r>
            <a:r>
              <a:rPr spc="-85" dirty="0"/>
              <a:t>di</a:t>
            </a:r>
            <a:r>
              <a:rPr spc="-220" dirty="0"/>
              <a:t> </a:t>
            </a:r>
            <a:r>
              <a:rPr spc="-80" dirty="0"/>
              <a:t>unit</a:t>
            </a:r>
            <a:r>
              <a:rPr spc="-254" dirty="0"/>
              <a:t> </a:t>
            </a:r>
            <a:r>
              <a:rPr spc="-60" dirty="0"/>
              <a:t>bisnis</a:t>
            </a:r>
            <a:r>
              <a:rPr spc="-240" dirty="0"/>
              <a:t> </a:t>
            </a:r>
            <a:r>
              <a:rPr spc="-85" dirty="0"/>
              <a:t>di</a:t>
            </a:r>
            <a:r>
              <a:rPr spc="-220" dirty="0"/>
              <a:t> </a:t>
            </a:r>
            <a:r>
              <a:rPr spc="-75" dirty="0"/>
              <a:t>seluruh</a:t>
            </a:r>
            <a:r>
              <a:rPr spc="-280" dirty="0"/>
              <a:t> </a:t>
            </a:r>
            <a:r>
              <a:rPr spc="-95" dirty="0"/>
              <a:t>dunia.</a:t>
            </a:r>
          </a:p>
          <a:p>
            <a:pPr marL="1016000" indent="-287020">
              <a:lnSpc>
                <a:spcPct val="100000"/>
              </a:lnSpc>
              <a:spcBef>
                <a:spcPts val="157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1016635" algn="l"/>
              </a:tabLst>
            </a:pPr>
            <a:r>
              <a:rPr spc="-25" dirty="0"/>
              <a:t>P&amp;G</a:t>
            </a:r>
            <a:r>
              <a:rPr spc="-240" dirty="0"/>
              <a:t> </a:t>
            </a:r>
            <a:r>
              <a:rPr spc="-40" dirty="0"/>
              <a:t>sangat</a:t>
            </a:r>
            <a:r>
              <a:rPr spc="-245" dirty="0"/>
              <a:t> </a:t>
            </a:r>
            <a:r>
              <a:rPr spc="-55" dirty="0"/>
              <a:t>menekankan</a:t>
            </a:r>
            <a:r>
              <a:rPr spc="-285" dirty="0"/>
              <a:t> </a:t>
            </a:r>
            <a:r>
              <a:rPr spc="-35" dirty="0"/>
              <a:t>penggunaan</a:t>
            </a:r>
            <a:r>
              <a:rPr spc="-295" dirty="0"/>
              <a:t> </a:t>
            </a:r>
            <a:r>
              <a:rPr spc="-40" dirty="0"/>
              <a:t>big</a:t>
            </a:r>
            <a:r>
              <a:rPr spc="-220" dirty="0"/>
              <a:t> </a:t>
            </a:r>
            <a:r>
              <a:rPr spc="-80" dirty="0"/>
              <a:t>data</a:t>
            </a:r>
            <a:r>
              <a:rPr spc="-250" dirty="0"/>
              <a:t> </a:t>
            </a:r>
            <a:r>
              <a:rPr spc="-60" dirty="0"/>
              <a:t>untuk</a:t>
            </a:r>
            <a:r>
              <a:rPr spc="-275" dirty="0"/>
              <a:t> </a:t>
            </a:r>
            <a:r>
              <a:rPr spc="-60" dirty="0"/>
              <a:t>membuat</a:t>
            </a:r>
            <a:r>
              <a:rPr spc="-245" dirty="0"/>
              <a:t> </a:t>
            </a:r>
            <a:r>
              <a:rPr spc="-65" dirty="0"/>
              <a:t>keputusan</a:t>
            </a:r>
            <a:r>
              <a:rPr spc="-270" dirty="0"/>
              <a:t> </a:t>
            </a:r>
            <a:r>
              <a:rPr spc="-60" dirty="0"/>
              <a:t>bisnis</a:t>
            </a:r>
          </a:p>
          <a:p>
            <a:pPr marL="1016000">
              <a:lnSpc>
                <a:spcPct val="100000"/>
              </a:lnSpc>
            </a:pPr>
            <a:r>
              <a:rPr spc="-20" dirty="0"/>
              <a:t>yang</a:t>
            </a:r>
            <a:r>
              <a:rPr spc="-260" dirty="0"/>
              <a:t> </a:t>
            </a:r>
            <a:r>
              <a:rPr spc="-90" dirty="0"/>
              <a:t>lebih</a:t>
            </a:r>
            <a:r>
              <a:rPr spc="-235" dirty="0"/>
              <a:t> </a:t>
            </a:r>
            <a:r>
              <a:rPr spc="-105" dirty="0"/>
              <a:t>baik,</a:t>
            </a:r>
            <a:r>
              <a:rPr spc="-235" dirty="0"/>
              <a:t> </a:t>
            </a:r>
            <a:r>
              <a:rPr spc="-90" dirty="0"/>
              <a:t>lebih</a:t>
            </a:r>
            <a:r>
              <a:rPr spc="-210" dirty="0"/>
              <a:t> </a:t>
            </a:r>
            <a:r>
              <a:rPr spc="-100" dirty="0"/>
              <a:t>cerdas,</a:t>
            </a:r>
            <a:r>
              <a:rPr spc="-245" dirty="0"/>
              <a:t> </a:t>
            </a:r>
            <a:r>
              <a:rPr spc="-60" dirty="0"/>
              <a:t>dan</a:t>
            </a:r>
            <a:r>
              <a:rPr spc="-245" dirty="0"/>
              <a:t> </a:t>
            </a:r>
            <a:r>
              <a:rPr spc="-110" dirty="0"/>
              <a:t>real-time.</a:t>
            </a:r>
          </a:p>
          <a:p>
            <a:pPr marL="1016000" indent="-287020">
              <a:lnSpc>
                <a:spcPct val="100000"/>
              </a:lnSpc>
              <a:spcBef>
                <a:spcPts val="112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1016635" algn="l"/>
              </a:tabLst>
            </a:pPr>
            <a:r>
              <a:rPr spc="-40" dirty="0"/>
              <a:t>Organisasi</a:t>
            </a:r>
            <a:r>
              <a:rPr spc="-265" dirty="0"/>
              <a:t> </a:t>
            </a:r>
            <a:r>
              <a:rPr spc="-45" dirty="0"/>
              <a:t>Layanan</a:t>
            </a:r>
            <a:r>
              <a:rPr spc="-265" dirty="0"/>
              <a:t> </a:t>
            </a:r>
            <a:r>
              <a:rPr spc="-40" dirty="0"/>
              <a:t>Bisnis</a:t>
            </a:r>
            <a:r>
              <a:rPr spc="-330" dirty="0"/>
              <a:t> </a:t>
            </a:r>
            <a:r>
              <a:rPr spc="-75" dirty="0"/>
              <a:t>Global</a:t>
            </a:r>
            <a:r>
              <a:rPr spc="-215" dirty="0"/>
              <a:t> </a:t>
            </a:r>
            <a:r>
              <a:rPr spc="-95" dirty="0"/>
              <a:t>telah</a:t>
            </a:r>
            <a:r>
              <a:rPr spc="-225" dirty="0"/>
              <a:t> </a:t>
            </a:r>
            <a:r>
              <a:rPr spc="-35" dirty="0"/>
              <a:t>mengembangkan</a:t>
            </a:r>
            <a:r>
              <a:rPr spc="-285" dirty="0"/>
              <a:t> </a:t>
            </a:r>
            <a:r>
              <a:rPr spc="-130" dirty="0"/>
              <a:t>alat,</a:t>
            </a:r>
            <a:r>
              <a:rPr spc="-229" dirty="0"/>
              <a:t> </a:t>
            </a:r>
            <a:r>
              <a:rPr spc="-85" dirty="0"/>
              <a:t>sistem,</a:t>
            </a:r>
            <a:r>
              <a:rPr spc="-229" dirty="0"/>
              <a:t> </a:t>
            </a:r>
            <a:r>
              <a:rPr spc="-55" dirty="0"/>
              <a:t>dan</a:t>
            </a:r>
            <a:r>
              <a:rPr spc="-245" dirty="0"/>
              <a:t> </a:t>
            </a:r>
            <a:r>
              <a:rPr spc="-45" dirty="0"/>
              <a:t>proses</a:t>
            </a:r>
          </a:p>
          <a:p>
            <a:pPr marL="1016000">
              <a:lnSpc>
                <a:spcPct val="100000"/>
              </a:lnSpc>
            </a:pPr>
            <a:r>
              <a:rPr spc="-60" dirty="0"/>
              <a:t>untuk</a:t>
            </a:r>
            <a:r>
              <a:rPr spc="-275" dirty="0"/>
              <a:t> </a:t>
            </a:r>
            <a:r>
              <a:rPr spc="-70" dirty="0"/>
              <a:t>memberi</a:t>
            </a:r>
            <a:r>
              <a:rPr spc="-235" dirty="0"/>
              <a:t> </a:t>
            </a:r>
            <a:r>
              <a:rPr spc="-100" dirty="0"/>
              <a:t>manajer</a:t>
            </a:r>
            <a:r>
              <a:rPr spc="-250" dirty="0"/>
              <a:t> </a:t>
            </a:r>
            <a:r>
              <a:rPr spc="-45" dirty="0"/>
              <a:t>akses</a:t>
            </a:r>
            <a:r>
              <a:rPr spc="-254" dirty="0"/>
              <a:t> </a:t>
            </a:r>
            <a:r>
              <a:rPr spc="-25" dirty="0"/>
              <a:t>langsung</a:t>
            </a:r>
            <a:r>
              <a:rPr spc="-270" dirty="0"/>
              <a:t> </a:t>
            </a:r>
            <a:r>
              <a:rPr spc="-95" dirty="0"/>
              <a:t>ke</a:t>
            </a:r>
            <a:r>
              <a:rPr spc="-220" dirty="0"/>
              <a:t> </a:t>
            </a:r>
            <a:r>
              <a:rPr spc="-80" dirty="0"/>
              <a:t>data</a:t>
            </a:r>
            <a:r>
              <a:rPr spc="-254" dirty="0"/>
              <a:t> </a:t>
            </a:r>
            <a:r>
              <a:rPr spc="-90" dirty="0"/>
              <a:t>terbaru</a:t>
            </a:r>
            <a:r>
              <a:rPr spc="-240" dirty="0"/>
              <a:t> </a:t>
            </a:r>
            <a:r>
              <a:rPr spc="-60" dirty="0"/>
              <a:t>dan</a:t>
            </a:r>
            <a:r>
              <a:rPr spc="-240" dirty="0"/>
              <a:t> </a:t>
            </a:r>
            <a:r>
              <a:rPr spc="-95" dirty="0"/>
              <a:t>analitik</a:t>
            </a:r>
            <a:r>
              <a:rPr spc="-229" dirty="0"/>
              <a:t> </a:t>
            </a:r>
            <a:r>
              <a:rPr spc="-60" dirty="0"/>
              <a:t>tingkat</a:t>
            </a:r>
            <a:r>
              <a:rPr spc="-245" dirty="0"/>
              <a:t> </a:t>
            </a:r>
            <a:r>
              <a:rPr spc="-135" dirty="0"/>
              <a:t>lanjut.</a:t>
            </a:r>
          </a:p>
          <a:p>
            <a:pPr marL="1016000" indent="-287020">
              <a:lnSpc>
                <a:spcPct val="100000"/>
              </a:lnSpc>
              <a:spcBef>
                <a:spcPts val="113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1016635" algn="l"/>
              </a:tabLst>
            </a:pPr>
            <a:r>
              <a:rPr spc="-40" dirty="0"/>
              <a:t>Oleh</a:t>
            </a:r>
            <a:r>
              <a:rPr spc="-204" dirty="0"/>
              <a:t> </a:t>
            </a:r>
            <a:r>
              <a:rPr spc="-75" dirty="0"/>
              <a:t>karena</a:t>
            </a:r>
            <a:r>
              <a:rPr spc="-275" dirty="0"/>
              <a:t> </a:t>
            </a:r>
            <a:r>
              <a:rPr spc="-100" dirty="0"/>
              <a:t>itu</a:t>
            </a:r>
            <a:r>
              <a:rPr spc="-220" dirty="0"/>
              <a:t> </a:t>
            </a:r>
            <a:r>
              <a:rPr spc="-25" dirty="0"/>
              <a:t>P&amp;G</a:t>
            </a:r>
            <a:r>
              <a:rPr spc="-245" dirty="0"/>
              <a:t> </a:t>
            </a:r>
            <a:r>
              <a:rPr spc="-95" dirty="0"/>
              <a:t>menjadi</a:t>
            </a:r>
            <a:r>
              <a:rPr spc="-235" dirty="0"/>
              <a:t> </a:t>
            </a:r>
            <a:r>
              <a:rPr spc="-65" dirty="0"/>
              <a:t>perusahaan</a:t>
            </a:r>
            <a:r>
              <a:rPr spc="-290" dirty="0"/>
              <a:t> </a:t>
            </a:r>
            <a:r>
              <a:rPr spc="-114" dirty="0"/>
              <a:t>tertua,</a:t>
            </a:r>
            <a:r>
              <a:rPr spc="-265" dirty="0"/>
              <a:t> </a:t>
            </a:r>
            <a:r>
              <a:rPr spc="-20" dirty="0"/>
              <a:t>yang</a:t>
            </a:r>
            <a:r>
              <a:rPr spc="-270" dirty="0"/>
              <a:t> </a:t>
            </a:r>
            <a:r>
              <a:rPr spc="-50" dirty="0"/>
              <a:t>masih</a:t>
            </a:r>
            <a:r>
              <a:rPr spc="-204" dirty="0"/>
              <a:t> </a:t>
            </a:r>
            <a:r>
              <a:rPr spc="-25" dirty="0"/>
              <a:t>memegang</a:t>
            </a:r>
            <a:r>
              <a:rPr spc="-275" dirty="0"/>
              <a:t> </a:t>
            </a:r>
            <a:r>
              <a:rPr spc="-30" dirty="0"/>
              <a:t>pangsa</a:t>
            </a:r>
          </a:p>
          <a:p>
            <a:pPr marL="1016000">
              <a:lnSpc>
                <a:spcPct val="100000"/>
              </a:lnSpc>
            </a:pPr>
            <a:r>
              <a:rPr spc="-65" dirty="0"/>
              <a:t>pasar</a:t>
            </a:r>
            <a:r>
              <a:rPr spc="-254" dirty="0"/>
              <a:t> </a:t>
            </a:r>
            <a:r>
              <a:rPr spc="-20" dirty="0"/>
              <a:t>yang</a:t>
            </a:r>
            <a:r>
              <a:rPr spc="-254" dirty="0"/>
              <a:t> </a:t>
            </a:r>
            <a:r>
              <a:rPr spc="-70" dirty="0"/>
              <a:t>besar</a:t>
            </a:r>
            <a:r>
              <a:rPr spc="-254" dirty="0"/>
              <a:t> </a:t>
            </a:r>
            <a:r>
              <a:rPr spc="-55" dirty="0"/>
              <a:t>meskipun</a:t>
            </a:r>
            <a:r>
              <a:rPr spc="-250" dirty="0"/>
              <a:t> </a:t>
            </a:r>
            <a:r>
              <a:rPr spc="-85" dirty="0"/>
              <a:t>memiliki</a:t>
            </a:r>
            <a:r>
              <a:rPr spc="-215" dirty="0"/>
              <a:t> </a:t>
            </a:r>
            <a:r>
              <a:rPr spc="-50" dirty="0"/>
              <a:t>banyak</a:t>
            </a:r>
            <a:r>
              <a:rPr spc="-254" dirty="0"/>
              <a:t> </a:t>
            </a:r>
            <a:r>
              <a:rPr spc="-65" dirty="0"/>
              <a:t>perusahaan</a:t>
            </a:r>
            <a:r>
              <a:rPr spc="-300" dirty="0"/>
              <a:t> </a:t>
            </a:r>
            <a:r>
              <a:rPr spc="-105" dirty="0"/>
              <a:t>baru.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42547" y="5986959"/>
            <a:ext cx="208279" cy="17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">
              <a:lnSpc>
                <a:spcPts val="1050"/>
              </a:lnSpc>
            </a:pPr>
            <a:fld id="{81D60167-4931-47E6-BA6A-407CBD079E47}" type="slidenum">
              <a:rPr lang="en-ID" spc="-40" smtClean="0"/>
              <a:pPr marL="46990">
                <a:lnSpc>
                  <a:spcPts val="1050"/>
                </a:lnSpc>
              </a:pPr>
              <a:t>25</a:t>
            </a:fld>
            <a:endParaRPr spc="-4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71792" y="3858879"/>
            <a:ext cx="4456430" cy="126746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4000" b="1" spc="-95" dirty="0">
                <a:latin typeface="Trebuchet MS"/>
                <a:cs typeface="Trebuchet MS"/>
              </a:rPr>
              <a:t>Konsep </a:t>
            </a:r>
            <a:r>
              <a:rPr sz="4000" b="1" spc="-5" dirty="0">
                <a:latin typeface="Trebuchet MS"/>
                <a:cs typeface="Trebuchet MS"/>
              </a:rPr>
              <a:t>Data</a:t>
            </a:r>
            <a:r>
              <a:rPr sz="4000" b="1" spc="-780" dirty="0">
                <a:latin typeface="Trebuchet MS"/>
                <a:cs typeface="Trebuchet MS"/>
              </a:rPr>
              <a:t> </a:t>
            </a:r>
            <a:r>
              <a:rPr sz="4000" b="1" spc="-25" dirty="0">
                <a:latin typeface="Trebuchet MS"/>
                <a:cs typeface="Trebuchet MS"/>
              </a:rPr>
              <a:t>Mining</a:t>
            </a:r>
            <a:endParaRPr sz="40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850"/>
              </a:spcBef>
            </a:pPr>
            <a:r>
              <a:rPr sz="2000" spc="30" dirty="0">
                <a:latin typeface="Trebuchet MS"/>
                <a:cs typeface="Trebuchet MS"/>
              </a:rPr>
              <a:t>BAGIAN</a:t>
            </a:r>
            <a:r>
              <a:rPr sz="2000" spc="-250" dirty="0">
                <a:latin typeface="Trebuchet MS"/>
                <a:cs typeface="Trebuchet MS"/>
              </a:rPr>
              <a:t> </a:t>
            </a:r>
            <a:r>
              <a:rPr sz="2000" spc="-16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556" y="5986959"/>
            <a:ext cx="14541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5" dirty="0">
                <a:latin typeface="Trebuchet MS"/>
                <a:cs typeface="Trebuchet MS"/>
              </a:rPr>
              <a:t>3</a:t>
            </a:fld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27190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434" dirty="0">
                <a:latin typeface="Trebuchet MS"/>
                <a:cs typeface="Trebuchet MS"/>
              </a:rPr>
              <a:t> </a:t>
            </a:r>
            <a:r>
              <a:rPr sz="4000" i="0" spc="-25" dirty="0">
                <a:latin typeface="Trebuchet MS"/>
                <a:cs typeface="Trebuchet MS"/>
              </a:rPr>
              <a:t>Mining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556" y="5986959"/>
            <a:ext cx="14541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5" dirty="0">
                <a:latin typeface="Trebuchet MS"/>
                <a:cs typeface="Trebuchet MS"/>
              </a:rPr>
              <a:t>4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9723120" cy="288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2069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0" dirty="0">
                <a:latin typeface="Trebuchet MS"/>
                <a:cs typeface="Trebuchet MS"/>
              </a:rPr>
              <a:t>Data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mining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adalah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ekstraksi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atau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pemahaman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pattern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yang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menarik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pada  </a:t>
            </a:r>
            <a:r>
              <a:rPr sz="2400" spc="-12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0" dirty="0">
                <a:latin typeface="Trebuchet MS"/>
                <a:cs typeface="Trebuchet MS"/>
              </a:rPr>
              <a:t>Data </a:t>
            </a:r>
            <a:r>
              <a:rPr sz="2400" spc="-50" dirty="0">
                <a:latin typeface="Trebuchet MS"/>
                <a:cs typeface="Trebuchet MS"/>
              </a:rPr>
              <a:t>mining </a:t>
            </a:r>
            <a:r>
              <a:rPr sz="2400" spc="-80" dirty="0">
                <a:latin typeface="Trebuchet MS"/>
                <a:cs typeface="Trebuchet MS"/>
              </a:rPr>
              <a:t>dapat </a:t>
            </a:r>
            <a:r>
              <a:rPr sz="2400" spc="-100" dirty="0">
                <a:latin typeface="Trebuchet MS"/>
                <a:cs typeface="Trebuchet MS"/>
              </a:rPr>
              <a:t>juga </a:t>
            </a:r>
            <a:r>
              <a:rPr sz="2400" spc="-90" dirty="0">
                <a:latin typeface="Trebuchet MS"/>
                <a:cs typeface="Trebuchet MS"/>
              </a:rPr>
              <a:t>diartikan </a:t>
            </a:r>
            <a:r>
              <a:rPr sz="2400" spc="-60" dirty="0">
                <a:latin typeface="Trebuchet MS"/>
                <a:cs typeface="Trebuchet MS"/>
              </a:rPr>
              <a:t>sebagai </a:t>
            </a:r>
            <a:r>
              <a:rPr sz="2400" spc="-65" dirty="0">
                <a:latin typeface="Trebuchet MS"/>
                <a:cs typeface="Trebuchet MS"/>
              </a:rPr>
              <a:t>serangkaian </a:t>
            </a:r>
            <a:r>
              <a:rPr sz="2400" spc="-60" dirty="0">
                <a:latin typeface="Trebuchet MS"/>
                <a:cs typeface="Trebuchet MS"/>
              </a:rPr>
              <a:t>proses </a:t>
            </a:r>
            <a:r>
              <a:rPr sz="2400" spc="-70" dirty="0">
                <a:latin typeface="Trebuchet MS"/>
                <a:cs typeface="Trebuchet MS"/>
              </a:rPr>
              <a:t>untuk  </a:t>
            </a:r>
            <a:r>
              <a:rPr sz="2400" spc="-50" dirty="0">
                <a:latin typeface="Trebuchet MS"/>
                <a:cs typeface="Trebuchet MS"/>
              </a:rPr>
              <a:t>menggali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nilai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tambah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dari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suatu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kumpulan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data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berupa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pengetahuan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yang  </a:t>
            </a:r>
            <a:r>
              <a:rPr sz="2400" spc="-75" dirty="0">
                <a:latin typeface="Trebuchet MS"/>
                <a:cs typeface="Trebuchet MS"/>
              </a:rPr>
              <a:t>selama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ini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tidak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diketahui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secara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manual.</a:t>
            </a:r>
            <a:endParaRPr sz="2400">
              <a:latin typeface="Trebuchet MS"/>
              <a:cs typeface="Trebuchet MS"/>
            </a:endParaRPr>
          </a:p>
          <a:p>
            <a:pPr marL="299085" marR="16256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30" dirty="0">
                <a:latin typeface="Trebuchet MS"/>
                <a:cs typeface="Trebuchet MS"/>
              </a:rPr>
              <a:t>Tujuan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dilakukannya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data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mining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adalah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menemukan</a:t>
            </a:r>
            <a:r>
              <a:rPr sz="2400" spc="-3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hubungan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atau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pola  </a:t>
            </a:r>
            <a:r>
              <a:rPr sz="2400" spc="-25" dirty="0">
                <a:latin typeface="Trebuchet MS"/>
                <a:cs typeface="Trebuchet MS"/>
              </a:rPr>
              <a:t>yang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mungkin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memberikan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indikasi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yang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bermanfaat.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2697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00" dirty="0">
                <a:latin typeface="Trebuchet MS"/>
                <a:cs typeface="Trebuchet MS"/>
              </a:rPr>
              <a:t>Fungsi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725" dirty="0">
                <a:latin typeface="Trebuchet MS"/>
                <a:cs typeface="Trebuchet MS"/>
              </a:rPr>
              <a:t> </a:t>
            </a:r>
            <a:r>
              <a:rPr sz="4000" i="0" spc="-25" dirty="0">
                <a:latin typeface="Trebuchet MS"/>
                <a:cs typeface="Trebuchet MS"/>
              </a:rPr>
              <a:t>Mining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556" y="5986959"/>
            <a:ext cx="14541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5" dirty="0">
                <a:latin typeface="Trebuchet MS"/>
                <a:cs typeface="Trebuchet MS"/>
              </a:rPr>
              <a:t>5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25878"/>
            <a:ext cx="9730105" cy="251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5882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5" dirty="0">
                <a:latin typeface="Trebuchet MS"/>
                <a:cs typeface="Trebuchet MS"/>
              </a:rPr>
              <a:t>Fungsi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utamanya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sendiri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yaitu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ada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dua: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fungsi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descriptive</a:t>
            </a:r>
            <a:r>
              <a:rPr sz="2400" b="1" spc="-2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fungsi  </a:t>
            </a:r>
            <a:r>
              <a:rPr sz="2400" b="1" spc="-125" dirty="0">
                <a:latin typeface="Trebuchet MS"/>
                <a:cs typeface="Trebuchet MS"/>
              </a:rPr>
              <a:t>predictive.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5" dirty="0">
                <a:latin typeface="Trebuchet MS"/>
                <a:cs typeface="Trebuchet MS"/>
              </a:rPr>
              <a:t>Fungsi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deskripsi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dalam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data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mining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adalah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sebuah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fungsi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untuk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memahami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400" spc="-95" dirty="0">
                <a:latin typeface="Trebuchet MS"/>
                <a:cs typeface="Trebuchet MS"/>
              </a:rPr>
              <a:t>lebih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jauh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tentang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data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yang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diamati.</a:t>
            </a:r>
            <a:endParaRPr sz="2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5" dirty="0">
                <a:latin typeface="Trebuchet MS"/>
                <a:cs typeface="Trebuchet MS"/>
              </a:rPr>
              <a:t>Fungsi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prediksi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merupakan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sebuah</a:t>
            </a:r>
            <a:r>
              <a:rPr sz="2400" spc="-24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fungsi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bagaimana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sebuah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proses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400" spc="-75" dirty="0">
                <a:latin typeface="Trebuchet MS"/>
                <a:cs typeface="Trebuchet MS"/>
              </a:rPr>
              <a:t>nantinya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akan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menemukan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pola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tertentu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dari</a:t>
            </a:r>
            <a:r>
              <a:rPr sz="2400" spc="-2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suatu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4279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05" dirty="0">
                <a:latin typeface="Trebuchet MS"/>
                <a:cs typeface="Trebuchet MS"/>
              </a:rPr>
              <a:t>Proses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710" dirty="0">
                <a:latin typeface="Trebuchet MS"/>
                <a:cs typeface="Trebuchet MS"/>
              </a:rPr>
              <a:t> </a:t>
            </a:r>
            <a:r>
              <a:rPr sz="4000" i="0" spc="-25" dirty="0">
                <a:latin typeface="Trebuchet MS"/>
                <a:cs typeface="Trebuchet MS"/>
              </a:rPr>
              <a:t>Mining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1527" y="1671840"/>
            <a:ext cx="5028946" cy="4915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556" y="5986959"/>
            <a:ext cx="14541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5" dirty="0">
                <a:latin typeface="Trebuchet MS"/>
                <a:cs typeface="Trebuchet MS"/>
              </a:rPr>
              <a:t>6</a:t>
            </a:fld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7918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05" dirty="0">
                <a:latin typeface="Trebuchet MS"/>
                <a:cs typeface="Trebuchet MS"/>
              </a:rPr>
              <a:t>Proses</a:t>
            </a:r>
            <a:r>
              <a:rPr sz="4000" i="0" spc="-385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405" dirty="0">
                <a:latin typeface="Trebuchet MS"/>
                <a:cs typeface="Trebuchet MS"/>
              </a:rPr>
              <a:t> </a:t>
            </a:r>
            <a:r>
              <a:rPr sz="4000" i="0" spc="-25" dirty="0">
                <a:latin typeface="Trebuchet MS"/>
                <a:cs typeface="Trebuchet MS"/>
              </a:rPr>
              <a:t>Mining</a:t>
            </a:r>
            <a:r>
              <a:rPr sz="4000" i="0" spc="-445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(Lanj.)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556" y="5986959"/>
            <a:ext cx="14541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5" dirty="0">
                <a:latin typeface="Trebuchet MS"/>
                <a:cs typeface="Trebuchet MS"/>
              </a:rPr>
              <a:t>7</a:t>
            </a:fld>
            <a:endParaRPr sz="1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792350"/>
            <a:ext cx="7316470" cy="366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715"/>
              </a:lnSpc>
              <a:buClr>
                <a:srgbClr val="1286C3"/>
              </a:buClr>
              <a:buSzPct val="145454"/>
              <a:buAutoNum type="arabicPeriod"/>
              <a:tabLst>
                <a:tab pos="469900" algn="l"/>
              </a:tabLst>
            </a:pPr>
            <a:r>
              <a:rPr sz="2200" b="1" spc="-50" dirty="0">
                <a:latin typeface="Trebuchet MS"/>
                <a:cs typeface="Trebuchet MS"/>
              </a:rPr>
              <a:t>Business</a:t>
            </a:r>
            <a:r>
              <a:rPr sz="2200" b="1" spc="-285" dirty="0">
                <a:latin typeface="Trebuchet MS"/>
                <a:cs typeface="Trebuchet MS"/>
              </a:rPr>
              <a:t> </a:t>
            </a:r>
            <a:r>
              <a:rPr sz="2200" b="1" spc="-65" dirty="0">
                <a:latin typeface="Trebuchet MS"/>
                <a:cs typeface="Trebuchet MS"/>
              </a:rPr>
              <a:t>Understanding</a:t>
            </a:r>
            <a:r>
              <a:rPr sz="2200" spc="-65" dirty="0">
                <a:latin typeface="Trebuchet MS"/>
                <a:cs typeface="Trebuchet MS"/>
              </a:rPr>
              <a:t>:</a:t>
            </a:r>
            <a:r>
              <a:rPr sz="2200" spc="-21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Dalam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langkah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ini,</a:t>
            </a:r>
            <a:r>
              <a:rPr sz="2200" spc="-21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tujuan</a:t>
            </a:r>
            <a:r>
              <a:rPr sz="2200" spc="-30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bisnis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275"/>
              </a:lnSpc>
            </a:pPr>
            <a:r>
              <a:rPr sz="2200" spc="-80" dirty="0">
                <a:latin typeface="Trebuchet MS"/>
                <a:cs typeface="Trebuchet MS"/>
              </a:rPr>
              <a:t>ditetapkan</a:t>
            </a:r>
            <a:r>
              <a:rPr sz="2200" spc="-28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dan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faktor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penting</a:t>
            </a:r>
            <a:r>
              <a:rPr sz="2200" spc="-28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yang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akan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membantu</a:t>
            </a:r>
            <a:r>
              <a:rPr sz="2200" spc="-28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dalam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440"/>
              </a:lnSpc>
            </a:pPr>
            <a:r>
              <a:rPr sz="2200" spc="-75" dirty="0">
                <a:latin typeface="Trebuchet MS"/>
                <a:cs typeface="Trebuchet MS"/>
              </a:rPr>
              <a:t>mencapai </a:t>
            </a:r>
            <a:r>
              <a:rPr sz="2200" spc="-105" dirty="0">
                <a:latin typeface="Trebuchet MS"/>
                <a:cs typeface="Trebuchet MS"/>
              </a:rPr>
              <a:t>tujuan</a:t>
            </a:r>
            <a:r>
              <a:rPr sz="2200" spc="-465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ditentukan.</a:t>
            </a:r>
            <a:endParaRPr sz="2200">
              <a:latin typeface="Trebuchet MS"/>
              <a:cs typeface="Trebuchet MS"/>
            </a:endParaRPr>
          </a:p>
          <a:p>
            <a:pPr marL="469900" marR="5080" indent="-457200">
              <a:lnSpc>
                <a:spcPct val="88400"/>
              </a:lnSpc>
              <a:spcBef>
                <a:spcPts val="375"/>
              </a:spcBef>
              <a:buClr>
                <a:srgbClr val="1286C3"/>
              </a:buClr>
              <a:buSzPct val="145454"/>
              <a:buAutoNum type="arabicPeriod" startAt="2"/>
              <a:tabLst>
                <a:tab pos="469900" algn="l"/>
              </a:tabLst>
            </a:pPr>
            <a:r>
              <a:rPr sz="2200" b="1" spc="-10" dirty="0">
                <a:latin typeface="Trebuchet MS"/>
                <a:cs typeface="Trebuchet MS"/>
              </a:rPr>
              <a:t>Data</a:t>
            </a:r>
            <a:r>
              <a:rPr sz="2200" b="1" spc="-265" dirty="0">
                <a:latin typeface="Trebuchet MS"/>
                <a:cs typeface="Trebuchet MS"/>
              </a:rPr>
              <a:t> </a:t>
            </a:r>
            <a:r>
              <a:rPr sz="2200" b="1" spc="-65" dirty="0">
                <a:latin typeface="Trebuchet MS"/>
                <a:cs typeface="Trebuchet MS"/>
              </a:rPr>
              <a:t>Understanding</a:t>
            </a:r>
            <a:r>
              <a:rPr sz="2200" spc="-65" dirty="0">
                <a:latin typeface="Trebuchet MS"/>
                <a:cs typeface="Trebuchet MS"/>
              </a:rPr>
              <a:t>:</a:t>
            </a:r>
            <a:r>
              <a:rPr sz="2200" spc="-28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Seluruh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data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55" dirty="0">
                <a:latin typeface="Trebuchet MS"/>
                <a:cs typeface="Trebuchet MS"/>
              </a:rPr>
              <a:t>akan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dikumpulkan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pada  </a:t>
            </a:r>
            <a:r>
              <a:rPr sz="2200" spc="-75" dirty="0">
                <a:latin typeface="Trebuchet MS"/>
                <a:cs typeface="Trebuchet MS"/>
              </a:rPr>
              <a:t>tahap </a:t>
            </a:r>
            <a:r>
              <a:rPr sz="2200" spc="-90" dirty="0">
                <a:latin typeface="Trebuchet MS"/>
                <a:cs typeface="Trebuchet MS"/>
              </a:rPr>
              <a:t>ini </a:t>
            </a:r>
            <a:r>
              <a:rPr sz="2200" spc="-30" dirty="0">
                <a:latin typeface="Trebuchet MS"/>
                <a:cs typeface="Trebuchet MS"/>
              </a:rPr>
              <a:t>menggunakan </a:t>
            </a:r>
            <a:r>
              <a:rPr sz="2200" spc="-65" dirty="0">
                <a:latin typeface="Trebuchet MS"/>
                <a:cs typeface="Trebuchet MS"/>
              </a:rPr>
              <a:t>suatu </a:t>
            </a:r>
            <a:r>
              <a:rPr sz="2200" spc="-85" dirty="0">
                <a:latin typeface="Trebuchet MS"/>
                <a:cs typeface="Trebuchet MS"/>
              </a:rPr>
              <a:t>tools. </a:t>
            </a:r>
            <a:r>
              <a:rPr sz="2200" spc="-35" dirty="0">
                <a:latin typeface="Trebuchet MS"/>
                <a:cs typeface="Trebuchet MS"/>
              </a:rPr>
              <a:t>Data </a:t>
            </a:r>
            <a:r>
              <a:rPr sz="2200" spc="-80" dirty="0">
                <a:latin typeface="Trebuchet MS"/>
                <a:cs typeface="Trebuchet MS"/>
              </a:rPr>
              <a:t>didaftarkan  beserta </a:t>
            </a:r>
            <a:r>
              <a:rPr sz="2200" spc="-60" dirty="0">
                <a:latin typeface="Trebuchet MS"/>
                <a:cs typeface="Trebuchet MS"/>
              </a:rPr>
              <a:t>sumber </a:t>
            </a:r>
            <a:r>
              <a:rPr sz="2200" spc="-85" dirty="0">
                <a:latin typeface="Trebuchet MS"/>
                <a:cs typeface="Trebuchet MS"/>
              </a:rPr>
              <a:t>datanya, </a:t>
            </a:r>
            <a:r>
              <a:rPr sz="2200" spc="-80" dirty="0">
                <a:latin typeface="Trebuchet MS"/>
                <a:cs typeface="Trebuchet MS"/>
              </a:rPr>
              <a:t>lokasinya, </a:t>
            </a:r>
            <a:r>
              <a:rPr sz="2200" spc="-100" dirty="0">
                <a:latin typeface="Trebuchet MS"/>
                <a:cs typeface="Trebuchet MS"/>
              </a:rPr>
              <a:t>cara </a:t>
            </a:r>
            <a:r>
              <a:rPr sz="2200" spc="-75" dirty="0">
                <a:latin typeface="Trebuchet MS"/>
                <a:cs typeface="Trebuchet MS"/>
              </a:rPr>
              <a:t>memperolehnya,  </a:t>
            </a:r>
            <a:r>
              <a:rPr sz="2200" spc="-60" dirty="0">
                <a:latin typeface="Trebuchet MS"/>
                <a:cs typeface="Trebuchet MS"/>
              </a:rPr>
              <a:t>dan </a:t>
            </a:r>
            <a:r>
              <a:rPr sz="2200" spc="-130" dirty="0">
                <a:latin typeface="Trebuchet MS"/>
                <a:cs typeface="Trebuchet MS"/>
              </a:rPr>
              <a:t>jika </a:t>
            </a:r>
            <a:r>
              <a:rPr sz="2200" spc="-70" dirty="0">
                <a:latin typeface="Trebuchet MS"/>
                <a:cs typeface="Trebuchet MS"/>
              </a:rPr>
              <a:t>ada </a:t>
            </a:r>
            <a:r>
              <a:rPr sz="2200" spc="-60" dirty="0">
                <a:latin typeface="Trebuchet MS"/>
                <a:cs typeface="Trebuchet MS"/>
              </a:rPr>
              <a:t>masalah </a:t>
            </a:r>
            <a:r>
              <a:rPr sz="2200" spc="-20" dirty="0">
                <a:latin typeface="Trebuchet MS"/>
                <a:cs typeface="Trebuchet MS"/>
              </a:rPr>
              <a:t>yang </a:t>
            </a:r>
            <a:r>
              <a:rPr sz="2200" spc="-105" dirty="0">
                <a:latin typeface="Trebuchet MS"/>
                <a:cs typeface="Trebuchet MS"/>
              </a:rPr>
              <a:t>ditemui. </a:t>
            </a:r>
            <a:r>
              <a:rPr sz="2200" spc="-35" dirty="0">
                <a:latin typeface="Trebuchet MS"/>
                <a:cs typeface="Trebuchet MS"/>
              </a:rPr>
              <a:t>Data </a:t>
            </a:r>
            <a:r>
              <a:rPr sz="2200" spc="-75" dirty="0">
                <a:latin typeface="Trebuchet MS"/>
                <a:cs typeface="Trebuchet MS"/>
              </a:rPr>
              <a:t>divisualisasikan  </a:t>
            </a:r>
            <a:r>
              <a:rPr sz="2200" spc="-55" dirty="0">
                <a:latin typeface="Trebuchet MS"/>
                <a:cs typeface="Trebuchet MS"/>
              </a:rPr>
              <a:t>dan </a:t>
            </a:r>
            <a:r>
              <a:rPr sz="2200" spc="-75" dirty="0">
                <a:latin typeface="Trebuchet MS"/>
                <a:cs typeface="Trebuchet MS"/>
              </a:rPr>
              <a:t>diperiksa</a:t>
            </a:r>
            <a:r>
              <a:rPr sz="2200" spc="-44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kelengkapannya.</a:t>
            </a:r>
            <a:endParaRPr sz="2200">
              <a:latin typeface="Trebuchet MS"/>
              <a:cs typeface="Trebuchet MS"/>
            </a:endParaRPr>
          </a:p>
          <a:p>
            <a:pPr marL="469900" marR="153670" indent="-457200">
              <a:lnSpc>
                <a:spcPct val="86800"/>
              </a:lnSpc>
              <a:spcBef>
                <a:spcPts val="375"/>
              </a:spcBef>
              <a:buClr>
                <a:srgbClr val="1286C3"/>
              </a:buClr>
              <a:buSzPct val="145454"/>
              <a:buAutoNum type="arabicPeriod" startAt="2"/>
              <a:tabLst>
                <a:tab pos="469900" algn="l"/>
              </a:tabLst>
            </a:pPr>
            <a:r>
              <a:rPr sz="2200" b="1" spc="-10" dirty="0">
                <a:latin typeface="Trebuchet MS"/>
                <a:cs typeface="Trebuchet MS"/>
              </a:rPr>
              <a:t>Data</a:t>
            </a:r>
            <a:r>
              <a:rPr sz="2200" b="1" spc="-210" dirty="0">
                <a:latin typeface="Trebuchet MS"/>
                <a:cs typeface="Trebuchet MS"/>
              </a:rPr>
              <a:t> </a:t>
            </a:r>
            <a:r>
              <a:rPr sz="2200" b="1" spc="-90" dirty="0">
                <a:latin typeface="Trebuchet MS"/>
                <a:cs typeface="Trebuchet MS"/>
              </a:rPr>
              <a:t>Preparation</a:t>
            </a:r>
            <a:r>
              <a:rPr sz="2200" spc="-90" dirty="0">
                <a:latin typeface="Trebuchet MS"/>
                <a:cs typeface="Trebuchet MS"/>
              </a:rPr>
              <a:t>:</a:t>
            </a:r>
            <a:r>
              <a:rPr sz="2200" spc="-21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Langkah</a:t>
            </a:r>
            <a:r>
              <a:rPr sz="2200" spc="-28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ini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melibatkan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pemilihan</a:t>
            </a:r>
            <a:r>
              <a:rPr sz="2200" spc="-22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data  </a:t>
            </a:r>
            <a:r>
              <a:rPr sz="2200" spc="-20" dirty="0">
                <a:latin typeface="Trebuchet MS"/>
                <a:cs typeface="Trebuchet MS"/>
              </a:rPr>
              <a:t>yang </a:t>
            </a:r>
            <a:r>
              <a:rPr sz="2200" spc="-85" dirty="0">
                <a:latin typeface="Trebuchet MS"/>
                <a:cs typeface="Trebuchet MS"/>
              </a:rPr>
              <a:t>sesuai, </a:t>
            </a:r>
            <a:r>
              <a:rPr sz="2200" spc="-80" dirty="0">
                <a:latin typeface="Trebuchet MS"/>
                <a:cs typeface="Trebuchet MS"/>
              </a:rPr>
              <a:t>pembersihan, </a:t>
            </a:r>
            <a:r>
              <a:rPr sz="2200" spc="-65" dirty="0">
                <a:latin typeface="Trebuchet MS"/>
                <a:cs typeface="Trebuchet MS"/>
              </a:rPr>
              <a:t>pembuatan </a:t>
            </a:r>
            <a:r>
              <a:rPr sz="2200" spc="-90" dirty="0">
                <a:latin typeface="Trebuchet MS"/>
                <a:cs typeface="Trebuchet MS"/>
              </a:rPr>
              <a:t>atribut dari </a:t>
            </a:r>
            <a:r>
              <a:rPr sz="2200" spc="-110" dirty="0">
                <a:latin typeface="Trebuchet MS"/>
                <a:cs typeface="Trebuchet MS"/>
              </a:rPr>
              <a:t>data,  </a:t>
            </a:r>
            <a:r>
              <a:rPr sz="2200" spc="-70" dirty="0">
                <a:latin typeface="Trebuchet MS"/>
                <a:cs typeface="Trebuchet MS"/>
              </a:rPr>
              <a:t>integrasi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data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dari</a:t>
            </a:r>
            <a:r>
              <a:rPr sz="2200" spc="-21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beberapa</a:t>
            </a:r>
            <a:r>
              <a:rPr sz="2200" spc="-28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database.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57918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05" dirty="0">
                <a:latin typeface="Trebuchet MS"/>
                <a:cs typeface="Trebuchet MS"/>
              </a:rPr>
              <a:t>Proses</a:t>
            </a:r>
            <a:r>
              <a:rPr sz="4000" i="0" spc="-385" dirty="0">
                <a:latin typeface="Trebuchet MS"/>
                <a:cs typeface="Trebuchet MS"/>
              </a:rPr>
              <a:t> </a:t>
            </a: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405" dirty="0">
                <a:latin typeface="Trebuchet MS"/>
                <a:cs typeface="Trebuchet MS"/>
              </a:rPr>
              <a:t> </a:t>
            </a:r>
            <a:r>
              <a:rPr sz="4000" i="0" spc="-25" dirty="0">
                <a:latin typeface="Trebuchet MS"/>
                <a:cs typeface="Trebuchet MS"/>
              </a:rPr>
              <a:t>Mining</a:t>
            </a:r>
            <a:r>
              <a:rPr sz="4000" i="0" spc="-445" dirty="0">
                <a:latin typeface="Trebuchet MS"/>
                <a:cs typeface="Trebuchet MS"/>
              </a:rPr>
              <a:t> </a:t>
            </a:r>
            <a:r>
              <a:rPr sz="4000" i="0" spc="-210" dirty="0">
                <a:latin typeface="Trebuchet MS"/>
                <a:cs typeface="Trebuchet MS"/>
              </a:rPr>
              <a:t>(Lanj.)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764918"/>
            <a:ext cx="7320280" cy="467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585"/>
              </a:lnSpc>
              <a:buClr>
                <a:srgbClr val="1286C3"/>
              </a:buClr>
              <a:buSzPct val="145454"/>
              <a:buAutoNum type="arabicPeriod" startAt="4"/>
              <a:tabLst>
                <a:tab pos="469900" algn="l"/>
              </a:tabLst>
            </a:pPr>
            <a:r>
              <a:rPr sz="2200" b="1" spc="-50" dirty="0">
                <a:latin typeface="Trebuchet MS"/>
                <a:cs typeface="Trebuchet MS"/>
              </a:rPr>
              <a:t>Modeling</a:t>
            </a:r>
            <a:r>
              <a:rPr sz="2200" spc="-50" dirty="0">
                <a:latin typeface="Trebuchet MS"/>
                <a:cs typeface="Trebuchet MS"/>
              </a:rPr>
              <a:t>: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Pemilihan</a:t>
            </a:r>
            <a:r>
              <a:rPr sz="2200" spc="-22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teknik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data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40" dirty="0">
                <a:latin typeface="Trebuchet MS"/>
                <a:cs typeface="Trebuchet MS"/>
              </a:rPr>
              <a:t>mining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seperti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decision-</a:t>
            </a:r>
            <a:endParaRPr sz="2200">
              <a:latin typeface="Trebuchet MS"/>
              <a:cs typeface="Trebuchet MS"/>
            </a:endParaRPr>
          </a:p>
          <a:p>
            <a:pPr marL="469900" marR="5080">
              <a:lnSpc>
                <a:spcPct val="80000"/>
              </a:lnSpc>
              <a:spcBef>
                <a:spcPts val="165"/>
              </a:spcBef>
            </a:pPr>
            <a:r>
              <a:rPr sz="2200" spc="-135" dirty="0">
                <a:latin typeface="Trebuchet MS"/>
                <a:cs typeface="Trebuchet MS"/>
              </a:rPr>
              <a:t>tree,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membuat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test</a:t>
            </a:r>
            <a:r>
              <a:rPr sz="2200" spc="-225" dirty="0">
                <a:latin typeface="Trebuchet MS"/>
                <a:cs typeface="Trebuchet MS"/>
              </a:rPr>
              <a:t> </a:t>
            </a:r>
            <a:r>
              <a:rPr sz="2200" spc="-45" dirty="0">
                <a:latin typeface="Trebuchet MS"/>
                <a:cs typeface="Trebuchet MS"/>
              </a:rPr>
              <a:t>design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untuk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mengevaluasi</a:t>
            </a:r>
            <a:r>
              <a:rPr sz="2200" spc="-30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model</a:t>
            </a:r>
            <a:r>
              <a:rPr sz="2200" spc="-204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yang  </a:t>
            </a:r>
            <a:r>
              <a:rPr sz="2200" spc="-114" dirty="0">
                <a:latin typeface="Trebuchet MS"/>
                <a:cs typeface="Trebuchet MS"/>
              </a:rPr>
              <a:t>dipilih,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35" dirty="0">
                <a:latin typeface="Trebuchet MS"/>
                <a:cs typeface="Trebuchet MS"/>
              </a:rPr>
              <a:t>membangun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model</a:t>
            </a:r>
            <a:r>
              <a:rPr sz="2200" spc="-229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dari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dataset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dan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menilai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model  </a:t>
            </a:r>
            <a:r>
              <a:rPr sz="2200" spc="-20" dirty="0">
                <a:latin typeface="Trebuchet MS"/>
                <a:cs typeface="Trebuchet MS"/>
              </a:rPr>
              <a:t>yang </a:t>
            </a:r>
            <a:r>
              <a:rPr sz="2200" spc="-45" dirty="0">
                <a:latin typeface="Trebuchet MS"/>
                <a:cs typeface="Trebuchet MS"/>
              </a:rPr>
              <a:t>dibangun </a:t>
            </a:r>
            <a:r>
              <a:rPr sz="2200" spc="-40" dirty="0">
                <a:latin typeface="Trebuchet MS"/>
                <a:cs typeface="Trebuchet MS"/>
              </a:rPr>
              <a:t>dengan </a:t>
            </a:r>
            <a:r>
              <a:rPr sz="2200" spc="-80" dirty="0">
                <a:latin typeface="Trebuchet MS"/>
                <a:cs typeface="Trebuchet MS"/>
              </a:rPr>
              <a:t>para </a:t>
            </a:r>
            <a:r>
              <a:rPr sz="2200" spc="-95" dirty="0">
                <a:latin typeface="Trebuchet MS"/>
                <a:cs typeface="Trebuchet MS"/>
              </a:rPr>
              <a:t>ahli </a:t>
            </a:r>
            <a:r>
              <a:rPr sz="2200" spc="-60" dirty="0">
                <a:latin typeface="Trebuchet MS"/>
                <a:cs typeface="Trebuchet MS"/>
              </a:rPr>
              <a:t>untuk </a:t>
            </a:r>
            <a:r>
              <a:rPr sz="2200" spc="-55" dirty="0">
                <a:latin typeface="Trebuchet MS"/>
                <a:cs typeface="Trebuchet MS"/>
              </a:rPr>
              <a:t>mendiskusikan  </a:t>
            </a:r>
            <a:r>
              <a:rPr sz="2200" spc="-65" dirty="0">
                <a:latin typeface="Trebuchet MS"/>
                <a:cs typeface="Trebuchet MS"/>
              </a:rPr>
              <a:t>hasilnya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75" dirty="0">
                <a:latin typeface="Trebuchet MS"/>
                <a:cs typeface="Trebuchet MS"/>
              </a:rPr>
              <a:t>dilakukan</a:t>
            </a:r>
            <a:r>
              <a:rPr sz="2200" spc="-24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pada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langkah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130" dirty="0">
                <a:latin typeface="Trebuchet MS"/>
                <a:cs typeface="Trebuchet MS"/>
              </a:rPr>
              <a:t>ini.</a:t>
            </a:r>
            <a:endParaRPr sz="2200">
              <a:latin typeface="Trebuchet MS"/>
              <a:cs typeface="Trebuchet MS"/>
            </a:endParaRPr>
          </a:p>
          <a:p>
            <a:pPr marL="469900" marR="436245" indent="-457200">
              <a:lnSpc>
                <a:spcPct val="78600"/>
              </a:lnSpc>
              <a:spcBef>
                <a:spcPts val="420"/>
              </a:spcBef>
              <a:buClr>
                <a:srgbClr val="1286C3"/>
              </a:buClr>
              <a:buSzPct val="145454"/>
              <a:buAutoNum type="arabicPeriod" startAt="5"/>
              <a:tabLst>
                <a:tab pos="469900" algn="l"/>
              </a:tabLst>
            </a:pPr>
            <a:r>
              <a:rPr sz="2200" b="1" spc="-80" dirty="0">
                <a:latin typeface="Trebuchet MS"/>
                <a:cs typeface="Trebuchet MS"/>
              </a:rPr>
              <a:t>Evaluation</a:t>
            </a:r>
            <a:r>
              <a:rPr sz="2200" spc="-80" dirty="0">
                <a:latin typeface="Trebuchet MS"/>
                <a:cs typeface="Trebuchet MS"/>
              </a:rPr>
              <a:t>: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Langkah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ini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akan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menentukan</a:t>
            </a:r>
            <a:r>
              <a:rPr sz="2200" spc="-290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sejauh</a:t>
            </a:r>
            <a:r>
              <a:rPr sz="2200" spc="-250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mana  </a:t>
            </a:r>
            <a:r>
              <a:rPr sz="2200" spc="-65" dirty="0">
                <a:latin typeface="Trebuchet MS"/>
                <a:cs typeface="Trebuchet MS"/>
              </a:rPr>
              <a:t>model </a:t>
            </a:r>
            <a:r>
              <a:rPr sz="2200" spc="-20" dirty="0">
                <a:latin typeface="Trebuchet MS"/>
                <a:cs typeface="Trebuchet MS"/>
              </a:rPr>
              <a:t>yang </a:t>
            </a:r>
            <a:r>
              <a:rPr sz="2200" spc="-75" dirty="0">
                <a:latin typeface="Trebuchet MS"/>
                <a:cs typeface="Trebuchet MS"/>
              </a:rPr>
              <a:t>dihasilkan </a:t>
            </a:r>
            <a:r>
              <a:rPr sz="2200" spc="-55" dirty="0">
                <a:latin typeface="Trebuchet MS"/>
                <a:cs typeface="Trebuchet MS"/>
              </a:rPr>
              <a:t>memenuhi </a:t>
            </a:r>
            <a:r>
              <a:rPr sz="2200" spc="-75" dirty="0">
                <a:latin typeface="Trebuchet MS"/>
                <a:cs typeface="Trebuchet MS"/>
              </a:rPr>
              <a:t>persyaratan </a:t>
            </a:r>
            <a:r>
              <a:rPr sz="2200" spc="-85" dirty="0">
                <a:latin typeface="Trebuchet MS"/>
                <a:cs typeface="Trebuchet MS"/>
              </a:rPr>
              <a:t>bisnis.  </a:t>
            </a:r>
            <a:r>
              <a:rPr sz="2200" spc="-65" dirty="0">
                <a:latin typeface="Trebuchet MS"/>
                <a:cs typeface="Trebuchet MS"/>
              </a:rPr>
              <a:t>Evaluasi </a:t>
            </a:r>
            <a:r>
              <a:rPr sz="2200" spc="-75" dirty="0">
                <a:latin typeface="Trebuchet MS"/>
                <a:cs typeface="Trebuchet MS"/>
              </a:rPr>
              <a:t>dapat dilakukan </a:t>
            </a:r>
            <a:r>
              <a:rPr sz="2200" spc="-40" dirty="0">
                <a:latin typeface="Trebuchet MS"/>
                <a:cs typeface="Trebuchet MS"/>
              </a:rPr>
              <a:t>dengan </a:t>
            </a:r>
            <a:r>
              <a:rPr sz="2200" spc="-75" dirty="0">
                <a:latin typeface="Trebuchet MS"/>
                <a:cs typeface="Trebuchet MS"/>
              </a:rPr>
              <a:t>menguji </a:t>
            </a:r>
            <a:r>
              <a:rPr sz="2200" spc="-65" dirty="0">
                <a:latin typeface="Trebuchet MS"/>
                <a:cs typeface="Trebuchet MS"/>
              </a:rPr>
              <a:t>model </a:t>
            </a:r>
            <a:r>
              <a:rPr sz="2200" spc="-85" dirty="0">
                <a:latin typeface="Trebuchet MS"/>
                <a:cs typeface="Trebuchet MS"/>
              </a:rPr>
              <a:t>di  </a:t>
            </a:r>
            <a:r>
              <a:rPr sz="2200" spc="-40" dirty="0">
                <a:latin typeface="Trebuchet MS"/>
                <a:cs typeface="Trebuchet MS"/>
              </a:rPr>
              <a:t>lingkungan </a:t>
            </a:r>
            <a:r>
              <a:rPr sz="2200" spc="-95" dirty="0">
                <a:latin typeface="Trebuchet MS"/>
                <a:cs typeface="Trebuchet MS"/>
              </a:rPr>
              <a:t>nyata. </a:t>
            </a:r>
            <a:r>
              <a:rPr sz="2200" spc="-10" dirty="0">
                <a:latin typeface="Trebuchet MS"/>
                <a:cs typeface="Trebuchet MS"/>
              </a:rPr>
              <a:t>Model </a:t>
            </a:r>
            <a:r>
              <a:rPr sz="2200" spc="-110" dirty="0">
                <a:latin typeface="Trebuchet MS"/>
                <a:cs typeface="Trebuchet MS"/>
              </a:rPr>
              <a:t>ditinjau </a:t>
            </a:r>
            <a:r>
              <a:rPr sz="2200" spc="-80" dirty="0">
                <a:latin typeface="Trebuchet MS"/>
                <a:cs typeface="Trebuchet MS"/>
              </a:rPr>
              <a:t>atau </a:t>
            </a:r>
            <a:r>
              <a:rPr sz="2200" spc="-45" dirty="0">
                <a:latin typeface="Trebuchet MS"/>
                <a:cs typeface="Trebuchet MS"/>
              </a:rPr>
              <a:t>langkah </a:t>
            </a:r>
            <a:r>
              <a:rPr sz="2200" spc="-60" dirty="0">
                <a:latin typeface="Trebuchet MS"/>
                <a:cs typeface="Trebuchet MS"/>
              </a:rPr>
              <a:t>harus  diulang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untuk</a:t>
            </a:r>
            <a:r>
              <a:rPr sz="2200" spc="-27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setiap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70" dirty="0">
                <a:latin typeface="Trebuchet MS"/>
                <a:cs typeface="Trebuchet MS"/>
              </a:rPr>
              <a:t>kesalahan</a:t>
            </a:r>
            <a:r>
              <a:rPr sz="2200" spc="-225" dirty="0">
                <a:latin typeface="Trebuchet MS"/>
                <a:cs typeface="Trebuchet MS"/>
              </a:rPr>
              <a:t> .</a:t>
            </a:r>
            <a:endParaRPr sz="2200">
              <a:latin typeface="Trebuchet MS"/>
              <a:cs typeface="Trebuchet MS"/>
            </a:endParaRPr>
          </a:p>
          <a:p>
            <a:pPr marL="469900" marR="13970" indent="-457200">
              <a:lnSpc>
                <a:spcPct val="78800"/>
              </a:lnSpc>
              <a:spcBef>
                <a:spcPts val="415"/>
              </a:spcBef>
              <a:buClr>
                <a:srgbClr val="1286C3"/>
              </a:buClr>
              <a:buSzPct val="145454"/>
              <a:buAutoNum type="arabicPeriod" startAt="5"/>
              <a:tabLst>
                <a:tab pos="469900" algn="l"/>
              </a:tabLst>
            </a:pPr>
            <a:r>
              <a:rPr sz="2200" b="1" spc="-70" dirty="0">
                <a:latin typeface="Trebuchet MS"/>
                <a:cs typeface="Trebuchet MS"/>
              </a:rPr>
              <a:t>Deployment</a:t>
            </a:r>
            <a:r>
              <a:rPr sz="2200" spc="-70" dirty="0">
                <a:latin typeface="Trebuchet MS"/>
                <a:cs typeface="Trebuchet MS"/>
              </a:rPr>
              <a:t>: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Pada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langkah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90" dirty="0">
                <a:latin typeface="Trebuchet MS"/>
                <a:cs typeface="Trebuchet MS"/>
              </a:rPr>
              <a:t>ini</a:t>
            </a:r>
            <a:r>
              <a:rPr sz="2200" spc="-24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dibuat</a:t>
            </a:r>
            <a:r>
              <a:rPr sz="2200" spc="-254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rencana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deployment,  </a:t>
            </a:r>
            <a:r>
              <a:rPr sz="2200" spc="-75" dirty="0">
                <a:latin typeface="Trebuchet MS"/>
                <a:cs typeface="Trebuchet MS"/>
              </a:rPr>
              <a:t>strategi</a:t>
            </a:r>
            <a:r>
              <a:rPr sz="2200" spc="-2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untuk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memantau</a:t>
            </a:r>
            <a:r>
              <a:rPr sz="2200" spc="-26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dan</a:t>
            </a:r>
            <a:r>
              <a:rPr sz="2200" spc="-220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memelihara</a:t>
            </a:r>
            <a:r>
              <a:rPr sz="2200" spc="-225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hasil</a:t>
            </a:r>
            <a:r>
              <a:rPr sz="2200" spc="-235" dirty="0">
                <a:latin typeface="Trebuchet MS"/>
                <a:cs typeface="Trebuchet MS"/>
              </a:rPr>
              <a:t> </a:t>
            </a:r>
            <a:r>
              <a:rPr sz="2200" spc="-65" dirty="0">
                <a:latin typeface="Trebuchet MS"/>
                <a:cs typeface="Trebuchet MS"/>
              </a:rPr>
              <a:t>model</a:t>
            </a:r>
            <a:r>
              <a:rPr sz="2200" spc="-204" dirty="0">
                <a:latin typeface="Trebuchet MS"/>
                <a:cs typeface="Trebuchet MS"/>
              </a:rPr>
              <a:t> </a:t>
            </a:r>
            <a:r>
              <a:rPr sz="2200" spc="-80" dirty="0">
                <a:latin typeface="Trebuchet MS"/>
                <a:cs typeface="Trebuchet MS"/>
              </a:rPr>
              <a:t>data  </a:t>
            </a:r>
            <a:r>
              <a:rPr sz="2200" spc="-40" dirty="0">
                <a:latin typeface="Trebuchet MS"/>
                <a:cs typeface="Trebuchet MS"/>
              </a:rPr>
              <a:t>mining </a:t>
            </a:r>
            <a:r>
              <a:rPr sz="2200" spc="-60" dirty="0">
                <a:latin typeface="Trebuchet MS"/>
                <a:cs typeface="Trebuchet MS"/>
              </a:rPr>
              <a:t>untuk </a:t>
            </a:r>
            <a:r>
              <a:rPr sz="2200" spc="-65" dirty="0">
                <a:latin typeface="Trebuchet MS"/>
                <a:cs typeface="Trebuchet MS"/>
              </a:rPr>
              <a:t>memeriksa </a:t>
            </a:r>
            <a:r>
              <a:rPr sz="2200" spc="-50" dirty="0">
                <a:latin typeface="Trebuchet MS"/>
                <a:cs typeface="Trebuchet MS"/>
              </a:rPr>
              <a:t>kegunaannya </a:t>
            </a:r>
            <a:r>
              <a:rPr sz="2200" spc="-90" dirty="0">
                <a:latin typeface="Trebuchet MS"/>
                <a:cs typeface="Trebuchet MS"/>
              </a:rPr>
              <a:t>dibentuk, </a:t>
            </a:r>
            <a:r>
              <a:rPr sz="2200" spc="-75" dirty="0">
                <a:latin typeface="Trebuchet MS"/>
                <a:cs typeface="Trebuchet MS"/>
              </a:rPr>
              <a:t>laporan  akhir </a:t>
            </a:r>
            <a:r>
              <a:rPr sz="2200" spc="-80" dirty="0">
                <a:latin typeface="Trebuchet MS"/>
                <a:cs typeface="Trebuchet MS"/>
              </a:rPr>
              <a:t>dibuat </a:t>
            </a:r>
            <a:r>
              <a:rPr sz="2200" spc="-55" dirty="0">
                <a:latin typeface="Trebuchet MS"/>
                <a:cs typeface="Trebuchet MS"/>
              </a:rPr>
              <a:t>dan </a:t>
            </a:r>
            <a:r>
              <a:rPr sz="2200" spc="-90" dirty="0">
                <a:latin typeface="Trebuchet MS"/>
                <a:cs typeface="Trebuchet MS"/>
              </a:rPr>
              <a:t>peninjauan </a:t>
            </a:r>
            <a:r>
              <a:rPr sz="2200" spc="-75" dirty="0">
                <a:latin typeface="Trebuchet MS"/>
                <a:cs typeface="Trebuchet MS"/>
              </a:rPr>
              <a:t>keseluruhan </a:t>
            </a:r>
            <a:r>
              <a:rPr sz="2200" spc="-45" dirty="0">
                <a:latin typeface="Trebuchet MS"/>
                <a:cs typeface="Trebuchet MS"/>
              </a:rPr>
              <a:t>proses </a:t>
            </a:r>
            <a:r>
              <a:rPr sz="2200" spc="-70" dirty="0">
                <a:latin typeface="Trebuchet MS"/>
                <a:cs typeface="Trebuchet MS"/>
              </a:rPr>
              <a:t>dilakukan  </a:t>
            </a:r>
            <a:r>
              <a:rPr sz="2200" spc="-60" dirty="0">
                <a:latin typeface="Trebuchet MS"/>
                <a:cs typeface="Trebuchet MS"/>
              </a:rPr>
              <a:t>untuk </a:t>
            </a:r>
            <a:r>
              <a:rPr sz="2200" spc="-65" dirty="0">
                <a:latin typeface="Trebuchet MS"/>
                <a:cs typeface="Trebuchet MS"/>
              </a:rPr>
              <a:t>memeriksa </a:t>
            </a:r>
            <a:r>
              <a:rPr sz="2200" spc="-70" dirty="0">
                <a:latin typeface="Trebuchet MS"/>
                <a:cs typeface="Trebuchet MS"/>
              </a:rPr>
              <a:t>kesalahan </a:t>
            </a:r>
            <a:r>
              <a:rPr sz="2200" spc="-60" dirty="0">
                <a:latin typeface="Trebuchet MS"/>
                <a:cs typeface="Trebuchet MS"/>
              </a:rPr>
              <a:t>dan </a:t>
            </a:r>
            <a:r>
              <a:rPr sz="2200" spc="-85" dirty="0">
                <a:latin typeface="Trebuchet MS"/>
                <a:cs typeface="Trebuchet MS"/>
              </a:rPr>
              <a:t>melihat </a:t>
            </a:r>
            <a:r>
              <a:rPr sz="2200" spc="-60" dirty="0">
                <a:latin typeface="Trebuchet MS"/>
                <a:cs typeface="Trebuchet MS"/>
              </a:rPr>
              <a:t>apakah </a:t>
            </a:r>
            <a:r>
              <a:rPr sz="2200" spc="-70" dirty="0">
                <a:latin typeface="Trebuchet MS"/>
                <a:cs typeface="Trebuchet MS"/>
              </a:rPr>
              <a:t>ada  </a:t>
            </a:r>
            <a:r>
              <a:rPr sz="2200" spc="-50" dirty="0">
                <a:latin typeface="Trebuchet MS"/>
                <a:cs typeface="Trebuchet MS"/>
              </a:rPr>
              <a:t>langkah </a:t>
            </a:r>
            <a:r>
              <a:rPr sz="2200" spc="-20" dirty="0">
                <a:latin typeface="Trebuchet MS"/>
                <a:cs typeface="Trebuchet MS"/>
              </a:rPr>
              <a:t>yang</a:t>
            </a:r>
            <a:r>
              <a:rPr sz="2200" spc="-484" dirty="0">
                <a:latin typeface="Trebuchet MS"/>
                <a:cs typeface="Trebuchet MS"/>
              </a:rPr>
              <a:t> </a:t>
            </a:r>
            <a:r>
              <a:rPr sz="2200" spc="-85" dirty="0">
                <a:latin typeface="Trebuchet MS"/>
                <a:cs typeface="Trebuchet MS"/>
              </a:rPr>
              <a:t>diulang.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1956" y="5954064"/>
            <a:ext cx="9144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rebuchet MS"/>
                <a:cs typeface="Trebuchet MS"/>
              </a:rPr>
              <a:t>8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0610"/>
            <a:ext cx="3945254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i="0" spc="-10" dirty="0">
                <a:latin typeface="Trebuchet MS"/>
                <a:cs typeface="Trebuchet MS"/>
              </a:rPr>
              <a:t>Data</a:t>
            </a:r>
            <a:r>
              <a:rPr sz="4000" i="0" spc="-415" dirty="0">
                <a:latin typeface="Trebuchet MS"/>
                <a:cs typeface="Trebuchet MS"/>
              </a:rPr>
              <a:t> </a:t>
            </a:r>
            <a:r>
              <a:rPr sz="4000" i="0" spc="-25" dirty="0">
                <a:latin typeface="Trebuchet MS"/>
                <a:cs typeface="Trebuchet MS"/>
              </a:rPr>
              <a:t>Mining</a:t>
            </a:r>
            <a:r>
              <a:rPr sz="4000" i="0" spc="-720" dirty="0">
                <a:latin typeface="Trebuchet MS"/>
                <a:cs typeface="Trebuchet MS"/>
              </a:rPr>
              <a:t> </a:t>
            </a:r>
            <a:r>
              <a:rPr sz="4000" i="0" spc="-150" dirty="0">
                <a:latin typeface="Trebuchet MS"/>
                <a:cs typeface="Trebuchet MS"/>
              </a:rPr>
              <a:t>Tools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2286" y="1712595"/>
            <a:ext cx="5567680" cy="4519930"/>
            <a:chOff x="3312286" y="1712595"/>
            <a:chExt cx="5567680" cy="4519930"/>
          </a:xfrm>
        </p:grpSpPr>
        <p:sp>
          <p:nvSpPr>
            <p:cNvPr id="4" name="object 4"/>
            <p:cNvSpPr/>
            <p:nvPr/>
          </p:nvSpPr>
          <p:spPr>
            <a:xfrm>
              <a:off x="3312286" y="1712595"/>
              <a:ext cx="5567680" cy="4519930"/>
            </a:xfrm>
            <a:custGeom>
              <a:avLst/>
              <a:gdLst/>
              <a:ahLst/>
              <a:cxnLst/>
              <a:rect l="l" t="t" r="r" b="b"/>
              <a:pathLst>
                <a:path w="5567680" h="4519930">
                  <a:moveTo>
                    <a:pt x="5179060" y="0"/>
                  </a:moveTo>
                  <a:lnTo>
                    <a:pt x="388365" y="0"/>
                  </a:lnTo>
                  <a:lnTo>
                    <a:pt x="339647" y="3027"/>
                  </a:lnTo>
                  <a:lnTo>
                    <a:pt x="292735" y="11868"/>
                  </a:lnTo>
                  <a:lnTo>
                    <a:pt x="247993" y="26156"/>
                  </a:lnTo>
                  <a:lnTo>
                    <a:pt x="205786" y="45529"/>
                  </a:lnTo>
                  <a:lnTo>
                    <a:pt x="166477" y="69620"/>
                  </a:lnTo>
                  <a:lnTo>
                    <a:pt x="130430" y="98065"/>
                  </a:lnTo>
                  <a:lnTo>
                    <a:pt x="98009" y="130501"/>
                  </a:lnTo>
                  <a:lnTo>
                    <a:pt x="69578" y="166562"/>
                  </a:lnTo>
                  <a:lnTo>
                    <a:pt x="45500" y="205885"/>
                  </a:lnTo>
                  <a:lnTo>
                    <a:pt x="26139" y="248103"/>
                  </a:lnTo>
                  <a:lnTo>
                    <a:pt x="11860" y="292854"/>
                  </a:lnTo>
                  <a:lnTo>
                    <a:pt x="3025" y="339772"/>
                  </a:lnTo>
                  <a:lnTo>
                    <a:pt x="0" y="388492"/>
                  </a:lnTo>
                  <a:lnTo>
                    <a:pt x="0" y="4131246"/>
                  </a:lnTo>
                  <a:lnTo>
                    <a:pt x="3025" y="4179968"/>
                  </a:lnTo>
                  <a:lnTo>
                    <a:pt x="11860" y="4226884"/>
                  </a:lnTo>
                  <a:lnTo>
                    <a:pt x="26139" y="4271630"/>
                  </a:lnTo>
                  <a:lnTo>
                    <a:pt x="45500" y="4313842"/>
                  </a:lnTo>
                  <a:lnTo>
                    <a:pt x="69578" y="4353156"/>
                  </a:lnTo>
                  <a:lnTo>
                    <a:pt x="98009" y="4389209"/>
                  </a:lnTo>
                  <a:lnTo>
                    <a:pt x="130430" y="4421635"/>
                  </a:lnTo>
                  <a:lnTo>
                    <a:pt x="166477" y="4450071"/>
                  </a:lnTo>
                  <a:lnTo>
                    <a:pt x="205786" y="4474153"/>
                  </a:lnTo>
                  <a:lnTo>
                    <a:pt x="247993" y="4493518"/>
                  </a:lnTo>
                  <a:lnTo>
                    <a:pt x="292735" y="4507800"/>
                  </a:lnTo>
                  <a:lnTo>
                    <a:pt x="339647" y="4516636"/>
                  </a:lnTo>
                  <a:lnTo>
                    <a:pt x="388365" y="4519663"/>
                  </a:lnTo>
                  <a:lnTo>
                    <a:pt x="5179060" y="4519663"/>
                  </a:lnTo>
                  <a:lnTo>
                    <a:pt x="5227778" y="4516636"/>
                  </a:lnTo>
                  <a:lnTo>
                    <a:pt x="5274690" y="4507800"/>
                  </a:lnTo>
                  <a:lnTo>
                    <a:pt x="5319432" y="4493518"/>
                  </a:lnTo>
                  <a:lnTo>
                    <a:pt x="5361639" y="4474153"/>
                  </a:lnTo>
                  <a:lnTo>
                    <a:pt x="5400948" y="4450071"/>
                  </a:lnTo>
                  <a:lnTo>
                    <a:pt x="5436995" y="4421635"/>
                  </a:lnTo>
                  <a:lnTo>
                    <a:pt x="5469416" y="4389209"/>
                  </a:lnTo>
                  <a:lnTo>
                    <a:pt x="5497847" y="4353156"/>
                  </a:lnTo>
                  <a:lnTo>
                    <a:pt x="5521925" y="4313842"/>
                  </a:lnTo>
                  <a:lnTo>
                    <a:pt x="5541286" y="4271630"/>
                  </a:lnTo>
                  <a:lnTo>
                    <a:pt x="5555565" y="4226884"/>
                  </a:lnTo>
                  <a:lnTo>
                    <a:pt x="5564400" y="4179968"/>
                  </a:lnTo>
                  <a:lnTo>
                    <a:pt x="5567426" y="4131246"/>
                  </a:lnTo>
                  <a:lnTo>
                    <a:pt x="5567426" y="388492"/>
                  </a:lnTo>
                  <a:lnTo>
                    <a:pt x="5564400" y="339772"/>
                  </a:lnTo>
                  <a:lnTo>
                    <a:pt x="5555565" y="292854"/>
                  </a:lnTo>
                  <a:lnTo>
                    <a:pt x="5541286" y="248103"/>
                  </a:lnTo>
                  <a:lnTo>
                    <a:pt x="5521925" y="205885"/>
                  </a:lnTo>
                  <a:lnTo>
                    <a:pt x="5497847" y="166562"/>
                  </a:lnTo>
                  <a:lnTo>
                    <a:pt x="5469416" y="130501"/>
                  </a:lnTo>
                  <a:lnTo>
                    <a:pt x="5436995" y="98065"/>
                  </a:lnTo>
                  <a:lnTo>
                    <a:pt x="5400948" y="69620"/>
                  </a:lnTo>
                  <a:lnTo>
                    <a:pt x="5361639" y="45529"/>
                  </a:lnTo>
                  <a:lnTo>
                    <a:pt x="5319432" y="26156"/>
                  </a:lnTo>
                  <a:lnTo>
                    <a:pt x="5274690" y="11868"/>
                  </a:lnTo>
                  <a:lnTo>
                    <a:pt x="5227778" y="3027"/>
                  </a:lnTo>
                  <a:lnTo>
                    <a:pt x="51790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2286" y="1712595"/>
              <a:ext cx="5567426" cy="4519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2286" y="1712595"/>
              <a:ext cx="5567680" cy="4519930"/>
            </a:xfrm>
            <a:custGeom>
              <a:avLst/>
              <a:gdLst/>
              <a:ahLst/>
              <a:cxnLst/>
              <a:rect l="l" t="t" r="r" b="b"/>
              <a:pathLst>
                <a:path w="5567680" h="4519930">
                  <a:moveTo>
                    <a:pt x="5179060" y="0"/>
                  </a:moveTo>
                  <a:lnTo>
                    <a:pt x="388365" y="0"/>
                  </a:lnTo>
                  <a:lnTo>
                    <a:pt x="339647" y="3027"/>
                  </a:lnTo>
                  <a:lnTo>
                    <a:pt x="292735" y="11868"/>
                  </a:lnTo>
                  <a:lnTo>
                    <a:pt x="247993" y="26156"/>
                  </a:lnTo>
                  <a:lnTo>
                    <a:pt x="205786" y="45529"/>
                  </a:lnTo>
                  <a:lnTo>
                    <a:pt x="166477" y="69620"/>
                  </a:lnTo>
                  <a:lnTo>
                    <a:pt x="130430" y="98065"/>
                  </a:lnTo>
                  <a:lnTo>
                    <a:pt x="98009" y="130501"/>
                  </a:lnTo>
                  <a:lnTo>
                    <a:pt x="69578" y="166562"/>
                  </a:lnTo>
                  <a:lnTo>
                    <a:pt x="45500" y="205885"/>
                  </a:lnTo>
                  <a:lnTo>
                    <a:pt x="26139" y="248103"/>
                  </a:lnTo>
                  <a:lnTo>
                    <a:pt x="11860" y="292854"/>
                  </a:lnTo>
                  <a:lnTo>
                    <a:pt x="3025" y="339772"/>
                  </a:lnTo>
                  <a:lnTo>
                    <a:pt x="0" y="388492"/>
                  </a:lnTo>
                  <a:lnTo>
                    <a:pt x="0" y="4131246"/>
                  </a:lnTo>
                  <a:lnTo>
                    <a:pt x="3025" y="4179968"/>
                  </a:lnTo>
                  <a:lnTo>
                    <a:pt x="11860" y="4226884"/>
                  </a:lnTo>
                  <a:lnTo>
                    <a:pt x="26139" y="4271630"/>
                  </a:lnTo>
                  <a:lnTo>
                    <a:pt x="45500" y="4313842"/>
                  </a:lnTo>
                  <a:lnTo>
                    <a:pt x="69578" y="4353156"/>
                  </a:lnTo>
                  <a:lnTo>
                    <a:pt x="98009" y="4389209"/>
                  </a:lnTo>
                  <a:lnTo>
                    <a:pt x="130430" y="4421635"/>
                  </a:lnTo>
                  <a:lnTo>
                    <a:pt x="166477" y="4450071"/>
                  </a:lnTo>
                  <a:lnTo>
                    <a:pt x="205786" y="4474153"/>
                  </a:lnTo>
                  <a:lnTo>
                    <a:pt x="247993" y="4493518"/>
                  </a:lnTo>
                  <a:lnTo>
                    <a:pt x="292735" y="4507800"/>
                  </a:lnTo>
                  <a:lnTo>
                    <a:pt x="339647" y="4516636"/>
                  </a:lnTo>
                  <a:lnTo>
                    <a:pt x="388365" y="4519663"/>
                  </a:lnTo>
                  <a:lnTo>
                    <a:pt x="5179060" y="4519663"/>
                  </a:lnTo>
                  <a:lnTo>
                    <a:pt x="5227778" y="4516636"/>
                  </a:lnTo>
                  <a:lnTo>
                    <a:pt x="5274690" y="4507800"/>
                  </a:lnTo>
                  <a:lnTo>
                    <a:pt x="5319432" y="4493518"/>
                  </a:lnTo>
                  <a:lnTo>
                    <a:pt x="5361639" y="4474153"/>
                  </a:lnTo>
                  <a:lnTo>
                    <a:pt x="5400948" y="4450071"/>
                  </a:lnTo>
                  <a:lnTo>
                    <a:pt x="5436995" y="4421635"/>
                  </a:lnTo>
                  <a:lnTo>
                    <a:pt x="5469416" y="4389209"/>
                  </a:lnTo>
                  <a:lnTo>
                    <a:pt x="5497847" y="4353156"/>
                  </a:lnTo>
                  <a:lnTo>
                    <a:pt x="5521925" y="4313842"/>
                  </a:lnTo>
                  <a:lnTo>
                    <a:pt x="5541286" y="4271630"/>
                  </a:lnTo>
                  <a:lnTo>
                    <a:pt x="5555565" y="4226884"/>
                  </a:lnTo>
                  <a:lnTo>
                    <a:pt x="5564400" y="4179968"/>
                  </a:lnTo>
                  <a:lnTo>
                    <a:pt x="5567426" y="4131246"/>
                  </a:lnTo>
                  <a:lnTo>
                    <a:pt x="5567426" y="388492"/>
                  </a:lnTo>
                  <a:lnTo>
                    <a:pt x="5564400" y="339772"/>
                  </a:lnTo>
                  <a:lnTo>
                    <a:pt x="5555565" y="292854"/>
                  </a:lnTo>
                  <a:lnTo>
                    <a:pt x="5541286" y="248103"/>
                  </a:lnTo>
                  <a:lnTo>
                    <a:pt x="5521925" y="205885"/>
                  </a:lnTo>
                  <a:lnTo>
                    <a:pt x="5497847" y="166562"/>
                  </a:lnTo>
                  <a:lnTo>
                    <a:pt x="5469416" y="130501"/>
                  </a:lnTo>
                  <a:lnTo>
                    <a:pt x="5436995" y="98065"/>
                  </a:lnTo>
                  <a:lnTo>
                    <a:pt x="5400948" y="69620"/>
                  </a:lnTo>
                  <a:lnTo>
                    <a:pt x="5361639" y="45529"/>
                  </a:lnTo>
                  <a:lnTo>
                    <a:pt x="5319432" y="26156"/>
                  </a:lnTo>
                  <a:lnTo>
                    <a:pt x="5274690" y="11868"/>
                  </a:lnTo>
                  <a:lnTo>
                    <a:pt x="5227778" y="3027"/>
                  </a:lnTo>
                  <a:lnTo>
                    <a:pt x="517906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2286" y="1712595"/>
              <a:ext cx="5567426" cy="45196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248643" y="5986959"/>
            <a:ext cx="20320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z="1000" spc="-40" dirty="0">
                <a:latin typeface="Trebuchet MS"/>
                <a:cs typeface="Trebuchet MS"/>
              </a:rPr>
              <a:t>9</a:t>
            </a:fld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1891</Words>
  <Application>Microsoft Office PowerPoint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Trebuchet MS</vt:lpstr>
      <vt:lpstr>Office Theme</vt:lpstr>
      <vt:lpstr>     ICT LITERACY Program Studi Informatika  SESI 7 – Data Mining dan Big Data  </vt:lpstr>
      <vt:lpstr>Outline Perkuliahan</vt:lpstr>
      <vt:lpstr>PowerPoint Presentation</vt:lpstr>
      <vt:lpstr>Data Mining</vt:lpstr>
      <vt:lpstr>Fungsi Data Mining</vt:lpstr>
      <vt:lpstr>Proses Data Mining</vt:lpstr>
      <vt:lpstr>Proses Data Mining (Lanj.)</vt:lpstr>
      <vt:lpstr>Proses Data Mining (Lanj.)</vt:lpstr>
      <vt:lpstr>Data Mining Tools</vt:lpstr>
      <vt:lpstr>PowerPoint Presentation</vt:lpstr>
      <vt:lpstr>Big Data</vt:lpstr>
      <vt:lpstr>Sejarah Big Data</vt:lpstr>
      <vt:lpstr>“Tiga V” Pada Big Data</vt:lpstr>
      <vt:lpstr>“Tiga V” Pada Big Data</vt:lpstr>
      <vt:lpstr>Cara Kerja Big Data</vt:lpstr>
      <vt:lpstr>Cara Kerja Big Data (Lanj.)</vt:lpstr>
      <vt:lpstr>Cara Kerja Big Data (Lanj.)</vt:lpstr>
      <vt:lpstr>Cara Kerja Big Data (Lanj.)</vt:lpstr>
      <vt:lpstr>Big Data Tools</vt:lpstr>
      <vt:lpstr>PowerPoint Presentation</vt:lpstr>
      <vt:lpstr>1. Walmart</vt:lpstr>
      <vt:lpstr>2. Uber</vt:lpstr>
      <vt:lpstr>3. Netflix</vt:lpstr>
      <vt:lpstr>4. eBay</vt:lpstr>
      <vt:lpstr>5. Procter &amp; Gamble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62</cp:revision>
  <dcterms:created xsi:type="dcterms:W3CDTF">2021-09-06T16:17:13Z</dcterms:created>
  <dcterms:modified xsi:type="dcterms:W3CDTF">2022-10-25T03:44:50Z</dcterms:modified>
</cp:coreProperties>
</file>