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g"/>
  <Override PartName="/ppt/media/image4.jpg" ContentType="image/jpg"/>
  <Override PartName="/ppt/media/image5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0.jpg" ContentType="image/jpg"/>
  <Override PartName="/ppt/media/image11.jpg" ContentType="image/jpg"/>
  <Override PartName="/ppt/media/image12.jpg" ContentType="image/jpg"/>
  <Override PartName="/ppt/media/image14.jpg" ContentType="image/jpg"/>
  <Override PartName="/ppt/media/image15.jpg" ContentType="image/jpg"/>
  <Override PartName="/ppt/media/image16.jpg" ContentType="image/jpg"/>
  <Override PartName="/ppt/media/image18.jpg" ContentType="image/jpg"/>
  <Override PartName="/ppt/media/image19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5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EC0E-B54A-4757-90C4-7372932C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9AD3A-6F1F-4452-A6D5-75775264F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0A2F-CBEC-478C-BF3B-5C1C8E14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76EAF-BE71-4C3B-8B51-D4E293C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BB96-5449-4130-B96E-450F18C5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04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11BD-511A-4E25-B3DA-6451194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A8543-2E01-4286-B144-CB03531E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DDC02-77FC-4320-95B6-C2191A25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EF0B-DFCE-444E-BCE8-CA309D16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1F82-749B-4E27-81E5-C104152C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298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D189E-4AB7-4959-93BD-EB8425E8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47F0F-9537-425D-AC1B-C748D18E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0B35-6476-4895-B917-97E026CB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DD39-0BB2-4CFD-B7A5-90C56FB7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12572-5C14-4625-A3EC-90B54DF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83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D603-B48B-4D51-B53C-42277C03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1A1E-015F-4B43-8BC0-E5D3BD26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4540-1B76-4BCF-99BE-B2A4D87D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B4293-0CA6-49C4-86BE-CB98879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14F8C-1643-4897-849C-8423791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68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5662-4128-4CF6-B6BF-C7462F15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FAA2A-5B12-4460-982E-C4A0DA85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750D-CD99-46F0-8516-CFA7E29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FE43-FE13-479E-8DC8-9D0614B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134C-D41D-4C0E-BA40-D93FA77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97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774D-E817-423D-B6B9-A6CCD9F4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3361-0CCF-4E75-ACBA-2DF897F7A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EBA29-35AF-40BF-9A07-09051ACA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18D48-5215-4E34-BEA9-D5429671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8976C-76FA-4349-8FF0-EA7038C0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E55C9-AF73-4795-A92A-7A75AFDB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50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1469-E3CB-4E17-B117-2D5E3246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31211-4F33-4AA0-9EB9-94F8189E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2B0D1-4FEE-4F12-85CF-930D9A67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0B2A6-975D-4720-971D-3438C838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C17BE-CD29-4269-9A5E-D263264E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A7450-7AEA-4FD7-A19B-38EE6E6B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AC590-6406-48B1-8044-9ADC28CC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CCAC4-CBDB-4FF3-B8A0-41CFF77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3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E9DF-EE32-4560-91CD-40FC0C77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E6B15-664E-470F-A5A9-FB764652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F3F62-75A9-4B10-B937-E2332317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907F2-2F76-4855-A3DB-887452CD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1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6255C-049F-4A73-96A8-33118209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75076-AF27-4CDA-96E5-A84EBF11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9AFC5-D9B0-487B-AA9D-853C4C8D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7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52B-0CA5-4CD5-8F0A-78246D7E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4CF2-A46A-40C6-9834-594343A8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4DB8F-EA01-418B-9D1B-4C29395D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2A462-739E-4636-927F-803C5EF6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59B3E-03B6-4C7A-BD1D-DC337551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D13F6-0AA8-4B08-A97C-CD37608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03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CCE7-904D-4B40-A7B5-B4C571AE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BC17C-66AB-4464-8858-22EA3AE72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F997-37A1-4DC8-B752-3D9C17AE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2BAC1-E0FC-4BC7-8EB8-DEB5B532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43450-F49A-48DC-AC5D-1FFB17F1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89349-023B-4471-BFEE-16073CB2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9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9E4F6-9E03-4C0A-9D3E-96394B4E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3FEEA-59E3-4848-AB4F-481FAFA7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0B19-C227-4017-9D8C-535BFA7D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39005-3B4A-4274-820E-DC2B43CAB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79D8-F57B-4FCE-B137-9149280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7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6A84-E56A-4C5D-986B-43B69816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3421072"/>
            <a:ext cx="6083145" cy="149614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tabLst/>
              <a:defRPr/>
            </a:pP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lang="en-US" sz="3200" b="1" dirty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ICT LITERACY</a:t>
            </a:r>
            <a:br>
              <a:rPr kumimoji="0" lang="id-ID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Program Studi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Informatika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SESI 9 – 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Cyber Life dan Kaitannya  dengan ICT Literacy</a:t>
            </a:r>
            <a:b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endParaRPr lang="en-ID" sz="2400" dirty="0"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765D7-3DE7-4B42-876A-8EBCDBE1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3382" y="4917220"/>
            <a:ext cx="5620802" cy="470341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dirty="0">
                <a:latin typeface="Montserrat" panose="02000505000000020004" pitchFamily="2" charset="0"/>
              </a:rPr>
              <a:t>Cian </a:t>
            </a:r>
            <a:r>
              <a:rPr lang="en-US" dirty="0" err="1">
                <a:latin typeface="Montserrat" panose="02000505000000020004" pitchFamily="2" charset="0"/>
              </a:rPr>
              <a:t>Ramadhona</a:t>
            </a:r>
            <a:r>
              <a:rPr lang="en-US" dirty="0">
                <a:latin typeface="Montserrat" panose="02000505000000020004" pitchFamily="2" charset="0"/>
              </a:rPr>
              <a:t> </a:t>
            </a:r>
            <a:r>
              <a:rPr lang="en-US" dirty="0" err="1">
                <a:latin typeface="Montserrat" panose="02000505000000020004" pitchFamily="2" charset="0"/>
              </a:rPr>
              <a:t>Hassolthine</a:t>
            </a:r>
            <a:r>
              <a:rPr lang="en-US" dirty="0">
                <a:latin typeface="Montserrat" panose="02000505000000020004" pitchFamily="2" charset="0"/>
              </a:rPr>
              <a:t>, </a:t>
            </a:r>
            <a:r>
              <a:rPr lang="en-US" dirty="0" err="1">
                <a:latin typeface="Montserrat" panose="02000505000000020004" pitchFamily="2" charset="0"/>
              </a:rPr>
              <a:t>S.Kom</a:t>
            </a:r>
            <a:r>
              <a:rPr lang="en-US" dirty="0">
                <a:latin typeface="Montserrat" panose="02000505000000020004" pitchFamily="2" charset="0"/>
              </a:rPr>
              <a:t>., </a:t>
            </a:r>
            <a:r>
              <a:rPr lang="en-US" dirty="0" err="1">
                <a:latin typeface="Montserrat" panose="02000505000000020004" pitchFamily="2" charset="0"/>
              </a:rPr>
              <a:t>M.Kom</a:t>
            </a:r>
            <a:endParaRPr lang="en-ID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7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7612" y="1921764"/>
            <a:ext cx="3011424" cy="2258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12276" y="604322"/>
            <a:ext cx="7772123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/>
              <a:t>Bidang </a:t>
            </a:r>
            <a:r>
              <a:rPr b="1" spc="-15" dirty="0"/>
              <a:t>Pendidikan </a:t>
            </a:r>
            <a:r>
              <a:rPr b="1" spc="-10" dirty="0"/>
              <a:t>(E-Education)</a:t>
            </a:r>
            <a:r>
              <a:rPr b="1" spc="55" dirty="0"/>
              <a:t> </a:t>
            </a:r>
            <a:r>
              <a:rPr b="1" spc="-5" dirty="0"/>
              <a:t>(5)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17638" y="1970913"/>
            <a:ext cx="1710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pe</a:t>
            </a:r>
            <a:r>
              <a:rPr sz="2400" dirty="0">
                <a:latin typeface="Carlito"/>
                <a:cs typeface="Carlito"/>
              </a:rPr>
              <a:t>r</a:t>
            </a:r>
            <a:r>
              <a:rPr sz="2400" spc="-5" dirty="0">
                <a:latin typeface="Carlito"/>
                <a:cs typeface="Carlito"/>
              </a:rPr>
              <a:t>pu</a:t>
            </a:r>
            <a:r>
              <a:rPr sz="2400" spc="-30" dirty="0">
                <a:latin typeface="Carlito"/>
                <a:cs typeface="Carlito"/>
              </a:rPr>
              <a:t>s</a:t>
            </a:r>
            <a:r>
              <a:rPr sz="2400" spc="-25" dirty="0">
                <a:latin typeface="Carlito"/>
                <a:cs typeface="Carlito"/>
              </a:rPr>
              <a:t>t</a:t>
            </a:r>
            <a:r>
              <a:rPr sz="2400" spc="-10" dirty="0">
                <a:latin typeface="Carlito"/>
                <a:cs typeface="Carlito"/>
              </a:rPr>
              <a:t>a</a:t>
            </a:r>
            <a:r>
              <a:rPr sz="2400" spc="-35" dirty="0">
                <a:latin typeface="Carlito"/>
                <a:cs typeface="Carlito"/>
              </a:rPr>
              <a:t>k</a:t>
            </a:r>
            <a:r>
              <a:rPr sz="2400" dirty="0">
                <a:latin typeface="Carlito"/>
                <a:cs typeface="Carlito"/>
              </a:rPr>
              <a:t>aan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13875" y="1970913"/>
            <a:ext cx="2010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775" algn="l"/>
                <a:tab pos="1752600" algn="l"/>
              </a:tabLst>
            </a:pPr>
            <a:r>
              <a:rPr sz="2400" spc="-5" dirty="0">
                <a:latin typeface="Carlito"/>
                <a:cs typeface="Carlito"/>
              </a:rPr>
              <a:t>on</a:t>
            </a:r>
            <a:r>
              <a:rPr sz="2400" spc="-20" dirty="0">
                <a:latin typeface="Carlito"/>
                <a:cs typeface="Carlito"/>
              </a:rPr>
              <a:t>l</a:t>
            </a:r>
            <a:r>
              <a:rPr sz="2400" dirty="0">
                <a:latin typeface="Carlito"/>
                <a:cs typeface="Carlito"/>
              </a:rPr>
              <a:t>ine	</a:t>
            </a:r>
            <a:r>
              <a:rPr sz="2400" spc="-25" dirty="0">
                <a:latin typeface="Carlito"/>
                <a:cs typeface="Carlito"/>
              </a:rPr>
              <a:t>at</a:t>
            </a:r>
            <a:r>
              <a:rPr sz="2400" dirty="0">
                <a:latin typeface="Carlito"/>
                <a:cs typeface="Carlito"/>
              </a:rPr>
              <a:t>au	</a:t>
            </a:r>
            <a:r>
              <a:rPr sz="2400" spc="-10" dirty="0">
                <a:latin typeface="Carlito"/>
                <a:cs typeface="Carlito"/>
              </a:rPr>
              <a:t>e</a:t>
            </a:r>
            <a:r>
              <a:rPr sz="2400" dirty="0">
                <a:latin typeface="Carlito"/>
                <a:cs typeface="Carlito"/>
              </a:rPr>
              <a:t>-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79923" y="1970913"/>
            <a:ext cx="12547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5" dirty="0">
                <a:latin typeface="Carlito"/>
                <a:cs typeface="Carlito"/>
              </a:rPr>
              <a:t>Den</a:t>
            </a:r>
            <a:r>
              <a:rPr sz="2400" spc="-50" dirty="0">
                <a:latin typeface="Carlito"/>
                <a:cs typeface="Carlito"/>
              </a:rPr>
              <a:t>g</a:t>
            </a:r>
            <a:r>
              <a:rPr sz="2400" dirty="0">
                <a:latin typeface="Carlito"/>
                <a:cs typeface="Carlito"/>
              </a:rPr>
              <a:t>an  </a:t>
            </a:r>
            <a:r>
              <a:rPr sz="2400" spc="-25" dirty="0">
                <a:latin typeface="Carlito"/>
                <a:cs typeface="Carlito"/>
              </a:rPr>
              <a:t>library,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20103" y="1970913"/>
            <a:ext cx="91249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 marR="5080" indent="-3556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ada</a:t>
            </a:r>
            <a:r>
              <a:rPr sz="2400" spc="-45" dirty="0">
                <a:latin typeface="Carlito"/>
                <a:cs typeface="Carlito"/>
              </a:rPr>
              <a:t>n</a:t>
            </a:r>
            <a:r>
              <a:rPr sz="2400" spc="-35" dirty="0">
                <a:latin typeface="Carlito"/>
                <a:cs typeface="Carlito"/>
              </a:rPr>
              <a:t>y</a:t>
            </a:r>
            <a:r>
              <a:rPr sz="2400" dirty="0">
                <a:latin typeface="Carlito"/>
                <a:cs typeface="Carlito"/>
              </a:rPr>
              <a:t>a  </a:t>
            </a:r>
            <a:r>
              <a:rPr sz="2400" spc="-15" dirty="0">
                <a:latin typeface="Carlito"/>
                <a:cs typeface="Carlito"/>
              </a:rPr>
              <a:t>siswa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64297" y="2336672"/>
            <a:ext cx="737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dap</a:t>
            </a:r>
            <a:r>
              <a:rPr sz="2400" spc="-25" dirty="0">
                <a:latin typeface="Carlito"/>
                <a:cs typeface="Carlito"/>
              </a:rPr>
              <a:t>a</a:t>
            </a:r>
            <a:r>
              <a:rPr sz="2400" dirty="0">
                <a:latin typeface="Carlito"/>
                <a:cs typeface="Carlito"/>
              </a:rPr>
              <a:t>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15857" y="2336672"/>
            <a:ext cx="1030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men</a:t>
            </a:r>
            <a:r>
              <a:rPr sz="2400" spc="-15" dirty="0">
                <a:latin typeface="Carlito"/>
                <a:cs typeface="Carlito"/>
              </a:rPr>
              <a:t>c</a:t>
            </a:r>
            <a:r>
              <a:rPr sz="2400" dirty="0">
                <a:latin typeface="Carlito"/>
                <a:cs typeface="Carlito"/>
              </a:rPr>
              <a:t>ari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66435" y="2702814"/>
            <a:ext cx="2550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08455" algn="l"/>
              </a:tabLst>
            </a:pPr>
            <a:r>
              <a:rPr sz="2400" spc="-5" dirty="0">
                <a:latin typeface="Carlito"/>
                <a:cs typeface="Carlito"/>
              </a:rPr>
              <a:t>diingin</a:t>
            </a:r>
            <a:r>
              <a:rPr sz="2400" spc="-40" dirty="0">
                <a:latin typeface="Carlito"/>
                <a:cs typeface="Carlito"/>
              </a:rPr>
              <a:t>k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10" dirty="0">
                <a:latin typeface="Carlito"/>
                <a:cs typeface="Carlito"/>
              </a:rPr>
              <a:t>n</a:t>
            </a:r>
            <a:r>
              <a:rPr sz="2400" dirty="0">
                <a:latin typeface="Carlito"/>
                <a:cs typeface="Carlito"/>
              </a:rPr>
              <a:t>.	Melalui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38845" y="2702814"/>
            <a:ext cx="895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bentuk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56318" y="2702814"/>
            <a:ext cx="496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Carlito"/>
                <a:cs typeface="Carlito"/>
              </a:rPr>
              <a:t>r</a:t>
            </a:r>
            <a:r>
              <a:rPr sz="2400" dirty="0">
                <a:latin typeface="Carlito"/>
                <a:cs typeface="Carlito"/>
              </a:rPr>
              <a:t>e</a:t>
            </a:r>
            <a:r>
              <a:rPr sz="2400" spc="5" dirty="0">
                <a:latin typeface="Carlito"/>
                <a:cs typeface="Carlito"/>
              </a:rPr>
              <a:t>a</a:t>
            </a:r>
            <a:r>
              <a:rPr sz="2400" dirty="0">
                <a:latin typeface="Carlito"/>
                <a:cs typeface="Carlito"/>
              </a:rPr>
              <a:t>l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61931" y="2336672"/>
            <a:ext cx="6394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5080" indent="-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bu</a:t>
            </a:r>
            <a:r>
              <a:rPr sz="2400" spc="-40" dirty="0">
                <a:latin typeface="Carlito"/>
                <a:cs typeface="Carlito"/>
              </a:rPr>
              <a:t>k</a:t>
            </a:r>
            <a:r>
              <a:rPr sz="2400" dirty="0">
                <a:latin typeface="Carlito"/>
                <a:cs typeface="Carlito"/>
              </a:rPr>
              <a:t>u  time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89463" y="2336672"/>
            <a:ext cx="7359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635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Carlito"/>
                <a:cs typeface="Carlito"/>
              </a:rPr>
              <a:t>y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10" dirty="0">
                <a:latin typeface="Carlito"/>
                <a:cs typeface="Carlito"/>
              </a:rPr>
              <a:t>n</a:t>
            </a:r>
            <a:r>
              <a:rPr sz="2400" dirty="0">
                <a:latin typeface="Carlito"/>
                <a:cs typeface="Carlito"/>
              </a:rPr>
              <a:t>g  </a:t>
            </a:r>
            <a:r>
              <a:rPr sz="2400" spc="-5" dirty="0">
                <a:latin typeface="Carlito"/>
                <a:cs typeface="Carlito"/>
              </a:rPr>
              <a:t>d</a:t>
            </a:r>
            <a:r>
              <a:rPr sz="2400" spc="-15" dirty="0">
                <a:latin typeface="Carlito"/>
                <a:cs typeface="Carlito"/>
              </a:rPr>
              <a:t>a</a:t>
            </a:r>
            <a:r>
              <a:rPr sz="2400" spc="-5" dirty="0">
                <a:latin typeface="Carlito"/>
                <a:cs typeface="Carlito"/>
              </a:rPr>
              <a:t>p</a:t>
            </a:r>
            <a:r>
              <a:rPr sz="2400" spc="-25" dirty="0">
                <a:latin typeface="Carlito"/>
                <a:cs typeface="Carlito"/>
              </a:rPr>
              <a:t>a</a:t>
            </a:r>
            <a:r>
              <a:rPr sz="2400" dirty="0">
                <a:latin typeface="Carlito"/>
                <a:cs typeface="Carlito"/>
              </a:rPr>
              <a:t>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66435" y="3068573"/>
            <a:ext cx="61588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rlito"/>
                <a:cs typeface="Carlito"/>
              </a:rPr>
              <a:t>dilakukan </a:t>
            </a:r>
            <a:r>
              <a:rPr sz="2400" spc="-5" dirty="0">
                <a:latin typeface="Carlito"/>
                <a:cs typeface="Carlito"/>
              </a:rPr>
              <a:t>dalam </a:t>
            </a:r>
            <a:r>
              <a:rPr sz="2400" spc="-10" dirty="0">
                <a:latin typeface="Carlito"/>
                <a:cs typeface="Carlito"/>
              </a:rPr>
              <a:t>suatu chatroom, </a:t>
            </a:r>
            <a:r>
              <a:rPr sz="2400" spc="-20" dirty="0">
                <a:latin typeface="Carlito"/>
                <a:cs typeface="Carlito"/>
              </a:rPr>
              <a:t>interaksi  </a:t>
            </a:r>
            <a:r>
              <a:rPr sz="2400" dirty="0">
                <a:latin typeface="Carlito"/>
                <a:cs typeface="Carlito"/>
              </a:rPr>
              <a:t>langsung </a:t>
            </a:r>
            <a:r>
              <a:rPr sz="2400" spc="-15" dirty="0">
                <a:latin typeface="Carlito"/>
                <a:cs typeface="Carlito"/>
              </a:rPr>
              <a:t>dengan </a:t>
            </a:r>
            <a:r>
              <a:rPr sz="2400" spc="-10" dirty="0">
                <a:latin typeface="Carlito"/>
                <a:cs typeface="Carlito"/>
              </a:rPr>
              <a:t>real </a:t>
            </a:r>
            <a:r>
              <a:rPr sz="2400" spc="-5" dirty="0">
                <a:latin typeface="Carlito"/>
                <a:cs typeface="Carlito"/>
              </a:rPr>
              <a:t>audio </a:t>
            </a:r>
            <a:r>
              <a:rPr sz="2400" spc="-15" dirty="0">
                <a:latin typeface="Carlito"/>
                <a:cs typeface="Carlito"/>
              </a:rPr>
              <a:t>atau </a:t>
            </a:r>
            <a:r>
              <a:rPr sz="2400" spc="-10" dirty="0">
                <a:latin typeface="Carlito"/>
                <a:cs typeface="Carlito"/>
              </a:rPr>
              <a:t>real video, </a:t>
            </a:r>
            <a:r>
              <a:rPr sz="2400" spc="-5" dirty="0">
                <a:latin typeface="Carlito"/>
                <a:cs typeface="Carlito"/>
              </a:rPr>
              <a:t>dan  online </a:t>
            </a:r>
            <a:r>
              <a:rPr sz="2400" dirty="0">
                <a:latin typeface="Carlito"/>
                <a:cs typeface="Carlito"/>
              </a:rPr>
              <a:t>meeting.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7182" y="682165"/>
            <a:ext cx="6821436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5460" marR="5080" indent="-1763395">
              <a:lnSpc>
                <a:spcPct val="100000"/>
              </a:lnSpc>
              <a:spcBef>
                <a:spcPts val="95"/>
              </a:spcBef>
            </a:pPr>
            <a:r>
              <a:rPr sz="2500" b="1" spc="-5" dirty="0"/>
              <a:t>Bidang </a:t>
            </a:r>
            <a:r>
              <a:rPr sz="2500" b="1" spc="-10" dirty="0"/>
              <a:t>Pendidikan (E-Education) </a:t>
            </a:r>
            <a:r>
              <a:rPr sz="2500" b="1" spc="-5" dirty="0"/>
              <a:t>(6)  </a:t>
            </a:r>
            <a:r>
              <a:rPr sz="2500" b="1" spc="-10" dirty="0"/>
              <a:t>e-Library</a:t>
            </a:r>
            <a:endParaRPr sz="25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746250" y="1394536"/>
            <a:ext cx="9803130" cy="4752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Carlito"/>
                <a:cs typeface="Carlito"/>
              </a:rPr>
              <a:t>Contoh Perpustakaan </a:t>
            </a:r>
            <a:r>
              <a:rPr sz="2200" spc="-5" dirty="0">
                <a:latin typeface="Carlito"/>
                <a:cs typeface="Carlito"/>
              </a:rPr>
              <a:t>Online </a:t>
            </a:r>
            <a:r>
              <a:rPr sz="2200" spc="-10" dirty="0">
                <a:latin typeface="Carlito"/>
                <a:cs typeface="Carlito"/>
              </a:rPr>
              <a:t>yang dapat diakses </a:t>
            </a:r>
            <a:r>
              <a:rPr sz="2200" spc="-15" dirty="0">
                <a:latin typeface="Carlito"/>
                <a:cs typeface="Carlito"/>
              </a:rPr>
              <a:t>secara gratis </a:t>
            </a:r>
            <a:r>
              <a:rPr sz="2200" spc="-5" dirty="0">
                <a:latin typeface="Carlito"/>
                <a:cs typeface="Carlito"/>
              </a:rPr>
              <a:t>saat ini</a:t>
            </a:r>
            <a:r>
              <a:rPr sz="2200" spc="7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:</a:t>
            </a:r>
            <a:endParaRPr sz="22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135"/>
              </a:spcBef>
              <a:buClr>
                <a:srgbClr val="1286C3"/>
              </a:buClr>
              <a:buSzPct val="145454"/>
              <a:buFont typeface="Arial"/>
              <a:buChar char="•"/>
              <a:tabLst>
                <a:tab pos="299720" algn="l"/>
              </a:tabLst>
            </a:pPr>
            <a:r>
              <a:rPr sz="2200" spc="-5" dirty="0">
                <a:latin typeface="Carlito"/>
                <a:cs typeface="Carlito"/>
              </a:rPr>
              <a:t>Google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Scholar</a:t>
            </a:r>
            <a:endParaRPr sz="2200" dirty="0">
              <a:latin typeface="Carlito"/>
              <a:cs typeface="Carlito"/>
            </a:endParaRPr>
          </a:p>
          <a:p>
            <a:pPr marL="756285" marR="6350" lvl="1" indent="-287020" algn="just">
              <a:lnSpc>
                <a:spcPct val="100000"/>
              </a:lnSpc>
              <a:spcBef>
                <a:spcPts val="1065"/>
              </a:spcBef>
              <a:buClr>
                <a:srgbClr val="1286C3"/>
              </a:buClr>
              <a:buSzPct val="144736"/>
              <a:buFont typeface="Arial"/>
              <a:buChar char="•"/>
              <a:tabLst>
                <a:tab pos="756920" algn="l"/>
              </a:tabLst>
            </a:pPr>
            <a:r>
              <a:rPr sz="1900" spc="-5" dirty="0">
                <a:latin typeface="Carlito"/>
                <a:cs typeface="Carlito"/>
              </a:rPr>
              <a:t>Google Scholar </a:t>
            </a:r>
            <a:r>
              <a:rPr sz="1900" spc="-15" dirty="0">
                <a:latin typeface="Carlito"/>
                <a:cs typeface="Carlito"/>
              </a:rPr>
              <a:t>atau </a:t>
            </a:r>
            <a:r>
              <a:rPr sz="1900" spc="-5" dirty="0">
                <a:latin typeface="Carlito"/>
                <a:cs typeface="Carlito"/>
              </a:rPr>
              <a:t>di Indonesia </a:t>
            </a:r>
            <a:r>
              <a:rPr sz="1900" spc="-10" dirty="0">
                <a:latin typeface="Carlito"/>
                <a:cs typeface="Carlito"/>
              </a:rPr>
              <a:t>disebut </a:t>
            </a:r>
            <a:r>
              <a:rPr sz="1900" spc="-5" dirty="0">
                <a:latin typeface="Carlito"/>
                <a:cs typeface="Carlito"/>
              </a:rPr>
              <a:t>Google Cendikia mulai diluncurkan </a:t>
            </a:r>
            <a:r>
              <a:rPr sz="1900" spc="-10" dirty="0">
                <a:latin typeface="Carlito"/>
                <a:cs typeface="Carlito"/>
              </a:rPr>
              <a:t>pada </a:t>
            </a:r>
            <a:r>
              <a:rPr sz="1900" spc="-5" dirty="0">
                <a:latin typeface="Carlito"/>
                <a:cs typeface="Carlito"/>
              </a:rPr>
              <a:t>tahun  </a:t>
            </a:r>
            <a:r>
              <a:rPr sz="1900" spc="-10" dirty="0">
                <a:latin typeface="Carlito"/>
                <a:cs typeface="Carlito"/>
              </a:rPr>
              <a:t>2004. </a:t>
            </a:r>
            <a:r>
              <a:rPr sz="1900" spc="-5" dirty="0">
                <a:latin typeface="Carlito"/>
                <a:cs typeface="Carlito"/>
              </a:rPr>
              <a:t>Google Scholar ini merupakan situs </a:t>
            </a:r>
            <a:r>
              <a:rPr sz="1900" spc="-10" dirty="0">
                <a:latin typeface="Carlito"/>
                <a:cs typeface="Carlito"/>
              </a:rPr>
              <a:t>pencarian </a:t>
            </a:r>
            <a:r>
              <a:rPr sz="1900" spc="-5" dirty="0">
                <a:latin typeface="Carlito"/>
                <a:cs typeface="Carlito"/>
              </a:rPr>
              <a:t>yang </a:t>
            </a:r>
            <a:r>
              <a:rPr sz="1900" spc="-10" dirty="0">
                <a:latin typeface="Carlito"/>
                <a:cs typeface="Carlito"/>
              </a:rPr>
              <a:t>dapat </a:t>
            </a:r>
            <a:r>
              <a:rPr sz="1900" spc="-15" dirty="0">
                <a:latin typeface="Carlito"/>
                <a:cs typeface="Carlito"/>
              </a:rPr>
              <a:t>menyediakan </a:t>
            </a:r>
            <a:r>
              <a:rPr sz="1900" spc="-10" dirty="0">
                <a:latin typeface="Carlito"/>
                <a:cs typeface="Carlito"/>
              </a:rPr>
              <a:t>berbagai  </a:t>
            </a:r>
            <a:r>
              <a:rPr sz="1900" spc="-5" dirty="0">
                <a:latin typeface="Carlito"/>
                <a:cs typeface="Carlito"/>
              </a:rPr>
              <a:t>macam </a:t>
            </a:r>
            <a:r>
              <a:rPr sz="1900" spc="-10" dirty="0">
                <a:latin typeface="Carlito"/>
                <a:cs typeface="Carlito"/>
              </a:rPr>
              <a:t>data/materi pelajaran yang </a:t>
            </a:r>
            <a:r>
              <a:rPr sz="1900" spc="-15" dirty="0">
                <a:latin typeface="Carlito"/>
                <a:cs typeface="Carlito"/>
              </a:rPr>
              <a:t>bersifat </a:t>
            </a:r>
            <a:r>
              <a:rPr sz="1900" spc="-10" dirty="0">
                <a:latin typeface="Carlito"/>
                <a:cs typeface="Carlito"/>
              </a:rPr>
              <a:t>akademis </a:t>
            </a:r>
            <a:r>
              <a:rPr sz="1900" spc="-5" dirty="0">
                <a:latin typeface="Carlito"/>
                <a:cs typeface="Carlito"/>
              </a:rPr>
              <a:t>dalam </a:t>
            </a:r>
            <a:r>
              <a:rPr sz="1900" spc="-10" dirty="0">
                <a:latin typeface="Carlito"/>
                <a:cs typeface="Carlito"/>
              </a:rPr>
              <a:t>berbagai </a:t>
            </a:r>
            <a:r>
              <a:rPr sz="1900" spc="-15" dirty="0">
                <a:latin typeface="Carlito"/>
                <a:cs typeface="Carlito"/>
              </a:rPr>
              <a:t>format</a:t>
            </a:r>
            <a:r>
              <a:rPr sz="1900" spc="12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publikasi.</a:t>
            </a:r>
            <a:endParaRPr sz="19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120"/>
              </a:spcBef>
              <a:buClr>
                <a:srgbClr val="1286C3"/>
              </a:buClr>
              <a:buSzPct val="145454"/>
              <a:buFont typeface="Arial"/>
              <a:buChar char="•"/>
              <a:tabLst>
                <a:tab pos="299720" algn="l"/>
              </a:tabLst>
            </a:pPr>
            <a:r>
              <a:rPr sz="2200" spc="-10" dirty="0">
                <a:latin typeface="Carlito"/>
                <a:cs typeface="Carlito"/>
              </a:rPr>
              <a:t>Microsoft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Academic</a:t>
            </a:r>
            <a:endParaRPr sz="22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065"/>
              </a:spcBef>
              <a:buClr>
                <a:srgbClr val="1286C3"/>
              </a:buClr>
              <a:buSzPct val="144736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900" spc="-5" dirty="0">
                <a:latin typeface="Carlito"/>
                <a:cs typeface="Carlito"/>
              </a:rPr>
              <a:t>Situs ini </a:t>
            </a:r>
            <a:r>
              <a:rPr sz="1900" spc="-15" dirty="0">
                <a:latin typeface="Carlito"/>
                <a:cs typeface="Carlito"/>
              </a:rPr>
              <a:t>sangat </a:t>
            </a:r>
            <a:r>
              <a:rPr sz="1900" spc="-10" dirty="0">
                <a:latin typeface="Carlito"/>
                <a:cs typeface="Carlito"/>
              </a:rPr>
              <a:t>tepat bagi yang </a:t>
            </a:r>
            <a:r>
              <a:rPr sz="1900" spc="-5" dirty="0">
                <a:latin typeface="Carlito"/>
                <a:cs typeface="Carlito"/>
              </a:rPr>
              <a:t>ingin mencari </a:t>
            </a:r>
            <a:r>
              <a:rPr sz="1900" spc="-15" dirty="0">
                <a:latin typeface="Carlito"/>
                <a:cs typeface="Carlito"/>
              </a:rPr>
              <a:t>referensi </a:t>
            </a:r>
            <a:r>
              <a:rPr sz="1900" spc="-10" dirty="0">
                <a:latin typeface="Carlito"/>
                <a:cs typeface="Carlito"/>
              </a:rPr>
              <a:t>untuk tugas </a:t>
            </a:r>
            <a:r>
              <a:rPr sz="1900" spc="-5" dirty="0">
                <a:latin typeface="Carlito"/>
                <a:cs typeface="Carlito"/>
              </a:rPr>
              <a:t>akhir </a:t>
            </a:r>
            <a:r>
              <a:rPr sz="1900" spc="-15" dirty="0">
                <a:latin typeface="Carlito"/>
                <a:cs typeface="Carlito"/>
              </a:rPr>
              <a:t>atau</a:t>
            </a:r>
            <a:r>
              <a:rPr sz="1900" spc="195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penelitian.</a:t>
            </a:r>
            <a:endParaRPr sz="19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060"/>
              </a:spcBef>
              <a:buClr>
                <a:srgbClr val="1286C3"/>
              </a:buClr>
              <a:buSzPct val="144736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900" spc="-10" dirty="0">
                <a:latin typeface="Carlito"/>
                <a:cs typeface="Carlito"/>
              </a:rPr>
              <a:t>Microsoft</a:t>
            </a:r>
            <a:r>
              <a:rPr sz="1900" spc="110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Academic</a:t>
            </a:r>
            <a:r>
              <a:rPr sz="1900" spc="12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Search</a:t>
            </a:r>
            <a:r>
              <a:rPr sz="1900" spc="120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merupakan</a:t>
            </a:r>
            <a:r>
              <a:rPr sz="1900" spc="110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mesin</a:t>
            </a:r>
            <a:r>
              <a:rPr sz="1900" spc="114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pencari</a:t>
            </a:r>
            <a:r>
              <a:rPr sz="1900" spc="110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yang</a:t>
            </a:r>
            <a:r>
              <a:rPr sz="1900" spc="105" dirty="0">
                <a:latin typeface="Carlito"/>
                <a:cs typeface="Carlito"/>
              </a:rPr>
              <a:t> </a:t>
            </a:r>
            <a:r>
              <a:rPr sz="1900" spc="-15" dirty="0">
                <a:latin typeface="Carlito"/>
                <a:cs typeface="Carlito"/>
              </a:rPr>
              <a:t>terfokus</a:t>
            </a:r>
            <a:r>
              <a:rPr sz="1900" spc="12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pada</a:t>
            </a:r>
            <a:r>
              <a:rPr sz="1900" spc="125" dirty="0">
                <a:latin typeface="Carlito"/>
                <a:cs typeface="Carlito"/>
              </a:rPr>
              <a:t> </a:t>
            </a:r>
            <a:r>
              <a:rPr sz="1900" dirty="0">
                <a:latin typeface="Carlito"/>
                <a:cs typeface="Carlito"/>
              </a:rPr>
              <a:t>bidang</a:t>
            </a:r>
            <a:r>
              <a:rPr sz="1900" spc="100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akademik</a:t>
            </a:r>
            <a:endParaRPr sz="1900" dirty="0">
              <a:latin typeface="Carlito"/>
              <a:cs typeface="Carlito"/>
            </a:endParaRPr>
          </a:p>
          <a:p>
            <a:pPr marL="756285" algn="just">
              <a:lnSpc>
                <a:spcPct val="100000"/>
              </a:lnSpc>
            </a:pPr>
            <a:r>
              <a:rPr sz="1900" spc="-10" dirty="0">
                <a:latin typeface="Carlito"/>
                <a:cs typeface="Carlito"/>
              </a:rPr>
              <a:t>yang didalamnya </a:t>
            </a:r>
            <a:r>
              <a:rPr sz="1900" spc="-15" dirty="0">
                <a:latin typeface="Carlito"/>
                <a:cs typeface="Carlito"/>
              </a:rPr>
              <a:t>terdapat </a:t>
            </a:r>
            <a:r>
              <a:rPr sz="1900" spc="-5" dirty="0">
                <a:latin typeface="Carlito"/>
                <a:cs typeface="Carlito"/>
              </a:rPr>
              <a:t>lebih dari 38 </a:t>
            </a:r>
            <a:r>
              <a:rPr sz="1900" spc="-10" dirty="0">
                <a:latin typeface="Carlito"/>
                <a:cs typeface="Carlito"/>
              </a:rPr>
              <a:t>juta </a:t>
            </a:r>
            <a:r>
              <a:rPr sz="1900" spc="-5" dirty="0">
                <a:latin typeface="Carlito"/>
                <a:cs typeface="Carlito"/>
              </a:rPr>
              <a:t>file</a:t>
            </a:r>
            <a:r>
              <a:rPr sz="1900" spc="100" dirty="0">
                <a:latin typeface="Carlito"/>
                <a:cs typeface="Carlito"/>
              </a:rPr>
              <a:t> </a:t>
            </a:r>
            <a:r>
              <a:rPr sz="1900" spc="-15" dirty="0">
                <a:latin typeface="Carlito"/>
                <a:cs typeface="Carlito"/>
              </a:rPr>
              <a:t>referensi.</a:t>
            </a:r>
            <a:endParaRPr sz="1900" dirty="0">
              <a:latin typeface="Carlito"/>
              <a:cs typeface="Carlito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1055"/>
              </a:spcBef>
              <a:buClr>
                <a:srgbClr val="1286C3"/>
              </a:buClr>
              <a:buSzPct val="144736"/>
              <a:buFont typeface="Arial"/>
              <a:buChar char="•"/>
              <a:tabLst>
                <a:tab pos="756920" algn="l"/>
              </a:tabLst>
            </a:pPr>
            <a:r>
              <a:rPr sz="1900" spc="-5" dirty="0">
                <a:latin typeface="Carlito"/>
                <a:cs typeface="Carlito"/>
              </a:rPr>
              <a:t>Situs ini </a:t>
            </a:r>
            <a:r>
              <a:rPr sz="1900" spc="-15" dirty="0">
                <a:latin typeface="Carlito"/>
                <a:cs typeface="Carlito"/>
              </a:rPr>
              <a:t>agak </a:t>
            </a:r>
            <a:r>
              <a:rPr sz="1900" spc="-10" dirty="0">
                <a:latin typeface="Carlito"/>
                <a:cs typeface="Carlito"/>
              </a:rPr>
              <a:t>sedikit </a:t>
            </a:r>
            <a:r>
              <a:rPr sz="1900" spc="-5" dirty="0">
                <a:latin typeface="Carlito"/>
                <a:cs typeface="Carlito"/>
              </a:rPr>
              <a:t>berbeda </a:t>
            </a:r>
            <a:r>
              <a:rPr sz="1900" spc="-10" dirty="0">
                <a:latin typeface="Carlito"/>
                <a:cs typeface="Carlito"/>
              </a:rPr>
              <a:t>dengan </a:t>
            </a:r>
            <a:r>
              <a:rPr sz="1900" spc="-5" dirty="0">
                <a:latin typeface="Carlito"/>
                <a:cs typeface="Carlito"/>
              </a:rPr>
              <a:t>google </a:t>
            </a:r>
            <a:r>
              <a:rPr sz="1900" spc="-10" dirty="0">
                <a:latin typeface="Carlito"/>
                <a:cs typeface="Carlito"/>
              </a:rPr>
              <a:t>scholar yang </a:t>
            </a:r>
            <a:r>
              <a:rPr sz="1900" spc="-5" dirty="0">
                <a:latin typeface="Carlito"/>
                <a:cs typeface="Carlito"/>
              </a:rPr>
              <a:t>lebih </a:t>
            </a:r>
            <a:r>
              <a:rPr sz="1900" spc="-15" dirty="0">
                <a:latin typeface="Carlito"/>
                <a:cs typeface="Carlito"/>
              </a:rPr>
              <a:t>terfokus </a:t>
            </a:r>
            <a:r>
              <a:rPr sz="1900" spc="-10" dirty="0">
                <a:latin typeface="Carlito"/>
                <a:cs typeface="Carlito"/>
              </a:rPr>
              <a:t>pada </a:t>
            </a:r>
            <a:r>
              <a:rPr sz="1900" spc="-15" dirty="0">
                <a:latin typeface="Carlito"/>
                <a:cs typeface="Carlito"/>
              </a:rPr>
              <a:t>karya </a:t>
            </a:r>
            <a:r>
              <a:rPr sz="1900" spc="-5" dirty="0">
                <a:latin typeface="Carlito"/>
                <a:cs typeface="Carlito"/>
              </a:rPr>
              <a:t>ilmiah  </a:t>
            </a:r>
            <a:r>
              <a:rPr sz="1900" spc="-10" dirty="0">
                <a:latin typeface="Carlito"/>
                <a:cs typeface="Carlito"/>
              </a:rPr>
              <a:t>dan </a:t>
            </a:r>
            <a:r>
              <a:rPr sz="1900" spc="-30" dirty="0">
                <a:latin typeface="Carlito"/>
                <a:cs typeface="Carlito"/>
              </a:rPr>
              <a:t>paper, </a:t>
            </a:r>
            <a:r>
              <a:rPr sz="1900" spc="-10" dirty="0">
                <a:latin typeface="Carlito"/>
                <a:cs typeface="Carlito"/>
              </a:rPr>
              <a:t>Microsoft </a:t>
            </a:r>
            <a:r>
              <a:rPr sz="1900" spc="-5" dirty="0">
                <a:latin typeface="Carlito"/>
                <a:cs typeface="Carlito"/>
              </a:rPr>
              <a:t>Academic </a:t>
            </a:r>
            <a:r>
              <a:rPr sz="1900" spc="-10" dirty="0">
                <a:latin typeface="Carlito"/>
                <a:cs typeface="Carlito"/>
              </a:rPr>
              <a:t>Search memberikan layanan yang </a:t>
            </a:r>
            <a:r>
              <a:rPr sz="1900" spc="-5" dirty="0">
                <a:latin typeface="Carlito"/>
                <a:cs typeface="Carlito"/>
              </a:rPr>
              <a:t>lebih lengkap.  </a:t>
            </a:r>
            <a:r>
              <a:rPr sz="1900" spc="-10" dirty="0">
                <a:latin typeface="Carlito"/>
                <a:cs typeface="Carlito"/>
              </a:rPr>
              <a:t>Didalamnya tersedia Call </a:t>
            </a:r>
            <a:r>
              <a:rPr sz="1900" spc="-15" dirty="0">
                <a:latin typeface="Carlito"/>
                <a:cs typeface="Carlito"/>
              </a:rPr>
              <a:t>For </a:t>
            </a:r>
            <a:r>
              <a:rPr sz="1900" spc="-10" dirty="0">
                <a:latin typeface="Carlito"/>
                <a:cs typeface="Carlito"/>
              </a:rPr>
              <a:t>Paper dari sejumlah </a:t>
            </a:r>
            <a:r>
              <a:rPr sz="1900" spc="-20" dirty="0">
                <a:latin typeface="Carlito"/>
                <a:cs typeface="Carlito"/>
              </a:rPr>
              <a:t>konferensi </a:t>
            </a:r>
            <a:r>
              <a:rPr sz="1900" spc="-5" dirty="0">
                <a:latin typeface="Carlito"/>
                <a:cs typeface="Carlito"/>
              </a:rPr>
              <a:t>/ </a:t>
            </a:r>
            <a:r>
              <a:rPr sz="1900" spc="-10" dirty="0">
                <a:latin typeface="Carlito"/>
                <a:cs typeface="Carlito"/>
              </a:rPr>
              <a:t>seminar terkenal, citation  graph, co </a:t>
            </a:r>
            <a:r>
              <a:rPr sz="1900" spc="-5" dirty="0">
                <a:latin typeface="Carlito"/>
                <a:cs typeface="Carlito"/>
              </a:rPr>
              <a:t>author </a:t>
            </a:r>
            <a:r>
              <a:rPr sz="1900" spc="-10" dirty="0">
                <a:latin typeface="Carlito"/>
                <a:cs typeface="Carlito"/>
              </a:rPr>
              <a:t>graph, daftar </a:t>
            </a:r>
            <a:r>
              <a:rPr sz="1900" spc="-5" dirty="0">
                <a:latin typeface="Carlito"/>
                <a:cs typeface="Carlito"/>
              </a:rPr>
              <a:t>jurnal </a:t>
            </a:r>
            <a:r>
              <a:rPr sz="1900" spc="-15" dirty="0">
                <a:latin typeface="Carlito"/>
                <a:cs typeface="Carlito"/>
              </a:rPr>
              <a:t>dengan </a:t>
            </a:r>
            <a:r>
              <a:rPr sz="1900" spc="-10" dirty="0">
                <a:latin typeface="Carlito"/>
                <a:cs typeface="Carlito"/>
              </a:rPr>
              <a:t>kualitas atas </a:t>
            </a:r>
            <a:r>
              <a:rPr sz="1900" spc="-5" dirty="0">
                <a:latin typeface="Carlito"/>
                <a:cs typeface="Carlito"/>
              </a:rPr>
              <a:t>dan </a:t>
            </a:r>
            <a:r>
              <a:rPr sz="1900" spc="-15" dirty="0">
                <a:latin typeface="Carlito"/>
                <a:cs typeface="Carlito"/>
              </a:rPr>
              <a:t>banyak </a:t>
            </a:r>
            <a:r>
              <a:rPr sz="1900" spc="-5" dirty="0">
                <a:latin typeface="Carlito"/>
                <a:cs typeface="Carlito"/>
              </a:rPr>
              <a:t>lagi</a:t>
            </a:r>
            <a:r>
              <a:rPr sz="1900" spc="16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lainnya.</a:t>
            </a:r>
            <a:endParaRPr sz="19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0419" y="334517"/>
            <a:ext cx="472059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5460" marR="5080" indent="-1763395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Bidang </a:t>
            </a:r>
            <a:r>
              <a:rPr sz="2500" spc="-10" dirty="0"/>
              <a:t>Pendidikan (E-Education) </a:t>
            </a:r>
            <a:r>
              <a:rPr sz="2500" spc="-5" dirty="0"/>
              <a:t>(7)  </a:t>
            </a:r>
            <a:r>
              <a:rPr sz="2500" spc="-10" dirty="0"/>
              <a:t>e-Library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1597533" y="1513713"/>
            <a:ext cx="8651875" cy="934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rlito"/>
                <a:cs typeface="Carlito"/>
              </a:rPr>
              <a:t>Contoh Perpustakaan </a:t>
            </a:r>
            <a:r>
              <a:rPr sz="2400" spc="-5" dirty="0">
                <a:latin typeface="Carlito"/>
                <a:cs typeface="Carlito"/>
              </a:rPr>
              <a:t>Online </a:t>
            </a:r>
            <a:r>
              <a:rPr sz="2400" spc="-10" dirty="0">
                <a:latin typeface="Carlito"/>
                <a:cs typeface="Carlito"/>
              </a:rPr>
              <a:t>yang dapat diakses </a:t>
            </a:r>
            <a:r>
              <a:rPr sz="2400" spc="-15" dirty="0">
                <a:latin typeface="Carlito"/>
                <a:cs typeface="Carlito"/>
              </a:rPr>
              <a:t>secara gratis </a:t>
            </a:r>
            <a:r>
              <a:rPr sz="2400" spc="-10" dirty="0">
                <a:latin typeface="Carlito"/>
                <a:cs typeface="Carlito"/>
              </a:rPr>
              <a:t>saat </a:t>
            </a:r>
            <a:r>
              <a:rPr sz="2400" dirty="0">
                <a:latin typeface="Carlito"/>
                <a:cs typeface="Carlito"/>
              </a:rPr>
              <a:t>ini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:</a:t>
            </a:r>
            <a:endParaRPr sz="24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15" dirty="0">
                <a:latin typeface="Carlito"/>
                <a:cs typeface="Carlito"/>
              </a:rPr>
              <a:t>Perpustakaan </a:t>
            </a:r>
            <a:r>
              <a:rPr sz="2400" spc="-5" dirty="0">
                <a:latin typeface="Carlito"/>
                <a:cs typeface="Carlito"/>
              </a:rPr>
              <a:t>Nasional Republik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Indonesia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3020" y="3190113"/>
            <a:ext cx="8506460" cy="2724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0990" marR="5080" indent="-288925" algn="just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01625" algn="l"/>
              </a:tabLst>
            </a:pPr>
            <a:r>
              <a:rPr sz="2000" spc="-5" dirty="0">
                <a:latin typeface="Carlito"/>
                <a:cs typeface="Carlito"/>
              </a:rPr>
              <a:t>Merupakan </a:t>
            </a:r>
            <a:r>
              <a:rPr sz="2000" spc="-15" dirty="0">
                <a:latin typeface="Carlito"/>
                <a:cs typeface="Carlito"/>
              </a:rPr>
              <a:t>layanan </a:t>
            </a:r>
            <a:r>
              <a:rPr sz="2000" spc="-5" dirty="0">
                <a:latin typeface="Carlito"/>
                <a:cs typeface="Carlito"/>
              </a:rPr>
              <a:t>milik </a:t>
            </a:r>
            <a:r>
              <a:rPr sz="2000" spc="-10" dirty="0">
                <a:latin typeface="Carlito"/>
                <a:cs typeface="Carlito"/>
              </a:rPr>
              <a:t>Perpustakaan </a:t>
            </a:r>
            <a:r>
              <a:rPr sz="2000" spc="-5" dirty="0">
                <a:latin typeface="Carlito"/>
                <a:cs typeface="Carlito"/>
              </a:rPr>
              <a:t>Nasional Republik Indonesia. Seiring  </a:t>
            </a:r>
            <a:r>
              <a:rPr sz="2000" spc="-10" dirty="0">
                <a:latin typeface="Carlito"/>
                <a:cs typeface="Carlito"/>
              </a:rPr>
              <a:t>perkembangan </a:t>
            </a:r>
            <a:r>
              <a:rPr sz="2000" spc="-5" dirty="0">
                <a:latin typeface="Carlito"/>
                <a:cs typeface="Carlito"/>
              </a:rPr>
              <a:t>teknologi digital, </a:t>
            </a:r>
            <a:r>
              <a:rPr sz="2000" spc="-10" dirty="0">
                <a:latin typeface="Carlito"/>
                <a:cs typeface="Carlito"/>
              </a:rPr>
              <a:t>perpustakaan </a:t>
            </a:r>
            <a:r>
              <a:rPr sz="2000" spc="-5" dirty="0">
                <a:latin typeface="Carlito"/>
                <a:cs typeface="Carlito"/>
              </a:rPr>
              <a:t>nasional </a:t>
            </a:r>
            <a:r>
              <a:rPr sz="2000" dirty="0">
                <a:latin typeface="Carlito"/>
                <a:cs typeface="Carlito"/>
              </a:rPr>
              <a:t>ini </a:t>
            </a:r>
            <a:r>
              <a:rPr sz="2000" spc="-10" dirty="0">
                <a:latin typeface="Carlito"/>
                <a:cs typeface="Carlito"/>
              </a:rPr>
              <a:t>sangatlah  </a:t>
            </a:r>
            <a:r>
              <a:rPr sz="2000" spc="-5" dirty="0">
                <a:latin typeface="Carlito"/>
                <a:cs typeface="Carlito"/>
              </a:rPr>
              <a:t>membantu dalam mencari </a:t>
            </a:r>
            <a:r>
              <a:rPr sz="2000" spc="-15" dirty="0">
                <a:latin typeface="Carlito"/>
                <a:cs typeface="Carlito"/>
              </a:rPr>
              <a:t>referensi </a:t>
            </a:r>
            <a:r>
              <a:rPr sz="2000" spc="-10" dirty="0">
                <a:latin typeface="Carlito"/>
                <a:cs typeface="Carlito"/>
              </a:rPr>
              <a:t>dengan </a:t>
            </a:r>
            <a:r>
              <a:rPr sz="2000" dirty="0">
                <a:latin typeface="Carlito"/>
                <a:cs typeface="Carlito"/>
              </a:rPr>
              <a:t>mudah </a:t>
            </a:r>
            <a:r>
              <a:rPr sz="2000" spc="-10" dirty="0">
                <a:latin typeface="Carlito"/>
                <a:cs typeface="Carlito"/>
              </a:rPr>
              <a:t>tanpa </a:t>
            </a:r>
            <a:r>
              <a:rPr sz="2000" spc="-5" dirty="0">
                <a:latin typeface="Carlito"/>
                <a:cs typeface="Carlito"/>
              </a:rPr>
              <a:t>harus repot-repot  mencari </a:t>
            </a:r>
            <a:r>
              <a:rPr sz="2000" spc="-10" dirty="0">
                <a:latin typeface="Carlito"/>
                <a:cs typeface="Carlito"/>
              </a:rPr>
              <a:t>buku. </a:t>
            </a:r>
            <a:r>
              <a:rPr sz="2000" spc="-5" dirty="0">
                <a:latin typeface="Carlito"/>
                <a:cs typeface="Carlito"/>
              </a:rPr>
              <a:t>Selain </a:t>
            </a:r>
            <a:r>
              <a:rPr sz="2000" dirty="0">
                <a:latin typeface="Carlito"/>
                <a:cs typeface="Carlito"/>
              </a:rPr>
              <a:t>itu, </a:t>
            </a:r>
            <a:r>
              <a:rPr sz="2000" spc="-5" dirty="0">
                <a:latin typeface="Carlito"/>
                <a:cs typeface="Carlito"/>
              </a:rPr>
              <a:t>jumlah </a:t>
            </a:r>
            <a:r>
              <a:rPr sz="2000" spc="-15" dirty="0">
                <a:latin typeface="Carlito"/>
                <a:cs typeface="Carlito"/>
              </a:rPr>
              <a:t>referensi </a:t>
            </a:r>
            <a:r>
              <a:rPr sz="2000" spc="-10" dirty="0">
                <a:latin typeface="Carlito"/>
                <a:cs typeface="Carlito"/>
              </a:rPr>
              <a:t>tentu </a:t>
            </a:r>
            <a:r>
              <a:rPr sz="2000" spc="-5" dirty="0">
                <a:latin typeface="Carlito"/>
                <a:cs typeface="Carlito"/>
              </a:rPr>
              <a:t>lebih </a:t>
            </a:r>
            <a:r>
              <a:rPr sz="2000" spc="-15" dirty="0">
                <a:latin typeface="Carlito"/>
                <a:cs typeface="Carlito"/>
              </a:rPr>
              <a:t>banyak </a:t>
            </a:r>
            <a:r>
              <a:rPr sz="2000" spc="-5" dirty="0">
                <a:latin typeface="Carlito"/>
                <a:cs typeface="Carlito"/>
              </a:rPr>
              <a:t>dari </a:t>
            </a:r>
            <a:r>
              <a:rPr sz="2000" dirty="0">
                <a:latin typeface="Carlito"/>
                <a:cs typeface="Carlito"/>
              </a:rPr>
              <a:t>pada  </a:t>
            </a:r>
            <a:r>
              <a:rPr sz="2000" spc="-10" dirty="0">
                <a:latin typeface="Carlito"/>
                <a:cs typeface="Carlito"/>
              </a:rPr>
              <a:t>perpustakaan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konvensional.</a:t>
            </a:r>
            <a:endParaRPr sz="2000">
              <a:latin typeface="Carlito"/>
              <a:cs typeface="Carlito"/>
            </a:endParaRPr>
          </a:p>
          <a:p>
            <a:pPr marL="299085" marR="6985" indent="-287020" algn="just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299720" algn="l"/>
              </a:tabLst>
            </a:pPr>
            <a:r>
              <a:rPr sz="1800" spc="-55" dirty="0">
                <a:latin typeface="Arial"/>
                <a:cs typeface="Arial"/>
              </a:rPr>
              <a:t>Didalam </a:t>
            </a:r>
            <a:r>
              <a:rPr sz="1800" spc="-60" dirty="0">
                <a:latin typeface="Arial"/>
                <a:cs typeface="Arial"/>
              </a:rPr>
              <a:t>situs </a:t>
            </a:r>
            <a:r>
              <a:rPr sz="1800" spc="-15" dirty="0">
                <a:latin typeface="Arial"/>
                <a:cs typeface="Arial"/>
              </a:rPr>
              <a:t>ini </a:t>
            </a:r>
            <a:r>
              <a:rPr sz="1800" spc="-30" dirty="0">
                <a:latin typeface="Arial"/>
                <a:cs typeface="Arial"/>
              </a:rPr>
              <a:t>terdapat </a:t>
            </a:r>
            <a:r>
              <a:rPr sz="1800" spc="-60" dirty="0">
                <a:latin typeface="Arial"/>
                <a:cs typeface="Arial"/>
              </a:rPr>
              <a:t>berbagai </a:t>
            </a:r>
            <a:r>
              <a:rPr sz="1800" spc="-75" dirty="0">
                <a:latin typeface="Arial"/>
                <a:cs typeface="Arial"/>
              </a:rPr>
              <a:t>macam </a:t>
            </a:r>
            <a:r>
              <a:rPr sz="1800" spc="-30" dirty="0">
                <a:latin typeface="Arial"/>
                <a:cs typeface="Arial"/>
              </a:rPr>
              <a:t>jurnal-jurnal </a:t>
            </a:r>
            <a:r>
              <a:rPr sz="1800" spc="-25" dirty="0">
                <a:latin typeface="Arial"/>
                <a:cs typeface="Arial"/>
              </a:rPr>
              <a:t>ilmiah </a:t>
            </a:r>
            <a:r>
              <a:rPr sz="1800" spc="-65" dirty="0">
                <a:latin typeface="Arial"/>
                <a:cs typeface="Arial"/>
              </a:rPr>
              <a:t>yang </a:t>
            </a:r>
            <a:r>
              <a:rPr sz="1800" spc="-40" dirty="0">
                <a:latin typeface="Arial"/>
                <a:cs typeface="Arial"/>
              </a:rPr>
              <a:t>dapat </a:t>
            </a:r>
            <a:r>
              <a:rPr sz="1800" spc="-110" dirty="0">
                <a:latin typeface="Arial"/>
                <a:cs typeface="Arial"/>
              </a:rPr>
              <a:t>secara  </a:t>
            </a:r>
            <a:r>
              <a:rPr sz="1800" spc="-35" dirty="0">
                <a:latin typeface="Arial"/>
                <a:cs typeface="Arial"/>
              </a:rPr>
              <a:t>gratis </a:t>
            </a:r>
            <a:r>
              <a:rPr sz="1800" spc="-15" dirty="0">
                <a:latin typeface="Arial"/>
                <a:cs typeface="Arial"/>
              </a:rPr>
              <a:t>di </a:t>
            </a:r>
            <a:r>
              <a:rPr sz="1800" spc="-45" dirty="0">
                <a:latin typeface="Arial"/>
                <a:cs typeface="Arial"/>
              </a:rPr>
              <a:t>download. </a:t>
            </a:r>
            <a:r>
              <a:rPr sz="1800" spc="-75" dirty="0">
                <a:latin typeface="Arial"/>
                <a:cs typeface="Arial"/>
              </a:rPr>
              <a:t>Sangat </a:t>
            </a:r>
            <a:r>
              <a:rPr sz="1800" spc="-70" dirty="0">
                <a:latin typeface="Arial"/>
                <a:cs typeface="Arial"/>
              </a:rPr>
              <a:t>cocok </a:t>
            </a:r>
            <a:r>
              <a:rPr sz="1800" spc="-50" dirty="0">
                <a:latin typeface="Arial"/>
                <a:cs typeface="Arial"/>
              </a:rPr>
              <a:t>bagi </a:t>
            </a:r>
            <a:r>
              <a:rPr sz="1800" spc="-65" dirty="0">
                <a:latin typeface="Arial"/>
                <a:cs typeface="Arial"/>
              </a:rPr>
              <a:t>yang </a:t>
            </a:r>
            <a:r>
              <a:rPr sz="1800" spc="-25" dirty="0">
                <a:latin typeface="Arial"/>
                <a:cs typeface="Arial"/>
              </a:rPr>
              <a:t>ingin </a:t>
            </a:r>
            <a:r>
              <a:rPr sz="1800" spc="-55" dirty="0">
                <a:latin typeface="Arial"/>
                <a:cs typeface="Arial"/>
              </a:rPr>
              <a:t>mencari </a:t>
            </a:r>
            <a:r>
              <a:rPr sz="1800" spc="-50" dirty="0">
                <a:latin typeface="Arial"/>
                <a:cs typeface="Arial"/>
              </a:rPr>
              <a:t>referensi </a:t>
            </a:r>
            <a:r>
              <a:rPr sz="1800" spc="-90" dirty="0">
                <a:latin typeface="Arial"/>
                <a:cs typeface="Arial"/>
              </a:rPr>
              <a:t>berbahasa  </a:t>
            </a:r>
            <a:r>
              <a:rPr sz="1800" spc="-65" dirty="0">
                <a:latin typeface="Arial"/>
                <a:cs typeface="Arial"/>
              </a:rPr>
              <a:t>Indonesia. </a:t>
            </a:r>
            <a:r>
              <a:rPr sz="1800" spc="-25" dirty="0">
                <a:latin typeface="Arial"/>
                <a:cs typeface="Arial"/>
              </a:rPr>
              <a:t>Untuk </a:t>
            </a:r>
            <a:r>
              <a:rPr sz="1800" spc="-90" dirty="0">
                <a:latin typeface="Arial"/>
                <a:cs typeface="Arial"/>
              </a:rPr>
              <a:t>mengakses </a:t>
            </a:r>
            <a:r>
              <a:rPr sz="1800" spc="-35" dirty="0">
                <a:latin typeface="Arial"/>
                <a:cs typeface="Arial"/>
              </a:rPr>
              <a:t>lebih </a:t>
            </a:r>
            <a:r>
              <a:rPr sz="1800" spc="-15" dirty="0">
                <a:latin typeface="Arial"/>
                <a:cs typeface="Arial"/>
              </a:rPr>
              <a:t>lanjut, </a:t>
            </a:r>
            <a:r>
              <a:rPr sz="1800" spc="-40" dirty="0">
                <a:latin typeface="Arial"/>
                <a:cs typeface="Arial"/>
              </a:rPr>
              <a:t>perlu </a:t>
            </a:r>
            <a:r>
              <a:rPr sz="1800" spc="-30" dirty="0">
                <a:latin typeface="Arial"/>
                <a:cs typeface="Arial"/>
              </a:rPr>
              <a:t>mendaftar </a:t>
            </a:r>
            <a:r>
              <a:rPr sz="1800" spc="-20" dirty="0">
                <a:latin typeface="Arial"/>
                <a:cs typeface="Arial"/>
              </a:rPr>
              <a:t>terlebih </a:t>
            </a:r>
            <a:r>
              <a:rPr sz="1800" spc="-55" dirty="0">
                <a:latin typeface="Arial"/>
                <a:cs typeface="Arial"/>
              </a:rPr>
              <a:t>dahulu. Petunjuk  </a:t>
            </a:r>
            <a:r>
              <a:rPr sz="1800" spc="-45" dirty="0">
                <a:latin typeface="Arial"/>
                <a:cs typeface="Arial"/>
              </a:rPr>
              <a:t>pendaftaran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tersedia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dengan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lengkap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di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situs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tersebut.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82483" y="2135123"/>
            <a:ext cx="3459479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Bidang </a:t>
            </a:r>
            <a:r>
              <a:rPr spc="-15" dirty="0"/>
              <a:t>Pemerintahan</a:t>
            </a:r>
            <a:r>
              <a:rPr spc="15" dirty="0"/>
              <a:t> </a:t>
            </a:r>
            <a:r>
              <a:rPr spc="-10" dirty="0"/>
              <a:t>(E-Government)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9089" y="1963038"/>
            <a:ext cx="5922645" cy="35229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5"/>
              </a:spcBef>
              <a:buClr>
                <a:srgbClr val="1286C3"/>
              </a:buClr>
              <a:buSzPct val="144117"/>
              <a:buFont typeface="Arial"/>
              <a:buChar char="•"/>
              <a:tabLst>
                <a:tab pos="299720" algn="l"/>
              </a:tabLst>
            </a:pPr>
            <a:r>
              <a:rPr sz="1700" spc="-10" dirty="0">
                <a:latin typeface="Carlito"/>
                <a:cs typeface="Carlito"/>
              </a:rPr>
              <a:t>Kalau berbicara tentang pemerintahan </a:t>
            </a:r>
            <a:r>
              <a:rPr sz="1700" spc="-15" dirty="0">
                <a:latin typeface="Carlito"/>
                <a:cs typeface="Carlito"/>
              </a:rPr>
              <a:t>tentunya </a:t>
            </a:r>
            <a:r>
              <a:rPr sz="1700" spc="-10" dirty="0">
                <a:latin typeface="Carlito"/>
                <a:cs typeface="Carlito"/>
              </a:rPr>
              <a:t>kamu  beranggapan bahwa akan </a:t>
            </a:r>
            <a:r>
              <a:rPr sz="1700" spc="-15" dirty="0">
                <a:latin typeface="Carlito"/>
                <a:cs typeface="Carlito"/>
              </a:rPr>
              <a:t>sangat </a:t>
            </a:r>
            <a:r>
              <a:rPr sz="1700" spc="-5" dirty="0">
                <a:latin typeface="Carlito"/>
                <a:cs typeface="Carlito"/>
              </a:rPr>
              <a:t>sulit </a:t>
            </a:r>
            <a:r>
              <a:rPr sz="1700" spc="-10" dirty="0">
                <a:latin typeface="Carlito"/>
                <a:cs typeface="Carlito"/>
              </a:rPr>
              <a:t>kita </a:t>
            </a:r>
            <a:r>
              <a:rPr sz="1700" spc="-5" dirty="0">
                <a:latin typeface="Carlito"/>
                <a:cs typeface="Carlito"/>
              </a:rPr>
              <a:t>bisa </a:t>
            </a:r>
            <a:r>
              <a:rPr sz="1700" spc="-10" dirty="0">
                <a:latin typeface="Carlito"/>
                <a:cs typeface="Carlito"/>
              </a:rPr>
              <a:t>tahu </a:t>
            </a:r>
            <a:r>
              <a:rPr sz="1700" spc="-15" dirty="0">
                <a:latin typeface="Carlito"/>
                <a:cs typeface="Carlito"/>
              </a:rPr>
              <a:t>tentang  kondisi </a:t>
            </a:r>
            <a:r>
              <a:rPr sz="1700" spc="-10" dirty="0">
                <a:latin typeface="Carlito"/>
                <a:cs typeface="Carlito"/>
              </a:rPr>
              <a:t>pemerintahan </a:t>
            </a:r>
            <a:r>
              <a:rPr sz="1700" spc="-5" dirty="0">
                <a:latin typeface="Carlito"/>
                <a:cs typeface="Carlito"/>
              </a:rPr>
              <a:t>kita </a:t>
            </a:r>
            <a:r>
              <a:rPr sz="1700" spc="-10" dirty="0">
                <a:latin typeface="Carlito"/>
                <a:cs typeface="Carlito"/>
              </a:rPr>
              <a:t>karena kamu beranggapan bahwa  </a:t>
            </a:r>
            <a:r>
              <a:rPr sz="1700" spc="-5" dirty="0">
                <a:latin typeface="Carlito"/>
                <a:cs typeface="Carlito"/>
              </a:rPr>
              <a:t>lebih baik </a:t>
            </a:r>
            <a:r>
              <a:rPr sz="1700" spc="-10" dirty="0">
                <a:latin typeface="Carlito"/>
                <a:cs typeface="Carlito"/>
              </a:rPr>
              <a:t>bicara yang </a:t>
            </a:r>
            <a:r>
              <a:rPr sz="1700" spc="-15" dirty="0">
                <a:latin typeface="Carlito"/>
                <a:cs typeface="Carlito"/>
              </a:rPr>
              <a:t>gaul-gaul </a:t>
            </a:r>
            <a:r>
              <a:rPr sz="1700" dirty="0">
                <a:latin typeface="Carlito"/>
                <a:cs typeface="Carlito"/>
              </a:rPr>
              <a:t>saja </a:t>
            </a:r>
            <a:r>
              <a:rPr sz="1700" spc="-5" dirty="0">
                <a:latin typeface="Carlito"/>
                <a:cs typeface="Carlito"/>
              </a:rPr>
              <a:t>daripada </a:t>
            </a:r>
            <a:r>
              <a:rPr sz="1700" spc="-15" dirty="0">
                <a:latin typeface="Carlito"/>
                <a:cs typeface="Carlito"/>
              </a:rPr>
              <a:t>bicara </a:t>
            </a:r>
            <a:r>
              <a:rPr sz="1700" spc="-10" dirty="0">
                <a:latin typeface="Carlito"/>
                <a:cs typeface="Carlito"/>
              </a:rPr>
              <a:t>tentang  pemerintahan. Padahal </a:t>
            </a:r>
            <a:r>
              <a:rPr sz="1700" spc="-5" dirty="0">
                <a:latin typeface="Carlito"/>
                <a:cs typeface="Carlito"/>
              </a:rPr>
              <a:t>kita tidak usah susah-susah </a:t>
            </a:r>
            <a:r>
              <a:rPr sz="1700" spc="-10" dirty="0">
                <a:latin typeface="Carlito"/>
                <a:cs typeface="Carlito"/>
              </a:rPr>
              <a:t>mencari  informasi </a:t>
            </a:r>
            <a:r>
              <a:rPr sz="1700" spc="-15" dirty="0">
                <a:latin typeface="Carlito"/>
                <a:cs typeface="Carlito"/>
              </a:rPr>
              <a:t>tentang </a:t>
            </a:r>
            <a:r>
              <a:rPr sz="1700" dirty="0">
                <a:latin typeface="Carlito"/>
                <a:cs typeface="Carlito"/>
              </a:rPr>
              <a:t>apa </a:t>
            </a:r>
            <a:r>
              <a:rPr sz="1700" spc="-10" dirty="0">
                <a:latin typeface="Carlito"/>
                <a:cs typeface="Carlito"/>
              </a:rPr>
              <a:t>yang </a:t>
            </a:r>
            <a:r>
              <a:rPr sz="1700" spc="-5" dirty="0">
                <a:latin typeface="Carlito"/>
                <a:cs typeface="Carlito"/>
              </a:rPr>
              <a:t>terjadi pada </a:t>
            </a:r>
            <a:r>
              <a:rPr sz="1700" spc="-10" dirty="0">
                <a:latin typeface="Carlito"/>
                <a:cs typeface="Carlito"/>
              </a:rPr>
              <a:t>pemerintahan </a:t>
            </a:r>
            <a:r>
              <a:rPr sz="1700" spc="-5" dirty="0">
                <a:latin typeface="Carlito"/>
                <a:cs typeface="Carlito"/>
              </a:rPr>
              <a:t>kita  karena </a:t>
            </a:r>
            <a:r>
              <a:rPr sz="1700" dirty="0">
                <a:latin typeface="Carlito"/>
                <a:cs typeface="Carlito"/>
              </a:rPr>
              <a:t>semua sudah siap dalam situs</a:t>
            </a:r>
            <a:r>
              <a:rPr sz="1700" spc="-15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pemerintahan.</a:t>
            </a:r>
            <a:endParaRPr sz="1700" dirty="0">
              <a:latin typeface="Carlito"/>
              <a:cs typeface="Carlito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010"/>
              </a:spcBef>
              <a:buClr>
                <a:srgbClr val="1286C3"/>
              </a:buClr>
              <a:buSzPct val="144117"/>
              <a:buFont typeface="Arial"/>
              <a:buChar char="•"/>
              <a:tabLst>
                <a:tab pos="299720" algn="l"/>
              </a:tabLst>
            </a:pPr>
            <a:r>
              <a:rPr sz="1700" spc="-5" dirty="0">
                <a:latin typeface="Carlito"/>
                <a:cs typeface="Carlito"/>
              </a:rPr>
              <a:t>Dalam </a:t>
            </a:r>
            <a:r>
              <a:rPr sz="1700" spc="-10" dirty="0">
                <a:latin typeface="Carlito"/>
                <a:cs typeface="Carlito"/>
              </a:rPr>
              <a:t>bidang pemerintahan e-government adalah </a:t>
            </a:r>
            <a:r>
              <a:rPr sz="1700" spc="-5" dirty="0">
                <a:latin typeface="Carlito"/>
                <a:cs typeface="Carlito"/>
              </a:rPr>
              <a:t>penggunaan  teknologi </a:t>
            </a:r>
            <a:r>
              <a:rPr sz="1700" spc="-10" dirty="0">
                <a:latin typeface="Carlito"/>
                <a:cs typeface="Carlito"/>
              </a:rPr>
              <a:t>informasi yang dapat meningkatkan hubungan </a:t>
            </a:r>
            <a:r>
              <a:rPr sz="1700" spc="-20" dirty="0">
                <a:latin typeface="Carlito"/>
                <a:cs typeface="Carlito"/>
              </a:rPr>
              <a:t>antara </a:t>
            </a:r>
            <a:r>
              <a:rPr sz="1700" spc="340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pemerintah dan </a:t>
            </a:r>
            <a:r>
              <a:rPr sz="1700" spc="-5" dirty="0">
                <a:latin typeface="Carlito"/>
                <a:cs typeface="Carlito"/>
              </a:rPr>
              <a:t>pihak-pihak lain. </a:t>
            </a:r>
            <a:r>
              <a:rPr sz="1700" spc="-10" dirty="0">
                <a:latin typeface="Carlito"/>
                <a:cs typeface="Carlito"/>
              </a:rPr>
              <a:t>Penggunaan </a:t>
            </a:r>
            <a:r>
              <a:rPr sz="1700" spc="-5" dirty="0">
                <a:latin typeface="Carlito"/>
                <a:cs typeface="Carlito"/>
              </a:rPr>
              <a:t>teknologi  </a:t>
            </a:r>
            <a:r>
              <a:rPr sz="1700" spc="-10" dirty="0">
                <a:latin typeface="Carlito"/>
                <a:cs typeface="Carlito"/>
              </a:rPr>
              <a:t>informasi ini </a:t>
            </a:r>
            <a:r>
              <a:rPr sz="1700" spc="-15" dirty="0">
                <a:latin typeface="Carlito"/>
                <a:cs typeface="Carlito"/>
              </a:rPr>
              <a:t>kemudian </a:t>
            </a:r>
            <a:r>
              <a:rPr sz="1700" spc="-10" dirty="0">
                <a:latin typeface="Carlito"/>
                <a:cs typeface="Carlito"/>
              </a:rPr>
              <a:t>menghasilkan </a:t>
            </a:r>
            <a:r>
              <a:rPr sz="1700" spc="-15" dirty="0">
                <a:latin typeface="Carlito"/>
                <a:cs typeface="Carlito"/>
              </a:rPr>
              <a:t>hubungan </a:t>
            </a:r>
            <a:r>
              <a:rPr sz="1700" spc="-5" dirty="0">
                <a:latin typeface="Carlito"/>
                <a:cs typeface="Carlito"/>
              </a:rPr>
              <a:t>bentuk baru  seperti: </a:t>
            </a:r>
            <a:r>
              <a:rPr sz="1700" dirty="0">
                <a:latin typeface="Carlito"/>
                <a:cs typeface="Carlito"/>
              </a:rPr>
              <a:t>G2C </a:t>
            </a:r>
            <a:r>
              <a:rPr sz="1700" spc="-10" dirty="0">
                <a:latin typeface="Carlito"/>
                <a:cs typeface="Carlito"/>
              </a:rPr>
              <a:t>(Governmet </a:t>
            </a:r>
            <a:r>
              <a:rPr sz="1700" spc="-5" dirty="0">
                <a:latin typeface="Carlito"/>
                <a:cs typeface="Carlito"/>
              </a:rPr>
              <a:t>to </a:t>
            </a:r>
            <a:r>
              <a:rPr sz="1700" spc="-10" dirty="0">
                <a:latin typeface="Carlito"/>
                <a:cs typeface="Carlito"/>
              </a:rPr>
              <a:t>Citizen), </a:t>
            </a:r>
            <a:r>
              <a:rPr sz="1700" dirty="0">
                <a:latin typeface="Carlito"/>
                <a:cs typeface="Carlito"/>
              </a:rPr>
              <a:t>G2B </a:t>
            </a:r>
            <a:r>
              <a:rPr sz="1700" spc="-10" dirty="0">
                <a:latin typeface="Carlito"/>
                <a:cs typeface="Carlito"/>
              </a:rPr>
              <a:t>(Government to  </a:t>
            </a:r>
            <a:r>
              <a:rPr sz="1700" dirty="0">
                <a:latin typeface="Carlito"/>
                <a:cs typeface="Carlito"/>
              </a:rPr>
              <a:t>Business), </a:t>
            </a:r>
            <a:r>
              <a:rPr sz="1700" spc="-5" dirty="0">
                <a:latin typeface="Carlito"/>
                <a:cs typeface="Carlito"/>
              </a:rPr>
              <a:t>dan </a:t>
            </a:r>
            <a:r>
              <a:rPr sz="1700" dirty="0">
                <a:latin typeface="Carlito"/>
                <a:cs typeface="Carlito"/>
              </a:rPr>
              <a:t>G2G </a:t>
            </a:r>
            <a:r>
              <a:rPr sz="1700" spc="-5" dirty="0">
                <a:latin typeface="Carlito"/>
                <a:cs typeface="Carlito"/>
              </a:rPr>
              <a:t>(Government to</a:t>
            </a:r>
            <a:r>
              <a:rPr sz="1700" spc="-9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Government).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65364" y="2205227"/>
            <a:ext cx="3820668" cy="2587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Bidang </a:t>
            </a:r>
            <a:r>
              <a:rPr spc="-15" dirty="0"/>
              <a:t>Pemerintahan</a:t>
            </a:r>
            <a:r>
              <a:rPr spc="15" dirty="0"/>
              <a:t> </a:t>
            </a:r>
            <a:r>
              <a:rPr spc="-10" dirty="0"/>
              <a:t>(E-Government)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1350" y="1471862"/>
            <a:ext cx="6739890" cy="306514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spc="-15" dirty="0">
                <a:latin typeface="Carlito"/>
                <a:cs typeface="Carlito"/>
              </a:rPr>
              <a:t>Contoh </a:t>
            </a:r>
            <a:r>
              <a:rPr sz="2400" spc="-5" dirty="0">
                <a:latin typeface="Carlito"/>
                <a:cs typeface="Carlito"/>
              </a:rPr>
              <a:t>aplikasi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e-government</a:t>
            </a:r>
            <a:endParaRPr sz="2400" dirty="0">
              <a:latin typeface="Carlito"/>
              <a:cs typeface="Carlito"/>
            </a:endParaRPr>
          </a:p>
          <a:p>
            <a:pPr marL="413384" indent="-287020">
              <a:lnSpc>
                <a:spcPct val="100000"/>
              </a:lnSpc>
              <a:spcBef>
                <a:spcPts val="1445"/>
              </a:spcBef>
              <a:buClr>
                <a:srgbClr val="1286C3"/>
              </a:buClr>
              <a:buSzPct val="143478"/>
              <a:buFont typeface="Arial"/>
              <a:buChar char="•"/>
              <a:tabLst>
                <a:tab pos="414020" algn="l"/>
              </a:tabLst>
            </a:pPr>
            <a:r>
              <a:rPr sz="2300" spc="-5" dirty="0">
                <a:latin typeface="Carlito"/>
                <a:cs typeface="Carlito"/>
              </a:rPr>
              <a:t>Gov2Go</a:t>
            </a:r>
            <a:endParaRPr sz="2300" dirty="0">
              <a:latin typeface="Carlito"/>
              <a:cs typeface="Carlito"/>
            </a:endParaRPr>
          </a:p>
          <a:p>
            <a:pPr marL="699770" marR="5080" lvl="1" indent="-285115" algn="just">
              <a:lnSpc>
                <a:spcPct val="110000"/>
              </a:lnSpc>
              <a:spcBef>
                <a:spcPts val="1100"/>
              </a:spcBef>
              <a:buClr>
                <a:srgbClr val="1286C3"/>
              </a:buClr>
              <a:buSzPct val="144444"/>
              <a:buFont typeface="Arial"/>
              <a:buChar char="•"/>
              <a:tabLst>
                <a:tab pos="700405" algn="l"/>
              </a:tabLst>
            </a:pPr>
            <a:r>
              <a:rPr sz="1800" spc="-10" dirty="0">
                <a:latin typeface="Carlito"/>
                <a:cs typeface="Carlito"/>
              </a:rPr>
              <a:t>Aplikasi </a:t>
            </a:r>
            <a:r>
              <a:rPr sz="1800" spc="-5" dirty="0">
                <a:latin typeface="Carlito"/>
                <a:cs typeface="Carlito"/>
              </a:rPr>
              <a:t>pemerintahan pertama </a:t>
            </a:r>
            <a:r>
              <a:rPr sz="1800" spc="-10" dirty="0">
                <a:latin typeface="Carlito"/>
                <a:cs typeface="Carlito"/>
              </a:rPr>
              <a:t>yang meraih </a:t>
            </a:r>
            <a:r>
              <a:rPr sz="1800" spc="-5" dirty="0">
                <a:latin typeface="Carlito"/>
                <a:cs typeface="Carlito"/>
              </a:rPr>
              <a:t>sukses </a:t>
            </a:r>
            <a:r>
              <a:rPr sz="1800" dirty="0">
                <a:latin typeface="Carlito"/>
                <a:cs typeface="Carlito"/>
              </a:rPr>
              <a:t>besar </a:t>
            </a:r>
            <a:r>
              <a:rPr sz="1800" spc="-5" dirty="0">
                <a:latin typeface="Carlito"/>
                <a:cs typeface="Carlito"/>
              </a:rPr>
              <a:t>dan  </a:t>
            </a:r>
            <a:r>
              <a:rPr sz="1800" spc="-15" dirty="0">
                <a:latin typeface="Carlito"/>
                <a:cs typeface="Carlito"/>
              </a:rPr>
              <a:t>manfaatnya dirasakan </a:t>
            </a:r>
            <a:r>
              <a:rPr sz="1800" spc="-5" dirty="0">
                <a:latin typeface="Carlito"/>
                <a:cs typeface="Carlito"/>
              </a:rPr>
              <a:t>oleh </a:t>
            </a:r>
            <a:r>
              <a:rPr sz="1800" spc="-15" dirty="0">
                <a:latin typeface="Carlito"/>
                <a:cs typeface="Carlito"/>
              </a:rPr>
              <a:t>para </a:t>
            </a:r>
            <a:r>
              <a:rPr sz="1800" spc="-5" dirty="0">
                <a:latin typeface="Carlito"/>
                <a:cs typeface="Carlito"/>
              </a:rPr>
              <a:t>penggunanya </a:t>
            </a:r>
            <a:r>
              <a:rPr sz="1800" dirty="0">
                <a:latin typeface="Carlito"/>
                <a:cs typeface="Carlito"/>
              </a:rPr>
              <a:t>adalah </a:t>
            </a:r>
            <a:r>
              <a:rPr sz="1800" spc="-5" dirty="0">
                <a:latin typeface="Carlito"/>
                <a:cs typeface="Carlito"/>
              </a:rPr>
              <a:t>Gov2Go.  </a:t>
            </a:r>
            <a:r>
              <a:rPr sz="1800" spc="-10" dirty="0">
                <a:latin typeface="Carlito"/>
                <a:cs typeface="Carlito"/>
              </a:rPr>
              <a:t>Aplikasi </a:t>
            </a:r>
            <a:r>
              <a:rPr sz="1800" dirty="0">
                <a:latin typeface="Carlito"/>
                <a:cs typeface="Carlito"/>
              </a:rPr>
              <a:t>ini </a:t>
            </a:r>
            <a:r>
              <a:rPr sz="1800" spc="-5" dirty="0">
                <a:latin typeface="Carlito"/>
                <a:cs typeface="Carlito"/>
              </a:rPr>
              <a:t>dibangun </a:t>
            </a:r>
            <a:r>
              <a:rPr sz="1800" dirty="0">
                <a:latin typeface="Carlito"/>
                <a:cs typeface="Carlito"/>
              </a:rPr>
              <a:t>oleh NIC </a:t>
            </a:r>
            <a:r>
              <a:rPr sz="1800" spc="-10" dirty="0">
                <a:latin typeface="Carlito"/>
                <a:cs typeface="Carlito"/>
              </a:rPr>
              <a:t>Amerika </a:t>
            </a:r>
            <a:r>
              <a:rPr sz="1800" spc="-15" dirty="0">
                <a:latin typeface="Carlito"/>
                <a:cs typeface="Carlito"/>
              </a:rPr>
              <a:t>Serikat </a:t>
            </a:r>
            <a:r>
              <a:rPr sz="1800" spc="-5" dirty="0">
                <a:latin typeface="Carlito"/>
                <a:cs typeface="Carlito"/>
              </a:rPr>
              <a:t>dengan berbagai  </a:t>
            </a:r>
            <a:r>
              <a:rPr sz="1800" spc="-35" dirty="0">
                <a:latin typeface="Carlito"/>
                <a:cs typeface="Carlito"/>
              </a:rPr>
              <a:t>fitur. </a:t>
            </a:r>
            <a:r>
              <a:rPr sz="1800" spc="-10" dirty="0">
                <a:latin typeface="Carlito"/>
                <a:cs typeface="Carlito"/>
              </a:rPr>
              <a:t>Penggunanya </a:t>
            </a:r>
            <a:r>
              <a:rPr sz="1800" dirty="0">
                <a:latin typeface="Carlito"/>
                <a:cs typeface="Carlito"/>
              </a:rPr>
              <a:t>pun </a:t>
            </a:r>
            <a:r>
              <a:rPr sz="1800" spc="-5" dirty="0">
                <a:latin typeface="Carlito"/>
                <a:cs typeface="Carlito"/>
              </a:rPr>
              <a:t>dapat </a:t>
            </a:r>
            <a:r>
              <a:rPr sz="1800" spc="-10" dirty="0">
                <a:latin typeface="Carlito"/>
                <a:cs typeface="Carlito"/>
              </a:rPr>
              <a:t>memanfaatkan </a:t>
            </a:r>
            <a:r>
              <a:rPr sz="1800" spc="-5" dirty="0">
                <a:latin typeface="Carlito"/>
                <a:cs typeface="Carlito"/>
              </a:rPr>
              <a:t>Gov2Go </a:t>
            </a:r>
            <a:r>
              <a:rPr sz="1800" spc="-20" dirty="0">
                <a:latin typeface="Carlito"/>
                <a:cs typeface="Carlito"/>
              </a:rPr>
              <a:t>layaknya  </a:t>
            </a:r>
            <a:r>
              <a:rPr sz="1800" spc="-10" dirty="0">
                <a:latin typeface="Carlito"/>
                <a:cs typeface="Carlito"/>
              </a:rPr>
              <a:t>sebagai aplikasi asisten personal </a:t>
            </a:r>
            <a:r>
              <a:rPr sz="1800" spc="-5" dirty="0">
                <a:latin typeface="Carlito"/>
                <a:cs typeface="Carlito"/>
              </a:rPr>
              <a:t>untuk </a:t>
            </a:r>
            <a:r>
              <a:rPr sz="1800" spc="-10" dirty="0">
                <a:latin typeface="Carlito"/>
                <a:cs typeface="Carlito"/>
              </a:rPr>
              <a:t>layanan</a:t>
            </a:r>
            <a:r>
              <a:rPr sz="1800" spc="1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pemerintah.</a:t>
            </a:r>
            <a:endParaRPr sz="1800" dirty="0">
              <a:latin typeface="Carlito"/>
              <a:cs typeface="Carlito"/>
            </a:endParaRPr>
          </a:p>
          <a:p>
            <a:pPr marL="699770" lvl="1" indent="-285750">
              <a:lnSpc>
                <a:spcPct val="100000"/>
              </a:lnSpc>
              <a:spcBef>
                <a:spcPts val="1250"/>
              </a:spcBef>
              <a:buClr>
                <a:srgbClr val="1286C3"/>
              </a:buClr>
              <a:buSzPct val="144444"/>
              <a:buFont typeface="Arial"/>
              <a:buChar char="•"/>
              <a:tabLst>
                <a:tab pos="699770" algn="l"/>
                <a:tab pos="700405" algn="l"/>
              </a:tabLst>
            </a:pPr>
            <a:r>
              <a:rPr sz="1800" spc="-10" dirty="0">
                <a:latin typeface="Carlito"/>
                <a:cs typeface="Carlito"/>
              </a:rPr>
              <a:t>Kegunaannya</a:t>
            </a:r>
            <a:r>
              <a:rPr sz="1800" spc="8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pun</a:t>
            </a:r>
            <a:r>
              <a:rPr sz="1800" spc="7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sangat</a:t>
            </a:r>
            <a:r>
              <a:rPr sz="1800" spc="8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beragam.</a:t>
            </a:r>
            <a:r>
              <a:rPr sz="1800" spc="8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Aplikasi</a:t>
            </a:r>
            <a:r>
              <a:rPr sz="1800" spc="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ini</a:t>
            </a:r>
            <a:r>
              <a:rPr sz="1800" spc="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bisa</a:t>
            </a:r>
            <a:r>
              <a:rPr sz="1800" spc="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memberi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24225" y="4490719"/>
            <a:ext cx="4828540" cy="62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0">
              <a:lnSpc>
                <a:spcPct val="110000"/>
              </a:lnSpc>
              <a:spcBef>
                <a:spcPts val="100"/>
              </a:spcBef>
              <a:tabLst>
                <a:tab pos="1092835" algn="l"/>
                <a:tab pos="2503170" algn="l"/>
                <a:tab pos="3249930" algn="l"/>
                <a:tab pos="4315460" algn="l"/>
              </a:tabLst>
            </a:pPr>
            <a:r>
              <a:rPr sz="1800" spc="-5" dirty="0">
                <a:latin typeface="Carlito"/>
                <a:cs typeface="Carlito"/>
              </a:rPr>
              <a:t>d</a:t>
            </a:r>
            <a:r>
              <a:rPr sz="1800" spc="15" dirty="0">
                <a:latin typeface="Carlito"/>
                <a:cs typeface="Carlito"/>
              </a:rPr>
              <a:t>e</a:t>
            </a:r>
            <a:r>
              <a:rPr sz="1800" dirty="0">
                <a:latin typeface="Carlito"/>
                <a:cs typeface="Carlito"/>
              </a:rPr>
              <a:t>adl</a:t>
            </a:r>
            <a:r>
              <a:rPr sz="1800" spc="-10" dirty="0">
                <a:latin typeface="Carlito"/>
                <a:cs typeface="Carlito"/>
              </a:rPr>
              <a:t>i</a:t>
            </a:r>
            <a:r>
              <a:rPr sz="1800" spc="-5" dirty="0">
                <a:latin typeface="Carlito"/>
                <a:cs typeface="Carlito"/>
              </a:rPr>
              <a:t>n</a:t>
            </a:r>
            <a:r>
              <a:rPr sz="1800" dirty="0">
                <a:latin typeface="Carlito"/>
                <a:cs typeface="Carlito"/>
              </a:rPr>
              <a:t>e	</a:t>
            </a:r>
            <a:r>
              <a:rPr sz="1800" spc="-5" dirty="0">
                <a:latin typeface="Carlito"/>
                <a:cs typeface="Carlito"/>
              </a:rPr>
              <a:t>p</a:t>
            </a:r>
            <a:r>
              <a:rPr sz="1800" dirty="0">
                <a:latin typeface="Carlito"/>
                <a:cs typeface="Carlito"/>
              </a:rPr>
              <a:t>emb</a:t>
            </a:r>
            <a:r>
              <a:rPr sz="1800" spc="-20" dirty="0">
                <a:latin typeface="Carlito"/>
                <a:cs typeface="Carlito"/>
              </a:rPr>
              <a:t>a</a:t>
            </a:r>
            <a:r>
              <a:rPr sz="1800" spc="-25" dirty="0">
                <a:latin typeface="Carlito"/>
                <a:cs typeface="Carlito"/>
              </a:rPr>
              <a:t>y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40" dirty="0">
                <a:latin typeface="Carlito"/>
                <a:cs typeface="Carlito"/>
              </a:rPr>
              <a:t>r</a:t>
            </a:r>
            <a:r>
              <a:rPr sz="1800" dirty="0">
                <a:latin typeface="Carlito"/>
                <a:cs typeface="Carlito"/>
              </a:rPr>
              <a:t>an	</a:t>
            </a:r>
            <a:r>
              <a:rPr sz="1800" spc="-5" dirty="0">
                <a:latin typeface="Carlito"/>
                <a:cs typeface="Carlito"/>
              </a:rPr>
              <a:t>pa</a:t>
            </a:r>
            <a:r>
              <a:rPr sz="1800" dirty="0">
                <a:latin typeface="Carlito"/>
                <a:cs typeface="Carlito"/>
              </a:rPr>
              <a:t>j</a:t>
            </a:r>
            <a:r>
              <a:rPr sz="1800" spc="-15" dirty="0">
                <a:latin typeface="Carlito"/>
                <a:cs typeface="Carlito"/>
              </a:rPr>
              <a:t>a</a:t>
            </a:r>
            <a:r>
              <a:rPr sz="1800" dirty="0">
                <a:latin typeface="Carlito"/>
                <a:cs typeface="Carlito"/>
              </a:rPr>
              <a:t>k	</a:t>
            </a:r>
            <a:r>
              <a:rPr sz="1800" spc="-5" dirty="0">
                <a:latin typeface="Carlito"/>
                <a:cs typeface="Carlito"/>
              </a:rPr>
              <a:t>p</a:t>
            </a:r>
            <a:r>
              <a:rPr sz="1800" spc="-30" dirty="0">
                <a:latin typeface="Carlito"/>
                <a:cs typeface="Carlito"/>
              </a:rPr>
              <a:t>r</a:t>
            </a:r>
            <a:r>
              <a:rPr sz="1800" spc="-5" dirty="0">
                <a:latin typeface="Carlito"/>
                <a:cs typeface="Carlito"/>
              </a:rPr>
              <a:t>op</a:t>
            </a:r>
            <a:r>
              <a:rPr sz="1800" dirty="0">
                <a:latin typeface="Carlito"/>
                <a:cs typeface="Carlito"/>
              </a:rPr>
              <a:t>er</a:t>
            </a:r>
            <a:r>
              <a:rPr sz="1800" spc="-10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i,	</a:t>
            </a:r>
            <a:r>
              <a:rPr sz="1800" spc="-5" dirty="0">
                <a:latin typeface="Carlito"/>
                <a:cs typeface="Carlito"/>
              </a:rPr>
              <a:t>pa</a:t>
            </a:r>
            <a:r>
              <a:rPr sz="1800" dirty="0">
                <a:latin typeface="Carlito"/>
                <a:cs typeface="Carlito"/>
              </a:rPr>
              <a:t>j</a:t>
            </a:r>
            <a:r>
              <a:rPr sz="1800" spc="10" dirty="0">
                <a:latin typeface="Carlito"/>
                <a:cs typeface="Carlito"/>
              </a:rPr>
              <a:t>a</a:t>
            </a:r>
            <a:r>
              <a:rPr sz="1800" dirty="0">
                <a:latin typeface="Carlito"/>
                <a:cs typeface="Carlito"/>
              </a:rPr>
              <a:t>k  </a:t>
            </a:r>
            <a:r>
              <a:rPr sz="1800" spc="-15" dirty="0">
                <a:latin typeface="Carlito"/>
                <a:cs typeface="Carlito"/>
              </a:rPr>
              <a:t>a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spc="10" dirty="0">
                <a:latin typeface="Carlito"/>
                <a:cs typeface="Carlito"/>
              </a:rPr>
              <a:t>a</a:t>
            </a:r>
            <a:r>
              <a:rPr sz="1800" spc="-5" dirty="0">
                <a:latin typeface="Carlito"/>
                <a:cs typeface="Carlito"/>
              </a:rPr>
              <a:t>u</a:t>
            </a:r>
            <a:r>
              <a:rPr sz="1800" dirty="0">
                <a:latin typeface="Carlito"/>
                <a:cs typeface="Carlito"/>
              </a:rPr>
              <a:t>p</a:t>
            </a:r>
            <a:r>
              <a:rPr sz="1800" spc="-5" dirty="0">
                <a:latin typeface="Carlito"/>
                <a:cs typeface="Carlito"/>
              </a:rPr>
              <a:t>u</a:t>
            </a:r>
            <a:r>
              <a:rPr sz="1800" dirty="0">
                <a:latin typeface="Carlito"/>
                <a:cs typeface="Carlito"/>
              </a:rPr>
              <a:t>n				</a:t>
            </a:r>
            <a:r>
              <a:rPr sz="1800" spc="-3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ma</a:t>
            </a:r>
            <a:r>
              <a:rPr sz="1800" spc="5" dirty="0">
                <a:latin typeface="Carlito"/>
                <a:cs typeface="Carlito"/>
              </a:rPr>
              <a:t>s</a:t>
            </a:r>
            <a:r>
              <a:rPr sz="1800" dirty="0">
                <a:latin typeface="Carlito"/>
                <a:cs typeface="Carlito"/>
              </a:rPr>
              <a:t>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8675" y="4490719"/>
            <a:ext cx="1058545" cy="93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peringatan  </a:t>
            </a:r>
            <a:r>
              <a:rPr sz="1800" spc="-65" dirty="0">
                <a:latin typeface="Carlito"/>
                <a:cs typeface="Carlito"/>
              </a:rPr>
              <a:t>k</a:t>
            </a:r>
            <a:r>
              <a:rPr sz="1800" dirty="0">
                <a:latin typeface="Carlito"/>
                <a:cs typeface="Carlito"/>
              </a:rPr>
              <a:t>e</a:t>
            </a:r>
            <a:r>
              <a:rPr sz="1800" spc="5" dirty="0">
                <a:latin typeface="Carlito"/>
                <a:cs typeface="Carlito"/>
              </a:rPr>
              <a:t>n</a:t>
            </a:r>
            <a:r>
              <a:rPr sz="1800" spc="-5" dirty="0">
                <a:latin typeface="Carlito"/>
                <a:cs typeface="Carlito"/>
              </a:rPr>
              <a:t>da</a:t>
            </a:r>
            <a:r>
              <a:rPr sz="1800" spc="-40" dirty="0">
                <a:latin typeface="Carlito"/>
                <a:cs typeface="Carlito"/>
              </a:rPr>
              <a:t>r</a:t>
            </a:r>
            <a:r>
              <a:rPr sz="1800" dirty="0">
                <a:latin typeface="Carlito"/>
                <a:cs typeface="Carlito"/>
              </a:rPr>
              <a:t>aa</a:t>
            </a:r>
            <a:r>
              <a:rPr sz="1800" spc="10" dirty="0">
                <a:latin typeface="Carlito"/>
                <a:cs typeface="Carlito"/>
              </a:rPr>
              <a:t>n</a:t>
            </a:r>
            <a:r>
              <a:rPr sz="1800" dirty="0">
                <a:latin typeface="Carlito"/>
                <a:cs typeface="Carlito"/>
              </a:rPr>
              <a:t>,  </a:t>
            </a:r>
            <a:r>
              <a:rPr sz="1800" spc="-5" dirty="0">
                <a:latin typeface="Carlito"/>
                <a:cs typeface="Carlito"/>
              </a:rPr>
              <a:t>pemilihan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3829" y="5121655"/>
            <a:ext cx="988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2005" algn="l"/>
              </a:tabLst>
            </a:pPr>
            <a:r>
              <a:rPr sz="1800" spc="-5" dirty="0">
                <a:latin typeface="Carlito"/>
                <a:cs typeface="Carlito"/>
              </a:rPr>
              <a:t>um</a:t>
            </a:r>
            <a:r>
              <a:rPr sz="1800" spc="15" dirty="0">
                <a:latin typeface="Carlito"/>
                <a:cs typeface="Carlito"/>
              </a:rPr>
              <a:t>u</a:t>
            </a:r>
            <a:r>
              <a:rPr sz="1800" dirty="0">
                <a:latin typeface="Carlito"/>
                <a:cs typeface="Carlito"/>
              </a:rPr>
              <a:t>m	di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91965" y="4792472"/>
            <a:ext cx="866775" cy="62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 marR="5080" indent="-55244">
              <a:lnSpc>
                <a:spcPct val="110000"/>
              </a:lnSpc>
              <a:spcBef>
                <a:spcPts val="100"/>
              </a:spcBef>
            </a:pPr>
            <a:r>
              <a:rPr sz="1800" spc="-30" dirty="0">
                <a:latin typeface="Carlito"/>
                <a:cs typeface="Carlito"/>
              </a:rPr>
              <a:t>r</a:t>
            </a:r>
            <a:r>
              <a:rPr sz="1800" dirty="0">
                <a:latin typeface="Carlito"/>
                <a:cs typeface="Carlito"/>
              </a:rPr>
              <a:t>e</a:t>
            </a:r>
            <a:r>
              <a:rPr sz="1800" spc="15" dirty="0">
                <a:latin typeface="Carlito"/>
                <a:cs typeface="Carlito"/>
              </a:rPr>
              <a:t>g</a:t>
            </a:r>
            <a:r>
              <a:rPr sz="1800" spc="-5" dirty="0">
                <a:latin typeface="Carlito"/>
                <a:cs typeface="Carlito"/>
              </a:rPr>
              <a:t>i</a:t>
            </a:r>
            <a:r>
              <a:rPr sz="1800" spc="-20" dirty="0">
                <a:latin typeface="Carlito"/>
                <a:cs typeface="Carlito"/>
              </a:rPr>
              <a:t>s</a:t>
            </a:r>
            <a:r>
              <a:rPr sz="1800" dirty="0">
                <a:latin typeface="Carlito"/>
                <a:cs typeface="Carlito"/>
              </a:rPr>
              <a:t>t</a:t>
            </a:r>
            <a:r>
              <a:rPr sz="1800" spc="-45" dirty="0">
                <a:latin typeface="Carlito"/>
                <a:cs typeface="Carlito"/>
              </a:rPr>
              <a:t>r</a:t>
            </a:r>
            <a:r>
              <a:rPr sz="1800" dirty="0">
                <a:latin typeface="Carlito"/>
                <a:cs typeface="Carlito"/>
              </a:rPr>
              <a:t>asi  </a:t>
            </a:r>
            <a:r>
              <a:rPr sz="1800" spc="-10" dirty="0">
                <a:latin typeface="Carlito"/>
                <a:cs typeface="Carlito"/>
              </a:rPr>
              <a:t>Amerika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98185" y="4792472"/>
            <a:ext cx="716915" cy="62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575">
              <a:lnSpc>
                <a:spcPct val="110000"/>
              </a:lnSpc>
              <a:spcBef>
                <a:spcPts val="100"/>
              </a:spcBef>
            </a:pPr>
            <a:r>
              <a:rPr sz="1800" spc="-40" dirty="0">
                <a:latin typeface="Carlito"/>
                <a:cs typeface="Carlito"/>
              </a:rPr>
              <a:t>voter.  </a:t>
            </a:r>
            <a:r>
              <a:rPr sz="1800" spc="-5" dirty="0">
                <a:latin typeface="Carlito"/>
                <a:cs typeface="Carlito"/>
              </a:rPr>
              <a:t>Seri</a:t>
            </a:r>
            <a:r>
              <a:rPr sz="1800" spc="-45" dirty="0">
                <a:latin typeface="Carlito"/>
                <a:cs typeface="Carlito"/>
              </a:rPr>
              <a:t>k</a:t>
            </a:r>
            <a:r>
              <a:rPr sz="1800" spc="-15" dirty="0">
                <a:latin typeface="Carlito"/>
                <a:cs typeface="Carlito"/>
              </a:rPr>
              <a:t>a</a:t>
            </a:r>
            <a:r>
              <a:rPr sz="1800" dirty="0">
                <a:latin typeface="Carlito"/>
                <a:cs typeface="Carlito"/>
              </a:rPr>
              <a:t>t,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44946" y="4792472"/>
            <a:ext cx="2107565" cy="62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160" marR="5080" indent="-125095">
              <a:lnSpc>
                <a:spcPct val="110000"/>
              </a:lnSpc>
              <a:spcBef>
                <a:spcPts val="100"/>
              </a:spcBef>
              <a:tabLst>
                <a:tab pos="946785" algn="l"/>
                <a:tab pos="1066800" algn="l"/>
              </a:tabLst>
            </a:pPr>
            <a:r>
              <a:rPr sz="1800" spc="-5" dirty="0">
                <a:latin typeface="Carlito"/>
                <a:cs typeface="Carlito"/>
              </a:rPr>
              <a:t>Bahkan,	pada  </a:t>
            </a:r>
            <a:r>
              <a:rPr sz="1800" dirty="0">
                <a:latin typeface="Carlito"/>
                <a:cs typeface="Carlito"/>
              </a:rPr>
              <a:t>G</a:t>
            </a:r>
            <a:r>
              <a:rPr sz="1800" spc="-10" dirty="0">
                <a:latin typeface="Carlito"/>
                <a:cs typeface="Carlito"/>
              </a:rPr>
              <a:t>o</a:t>
            </a:r>
            <a:r>
              <a:rPr sz="1800" dirty="0">
                <a:latin typeface="Carlito"/>
                <a:cs typeface="Carlito"/>
              </a:rPr>
              <a:t>v</a:t>
            </a:r>
            <a:r>
              <a:rPr sz="1800" spc="-5" dirty="0">
                <a:latin typeface="Carlito"/>
                <a:cs typeface="Carlito"/>
              </a:rPr>
              <a:t>2</a:t>
            </a:r>
            <a:r>
              <a:rPr sz="1800" dirty="0">
                <a:latin typeface="Carlito"/>
                <a:cs typeface="Carlito"/>
              </a:rPr>
              <a:t>Go		m</a:t>
            </a:r>
            <a:r>
              <a:rPr sz="1800" spc="5" dirty="0">
                <a:latin typeface="Carlito"/>
                <a:cs typeface="Carlito"/>
              </a:rPr>
              <a:t>e</a:t>
            </a:r>
            <a:r>
              <a:rPr sz="1800" dirty="0">
                <a:latin typeface="Carlito"/>
                <a:cs typeface="Carlito"/>
              </a:rPr>
              <a:t>m</a:t>
            </a:r>
            <a:r>
              <a:rPr sz="1800" spc="5" dirty="0">
                <a:latin typeface="Carlito"/>
                <a:cs typeface="Carlito"/>
              </a:rPr>
              <a:t>b</a:t>
            </a:r>
            <a:r>
              <a:rPr sz="1800" dirty="0">
                <a:latin typeface="Carlito"/>
                <a:cs typeface="Carlito"/>
              </a:rPr>
              <a:t>antu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8675" y="5396316"/>
            <a:ext cx="6048375" cy="62865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latin typeface="Carlito"/>
                <a:cs typeface="Carlito"/>
              </a:rPr>
              <a:t>penggunanya </a:t>
            </a:r>
            <a:r>
              <a:rPr sz="1800" dirty="0">
                <a:latin typeface="Carlito"/>
                <a:cs typeface="Carlito"/>
              </a:rPr>
              <a:t>dalam </a:t>
            </a:r>
            <a:r>
              <a:rPr sz="1800" spc="-5" dirty="0">
                <a:latin typeface="Carlito"/>
                <a:cs typeface="Carlito"/>
              </a:rPr>
              <a:t>mengingat </a:t>
            </a:r>
            <a:r>
              <a:rPr sz="1800" spc="-10" dirty="0">
                <a:latin typeface="Carlito"/>
                <a:cs typeface="Carlito"/>
              </a:rPr>
              <a:t>lokasi </a:t>
            </a:r>
            <a:r>
              <a:rPr sz="1800" spc="-5" dirty="0">
                <a:latin typeface="Carlito"/>
                <a:cs typeface="Carlito"/>
              </a:rPr>
              <a:t>dan </a:t>
            </a:r>
            <a:r>
              <a:rPr sz="1800" spc="-10" dirty="0">
                <a:latin typeface="Carlito"/>
                <a:cs typeface="Carlito"/>
              </a:rPr>
              <a:t>waktu</a:t>
            </a:r>
            <a:r>
              <a:rPr sz="1800" spc="9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pemungutan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800" spc="-10" dirty="0">
                <a:latin typeface="Carlito"/>
                <a:cs typeface="Carlito"/>
              </a:rPr>
              <a:t>suara.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03335" y="1647444"/>
            <a:ext cx="3538728" cy="18928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Bidang </a:t>
            </a:r>
            <a:r>
              <a:rPr spc="-15" dirty="0"/>
              <a:t>Pemerintahan</a:t>
            </a:r>
            <a:r>
              <a:rPr spc="15" dirty="0"/>
              <a:t> </a:t>
            </a:r>
            <a:r>
              <a:rPr spc="-10" dirty="0"/>
              <a:t>(E-Government)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1350" y="1511553"/>
            <a:ext cx="5486400" cy="412750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400" spc="-15" dirty="0">
                <a:latin typeface="Carlito"/>
                <a:cs typeface="Carlito"/>
              </a:rPr>
              <a:t>Contoh </a:t>
            </a:r>
            <a:r>
              <a:rPr sz="2400" spc="-5" dirty="0">
                <a:latin typeface="Carlito"/>
                <a:cs typeface="Carlito"/>
              </a:rPr>
              <a:t>aplikasi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e-government</a:t>
            </a:r>
            <a:endParaRPr sz="2400" dirty="0">
              <a:latin typeface="Carlito"/>
              <a:cs typeface="Carlito"/>
            </a:endParaRPr>
          </a:p>
          <a:p>
            <a:pPr marL="413384" indent="-287020">
              <a:lnSpc>
                <a:spcPct val="100000"/>
              </a:lnSpc>
              <a:spcBef>
                <a:spcPts val="1720"/>
              </a:spcBef>
              <a:buClr>
                <a:srgbClr val="1286C3"/>
              </a:buClr>
              <a:buSzPct val="143478"/>
              <a:buFont typeface="Arial"/>
              <a:buChar char="•"/>
              <a:tabLst>
                <a:tab pos="414020" algn="l"/>
              </a:tabLst>
            </a:pPr>
            <a:r>
              <a:rPr sz="2300" dirty="0">
                <a:latin typeface="Carlito"/>
                <a:cs typeface="Carlito"/>
              </a:rPr>
              <a:t>Japan </a:t>
            </a:r>
            <a:r>
              <a:rPr sz="2300" spc="-10" dirty="0">
                <a:latin typeface="Carlito"/>
                <a:cs typeface="Carlito"/>
              </a:rPr>
              <a:t>Official </a:t>
            </a:r>
            <a:r>
              <a:rPr sz="2300" spc="-40" dirty="0">
                <a:latin typeface="Carlito"/>
                <a:cs typeface="Carlito"/>
              </a:rPr>
              <a:t>Travel</a:t>
            </a:r>
            <a:r>
              <a:rPr sz="2300" spc="-70" dirty="0">
                <a:latin typeface="Carlito"/>
                <a:cs typeface="Carlito"/>
              </a:rPr>
              <a:t> </a:t>
            </a:r>
            <a:r>
              <a:rPr sz="2300" dirty="0">
                <a:latin typeface="Carlito"/>
                <a:cs typeface="Carlito"/>
              </a:rPr>
              <a:t>App</a:t>
            </a:r>
          </a:p>
          <a:p>
            <a:pPr marL="699770" marR="5080" lvl="1" indent="-285115" algn="just">
              <a:lnSpc>
                <a:spcPct val="120000"/>
              </a:lnSpc>
              <a:spcBef>
                <a:spcPts val="1115"/>
              </a:spcBef>
              <a:buClr>
                <a:srgbClr val="1286C3"/>
              </a:buClr>
              <a:buSzPct val="144444"/>
              <a:buFont typeface="Arial"/>
              <a:buChar char="•"/>
              <a:tabLst>
                <a:tab pos="700405" algn="l"/>
              </a:tabLst>
            </a:pPr>
            <a:r>
              <a:rPr sz="1800" dirty="0">
                <a:latin typeface="Carlito"/>
                <a:cs typeface="Carlito"/>
              </a:rPr>
              <a:t>Bagi </a:t>
            </a:r>
            <a:r>
              <a:rPr sz="1800" spc="-15" dirty="0">
                <a:latin typeface="Carlito"/>
                <a:cs typeface="Carlito"/>
              </a:rPr>
              <a:t>wisatawan </a:t>
            </a:r>
            <a:r>
              <a:rPr sz="1800" spc="-10" dirty="0">
                <a:latin typeface="Carlito"/>
                <a:cs typeface="Carlito"/>
              </a:rPr>
              <a:t>yang </a:t>
            </a:r>
            <a:r>
              <a:rPr sz="1800" spc="-5" dirty="0">
                <a:latin typeface="Carlito"/>
                <a:cs typeface="Carlito"/>
              </a:rPr>
              <a:t>ingin bepergian </a:t>
            </a:r>
            <a:r>
              <a:rPr sz="1800" spc="-35" dirty="0">
                <a:latin typeface="Carlito"/>
                <a:cs typeface="Carlito"/>
              </a:rPr>
              <a:t>ke </a:t>
            </a:r>
            <a:r>
              <a:rPr sz="1800" spc="5" dirty="0">
                <a:latin typeface="Carlito"/>
                <a:cs typeface="Carlito"/>
              </a:rPr>
              <a:t>Jepang,  </a:t>
            </a:r>
            <a:r>
              <a:rPr sz="1800" spc="-10" dirty="0">
                <a:latin typeface="Carlito"/>
                <a:cs typeface="Carlito"/>
              </a:rPr>
              <a:t>terdapat </a:t>
            </a:r>
            <a:r>
              <a:rPr sz="1800" spc="-5" dirty="0">
                <a:latin typeface="Carlito"/>
                <a:cs typeface="Carlito"/>
              </a:rPr>
              <a:t>aplikasi pemerintahan bernama </a:t>
            </a:r>
            <a:r>
              <a:rPr sz="1800" dirty="0">
                <a:latin typeface="Carlito"/>
                <a:cs typeface="Carlito"/>
              </a:rPr>
              <a:t>Japan  </a:t>
            </a:r>
            <a:r>
              <a:rPr sz="1800" spc="-10" dirty="0">
                <a:latin typeface="Carlito"/>
                <a:cs typeface="Carlito"/>
              </a:rPr>
              <a:t>Official </a:t>
            </a:r>
            <a:r>
              <a:rPr sz="1800" spc="-35" dirty="0">
                <a:latin typeface="Carlito"/>
                <a:cs typeface="Carlito"/>
              </a:rPr>
              <a:t>Travel </a:t>
            </a:r>
            <a:r>
              <a:rPr sz="1800" dirty="0">
                <a:latin typeface="Carlito"/>
                <a:cs typeface="Carlito"/>
              </a:rPr>
              <a:t>App </a:t>
            </a:r>
            <a:r>
              <a:rPr sz="1800" spc="-10" dirty="0">
                <a:latin typeface="Carlito"/>
                <a:cs typeface="Carlito"/>
              </a:rPr>
              <a:t>yang </a:t>
            </a:r>
            <a:r>
              <a:rPr sz="1800" spc="-5" dirty="0">
                <a:latin typeface="Carlito"/>
                <a:cs typeface="Carlito"/>
              </a:rPr>
              <a:t>memiliki </a:t>
            </a:r>
            <a:r>
              <a:rPr sz="1800" spc="-10" dirty="0">
                <a:latin typeface="Carlito"/>
                <a:cs typeface="Carlito"/>
              </a:rPr>
              <a:t>manfaat  berharga. </a:t>
            </a:r>
            <a:r>
              <a:rPr sz="1800" spc="-5" dirty="0">
                <a:latin typeface="Carlito"/>
                <a:cs typeface="Carlito"/>
              </a:rPr>
              <a:t>Di sini, </a:t>
            </a:r>
            <a:r>
              <a:rPr sz="1800" dirty="0">
                <a:latin typeface="Carlito"/>
                <a:cs typeface="Carlito"/>
              </a:rPr>
              <a:t>Anda </a:t>
            </a:r>
            <a:r>
              <a:rPr sz="1800" spc="-5" dirty="0">
                <a:latin typeface="Carlito"/>
                <a:cs typeface="Carlito"/>
              </a:rPr>
              <a:t>dapat menjumpai </a:t>
            </a:r>
            <a:r>
              <a:rPr sz="1800" spc="-10" dirty="0">
                <a:latin typeface="Carlito"/>
                <a:cs typeface="Carlito"/>
              </a:rPr>
              <a:t>adanya  </a:t>
            </a:r>
            <a:r>
              <a:rPr sz="1800" spc="-20" dirty="0">
                <a:latin typeface="Carlito"/>
                <a:cs typeface="Carlito"/>
              </a:rPr>
              <a:t>konten </a:t>
            </a:r>
            <a:r>
              <a:rPr sz="1800" spc="-10" dirty="0">
                <a:latin typeface="Carlito"/>
                <a:cs typeface="Carlito"/>
              </a:rPr>
              <a:t>terkait </a:t>
            </a:r>
            <a:r>
              <a:rPr sz="1800" spc="-5" dirty="0">
                <a:latin typeface="Carlito"/>
                <a:cs typeface="Carlito"/>
              </a:rPr>
              <a:t>panduan </a:t>
            </a:r>
            <a:r>
              <a:rPr sz="1800" spc="-10" dirty="0">
                <a:latin typeface="Carlito"/>
                <a:cs typeface="Carlito"/>
              </a:rPr>
              <a:t>wisata serta </a:t>
            </a:r>
            <a:r>
              <a:rPr sz="1800" spc="-15" dirty="0">
                <a:latin typeface="Carlito"/>
                <a:cs typeface="Carlito"/>
              </a:rPr>
              <a:t>layanan  </a:t>
            </a:r>
            <a:r>
              <a:rPr sz="1800" spc="-10" dirty="0">
                <a:latin typeface="Carlito"/>
                <a:cs typeface="Carlito"/>
              </a:rPr>
              <a:t>navigasi transportasi </a:t>
            </a:r>
            <a:r>
              <a:rPr sz="1800" spc="-5" dirty="0">
                <a:latin typeface="Carlito"/>
                <a:cs typeface="Carlito"/>
              </a:rPr>
              <a:t>umum </a:t>
            </a:r>
            <a:r>
              <a:rPr sz="1800" dirty="0">
                <a:latin typeface="Carlito"/>
                <a:cs typeface="Carlito"/>
              </a:rPr>
              <a:t>di Jepang. </a:t>
            </a:r>
            <a:r>
              <a:rPr sz="1800" spc="-50" dirty="0">
                <a:latin typeface="Carlito"/>
                <a:cs typeface="Carlito"/>
              </a:rPr>
              <a:t>Tak  </a:t>
            </a:r>
            <a:r>
              <a:rPr sz="1800" spc="-10" dirty="0">
                <a:latin typeface="Carlito"/>
                <a:cs typeface="Carlito"/>
              </a:rPr>
              <a:t>ketinggalan, </a:t>
            </a:r>
            <a:r>
              <a:rPr sz="1800" spc="5" dirty="0">
                <a:latin typeface="Carlito"/>
                <a:cs typeface="Carlito"/>
              </a:rPr>
              <a:t>di </a:t>
            </a:r>
            <a:r>
              <a:rPr sz="1800" spc="-10" dirty="0">
                <a:latin typeface="Carlito"/>
                <a:cs typeface="Carlito"/>
              </a:rPr>
              <a:t>dalamnya juga terdapat </a:t>
            </a:r>
            <a:r>
              <a:rPr sz="1800" spc="-15" dirty="0">
                <a:latin typeface="Carlito"/>
                <a:cs typeface="Carlito"/>
              </a:rPr>
              <a:t>info </a:t>
            </a:r>
            <a:r>
              <a:rPr sz="1800" spc="-10" dirty="0">
                <a:latin typeface="Carlito"/>
                <a:cs typeface="Carlito"/>
              </a:rPr>
              <a:t>tentang  lokasi </a:t>
            </a:r>
            <a:r>
              <a:rPr sz="1800" spc="-5" dirty="0">
                <a:latin typeface="Carlito"/>
                <a:cs typeface="Carlito"/>
              </a:rPr>
              <a:t>hotspot WiFi </a:t>
            </a:r>
            <a:r>
              <a:rPr sz="1800" spc="-15" dirty="0">
                <a:latin typeface="Carlito"/>
                <a:cs typeface="Carlito"/>
              </a:rPr>
              <a:t>gratis terdekat, </a:t>
            </a:r>
            <a:r>
              <a:rPr sz="1800" dirty="0">
                <a:latin typeface="Carlito"/>
                <a:cs typeface="Carlito"/>
              </a:rPr>
              <a:t>rumah </a:t>
            </a:r>
            <a:r>
              <a:rPr sz="1800" spc="-5" dirty="0">
                <a:latin typeface="Carlito"/>
                <a:cs typeface="Carlito"/>
              </a:rPr>
              <a:t>sakit,  </a:t>
            </a:r>
            <a:r>
              <a:rPr sz="1800" spc="-10" dirty="0">
                <a:latin typeface="Carlito"/>
                <a:cs typeface="Carlito"/>
              </a:rPr>
              <a:t>ataupun </a:t>
            </a:r>
            <a:r>
              <a:rPr sz="1800" spc="-5" dirty="0">
                <a:latin typeface="Carlito"/>
                <a:cs typeface="Carlito"/>
              </a:rPr>
              <a:t>pusat </a:t>
            </a:r>
            <a:r>
              <a:rPr sz="1800" spc="-10" dirty="0">
                <a:latin typeface="Carlito"/>
                <a:cs typeface="Carlito"/>
              </a:rPr>
              <a:t>informasi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wisatawan.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68895" y="1979676"/>
            <a:ext cx="4885944" cy="3142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Bidang </a:t>
            </a:r>
            <a:r>
              <a:rPr spc="-15" dirty="0"/>
              <a:t>Pemerintahan</a:t>
            </a:r>
            <a:r>
              <a:rPr spc="15" dirty="0"/>
              <a:t> </a:t>
            </a:r>
            <a:r>
              <a:rPr spc="-10" dirty="0"/>
              <a:t>(E-Government)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1350" y="1511933"/>
            <a:ext cx="5487035" cy="487616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900" spc="-15" dirty="0">
                <a:latin typeface="Carlito"/>
                <a:cs typeface="Carlito"/>
              </a:rPr>
              <a:t>Contoh </a:t>
            </a:r>
            <a:r>
              <a:rPr sz="1900" spc="-10" dirty="0">
                <a:latin typeface="Carlito"/>
                <a:cs typeface="Carlito"/>
              </a:rPr>
              <a:t>aplikasi</a:t>
            </a:r>
            <a:r>
              <a:rPr sz="1900" spc="3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e-government</a:t>
            </a:r>
            <a:endParaRPr sz="1900" dirty="0">
              <a:latin typeface="Carlito"/>
              <a:cs typeface="Carlito"/>
            </a:endParaRPr>
          </a:p>
          <a:p>
            <a:pPr marL="413384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413384" algn="l"/>
                <a:tab pos="414020" algn="l"/>
              </a:tabLst>
            </a:pPr>
            <a:r>
              <a:rPr sz="2000" b="1" spc="-15" dirty="0">
                <a:latin typeface="Carlito"/>
                <a:cs typeface="Carlito"/>
              </a:rPr>
              <a:t>PIKOBAR</a:t>
            </a:r>
            <a:endParaRPr sz="2000" dirty="0">
              <a:latin typeface="Carlito"/>
              <a:cs typeface="Carlito"/>
            </a:endParaRPr>
          </a:p>
          <a:p>
            <a:pPr marL="413384" marR="5080" indent="-287020" algn="just">
              <a:lnSpc>
                <a:spcPct val="100000"/>
              </a:lnSpc>
              <a:spcBef>
                <a:spcPts val="1040"/>
              </a:spcBef>
              <a:buClr>
                <a:srgbClr val="1286C3"/>
              </a:buClr>
              <a:buSzPct val="144444"/>
              <a:buFont typeface="Arial"/>
              <a:buChar char="•"/>
              <a:tabLst>
                <a:tab pos="414020" algn="l"/>
              </a:tabLst>
            </a:pPr>
            <a:r>
              <a:rPr sz="1800" spc="-10" dirty="0">
                <a:latin typeface="Carlito"/>
                <a:cs typeface="Carlito"/>
              </a:rPr>
              <a:t>Aplikasi </a:t>
            </a:r>
            <a:r>
              <a:rPr sz="1800" spc="-20" dirty="0">
                <a:latin typeface="Carlito"/>
                <a:cs typeface="Carlito"/>
              </a:rPr>
              <a:t>PIKOBAR </a:t>
            </a:r>
            <a:r>
              <a:rPr sz="1800" spc="-5" dirty="0">
                <a:latin typeface="Carlito"/>
                <a:cs typeface="Carlito"/>
              </a:rPr>
              <a:t>merupakan </a:t>
            </a:r>
            <a:r>
              <a:rPr sz="1800" spc="-10" dirty="0">
                <a:latin typeface="Carlito"/>
                <a:cs typeface="Carlito"/>
              </a:rPr>
              <a:t>kependekan </a:t>
            </a:r>
            <a:r>
              <a:rPr sz="1800" spc="-5" dirty="0">
                <a:latin typeface="Carlito"/>
                <a:cs typeface="Carlito"/>
              </a:rPr>
              <a:t>dari </a:t>
            </a:r>
            <a:r>
              <a:rPr sz="1800" spc="-10" dirty="0">
                <a:latin typeface="Carlito"/>
                <a:cs typeface="Carlito"/>
              </a:rPr>
              <a:t>Pusat  Informasi </a:t>
            </a:r>
            <a:r>
              <a:rPr sz="1800" spc="-5" dirty="0">
                <a:latin typeface="Carlito"/>
                <a:cs typeface="Carlito"/>
              </a:rPr>
              <a:t>dan </a:t>
            </a:r>
            <a:r>
              <a:rPr sz="1800" spc="-10" dirty="0">
                <a:latin typeface="Carlito"/>
                <a:cs typeface="Carlito"/>
              </a:rPr>
              <a:t>Koordinasi </a:t>
            </a:r>
            <a:r>
              <a:rPr sz="1800" spc="-15" dirty="0">
                <a:latin typeface="Carlito"/>
                <a:cs typeface="Carlito"/>
              </a:rPr>
              <a:t>Wabah Penyakit </a:t>
            </a:r>
            <a:r>
              <a:rPr sz="1800" spc="-5" dirty="0">
                <a:latin typeface="Carlito"/>
                <a:cs typeface="Carlito"/>
              </a:rPr>
              <a:t>dan  Bencana </a:t>
            </a:r>
            <a:r>
              <a:rPr sz="1800" spc="-15" dirty="0">
                <a:latin typeface="Carlito"/>
                <a:cs typeface="Carlito"/>
              </a:rPr>
              <a:t>Jawa </a:t>
            </a:r>
            <a:r>
              <a:rPr sz="1800" spc="-10" dirty="0">
                <a:latin typeface="Carlito"/>
                <a:cs typeface="Carlito"/>
              </a:rPr>
              <a:t>Barat. Aplikasi </a:t>
            </a:r>
            <a:r>
              <a:rPr sz="1800" spc="-5" dirty="0">
                <a:latin typeface="Carlito"/>
                <a:cs typeface="Carlito"/>
              </a:rPr>
              <a:t>ini </a:t>
            </a:r>
            <a:r>
              <a:rPr sz="1800" spc="-10" dirty="0">
                <a:latin typeface="Carlito"/>
                <a:cs typeface="Carlito"/>
              </a:rPr>
              <a:t>dikembangkan  Pemerintah Provinsi Jawa Barat sebagai </a:t>
            </a:r>
            <a:r>
              <a:rPr sz="1800" spc="-5" dirty="0">
                <a:latin typeface="Carlito"/>
                <a:cs typeface="Carlito"/>
              </a:rPr>
              <a:t>sumber  </a:t>
            </a:r>
            <a:r>
              <a:rPr sz="1800" spc="-15" dirty="0">
                <a:latin typeface="Carlito"/>
                <a:cs typeface="Carlito"/>
              </a:rPr>
              <a:t>komunikasi </a:t>
            </a:r>
            <a:r>
              <a:rPr sz="1800" spc="-5" dirty="0">
                <a:latin typeface="Carlito"/>
                <a:cs typeface="Carlito"/>
              </a:rPr>
              <a:t>dan </a:t>
            </a:r>
            <a:r>
              <a:rPr sz="1800" spc="-10" dirty="0">
                <a:latin typeface="Carlito"/>
                <a:cs typeface="Carlito"/>
              </a:rPr>
              <a:t>informasi </a:t>
            </a:r>
            <a:r>
              <a:rPr sz="1800" spc="-5" dirty="0">
                <a:latin typeface="Carlito"/>
                <a:cs typeface="Carlito"/>
              </a:rPr>
              <a:t>bagi </a:t>
            </a:r>
            <a:r>
              <a:rPr sz="1800" spc="-15" dirty="0">
                <a:latin typeface="Carlito"/>
                <a:cs typeface="Carlito"/>
              </a:rPr>
              <a:t>masyarakat </a:t>
            </a:r>
            <a:r>
              <a:rPr sz="1800" spc="-10" dirty="0">
                <a:latin typeface="Carlito"/>
                <a:cs typeface="Carlito"/>
              </a:rPr>
              <a:t>Jawa </a:t>
            </a:r>
            <a:r>
              <a:rPr sz="1800" spc="-15" dirty="0">
                <a:latin typeface="Carlito"/>
                <a:cs typeface="Carlito"/>
              </a:rPr>
              <a:t>Barat  </a:t>
            </a:r>
            <a:r>
              <a:rPr sz="1800" spc="-25" dirty="0">
                <a:latin typeface="Carlito"/>
                <a:cs typeface="Carlito"/>
              </a:rPr>
              <a:t>ketika </a:t>
            </a:r>
            <a:r>
              <a:rPr sz="1800" spc="-10" dirty="0">
                <a:latin typeface="Carlito"/>
                <a:cs typeface="Carlito"/>
              </a:rPr>
              <a:t>berada </a:t>
            </a:r>
            <a:r>
              <a:rPr sz="1800" dirty="0">
                <a:latin typeface="Carlito"/>
                <a:cs typeface="Carlito"/>
              </a:rPr>
              <a:t>dalam masa </a:t>
            </a:r>
            <a:r>
              <a:rPr sz="1800" spc="-5" dirty="0">
                <a:latin typeface="Carlito"/>
                <a:cs typeface="Carlito"/>
              </a:rPr>
              <a:t>bencana </a:t>
            </a:r>
            <a:r>
              <a:rPr sz="1800" spc="-15" dirty="0">
                <a:latin typeface="Carlito"/>
                <a:cs typeface="Carlito"/>
              </a:rPr>
              <a:t>atau </a:t>
            </a:r>
            <a:r>
              <a:rPr sz="1800" dirty="0">
                <a:latin typeface="Carlito"/>
                <a:cs typeface="Carlito"/>
              </a:rPr>
              <a:t>pandemi,  </a:t>
            </a:r>
            <a:r>
              <a:rPr sz="1800" spc="-5" dirty="0">
                <a:latin typeface="Carlito"/>
                <a:cs typeface="Carlito"/>
              </a:rPr>
              <a:t>seperti </a:t>
            </a:r>
            <a:r>
              <a:rPr sz="1800" spc="-25" dirty="0">
                <a:latin typeface="Carlito"/>
                <a:cs typeface="Carlito"/>
              </a:rPr>
              <a:t>ketika </a:t>
            </a:r>
            <a:r>
              <a:rPr sz="1800" spc="-5" dirty="0">
                <a:latin typeface="Carlito"/>
                <a:cs typeface="Carlito"/>
              </a:rPr>
              <a:t>pandemi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Covid-19.</a:t>
            </a:r>
            <a:endParaRPr sz="1800" dirty="0">
              <a:latin typeface="Carlito"/>
              <a:cs typeface="Carlito"/>
            </a:endParaRPr>
          </a:p>
          <a:p>
            <a:pPr marL="413384" marR="5080" indent="-287020" algn="just">
              <a:lnSpc>
                <a:spcPct val="100000"/>
              </a:lnSpc>
              <a:spcBef>
                <a:spcPts val="1035"/>
              </a:spcBef>
              <a:buClr>
                <a:srgbClr val="1286C3"/>
              </a:buClr>
              <a:buSzPct val="144444"/>
              <a:buFont typeface="Arial"/>
              <a:buChar char="•"/>
              <a:tabLst>
                <a:tab pos="414020" algn="l"/>
              </a:tabLst>
            </a:pPr>
            <a:r>
              <a:rPr sz="1800" spc="-5" dirty="0">
                <a:latin typeface="Carlito"/>
                <a:cs typeface="Carlito"/>
              </a:rPr>
              <a:t>Melalui </a:t>
            </a:r>
            <a:r>
              <a:rPr sz="1800" spc="-20" dirty="0">
                <a:latin typeface="Carlito"/>
                <a:cs typeface="Carlito"/>
              </a:rPr>
              <a:t>PIKOBAR, </a:t>
            </a:r>
            <a:r>
              <a:rPr sz="1800" dirty="0">
                <a:latin typeface="Carlito"/>
                <a:cs typeface="Carlito"/>
              </a:rPr>
              <a:t>pengguna </a:t>
            </a:r>
            <a:r>
              <a:rPr sz="1800" spc="-5" dirty="0">
                <a:latin typeface="Carlito"/>
                <a:cs typeface="Carlito"/>
              </a:rPr>
              <a:t>aplikasi dapat mendaftar  </a:t>
            </a:r>
            <a:r>
              <a:rPr sz="1800" spc="-10" dirty="0">
                <a:latin typeface="Carlito"/>
                <a:cs typeface="Carlito"/>
              </a:rPr>
              <a:t>sebagai relawan </a:t>
            </a:r>
            <a:r>
              <a:rPr sz="1800" spc="-5" dirty="0">
                <a:latin typeface="Carlito"/>
                <a:cs typeface="Carlito"/>
              </a:rPr>
              <a:t>dan berpartisipasi </a:t>
            </a:r>
            <a:r>
              <a:rPr sz="1800" spc="-10" dirty="0">
                <a:latin typeface="Carlito"/>
                <a:cs typeface="Carlito"/>
              </a:rPr>
              <a:t>melakukan  </a:t>
            </a:r>
            <a:r>
              <a:rPr sz="1800" spc="-5" dirty="0">
                <a:latin typeface="Carlito"/>
                <a:cs typeface="Carlito"/>
              </a:rPr>
              <a:t>penanggulangan bencana. Selain itu, </a:t>
            </a:r>
            <a:r>
              <a:rPr sz="1800" spc="-20" dirty="0">
                <a:latin typeface="Carlito"/>
                <a:cs typeface="Carlito"/>
              </a:rPr>
              <a:t>PIKOBAR  </a:t>
            </a:r>
            <a:r>
              <a:rPr sz="1800" spc="-10" dirty="0">
                <a:latin typeface="Carlito"/>
                <a:cs typeface="Carlito"/>
              </a:rPr>
              <a:t>juga  menyajikan </a:t>
            </a:r>
            <a:r>
              <a:rPr sz="1800" spc="-15" dirty="0">
                <a:latin typeface="Carlito"/>
                <a:cs typeface="Carlito"/>
              </a:rPr>
              <a:t>data </a:t>
            </a:r>
            <a:r>
              <a:rPr sz="1800" dirty="0">
                <a:latin typeface="Carlito"/>
                <a:cs typeface="Carlito"/>
              </a:rPr>
              <a:t>visual </a:t>
            </a:r>
            <a:r>
              <a:rPr sz="1800" spc="-10" dirty="0">
                <a:latin typeface="Carlito"/>
                <a:cs typeface="Carlito"/>
              </a:rPr>
              <a:t>terkait </a:t>
            </a:r>
            <a:r>
              <a:rPr sz="1800" spc="-5" dirty="0">
                <a:latin typeface="Carlito"/>
                <a:cs typeface="Carlito"/>
              </a:rPr>
              <a:t>penanganan bencana  </a:t>
            </a:r>
            <a:r>
              <a:rPr sz="1800" spc="-15" dirty="0">
                <a:latin typeface="Carlito"/>
                <a:cs typeface="Carlito"/>
              </a:rPr>
              <a:t>atau </a:t>
            </a:r>
            <a:r>
              <a:rPr sz="1800" spc="-10" dirty="0">
                <a:latin typeface="Carlito"/>
                <a:cs typeface="Carlito"/>
              </a:rPr>
              <a:t>penyebaran penyakit </a:t>
            </a:r>
            <a:r>
              <a:rPr sz="1800" spc="5" dirty="0">
                <a:latin typeface="Carlito"/>
                <a:cs typeface="Carlito"/>
              </a:rPr>
              <a:t>di </a:t>
            </a:r>
            <a:r>
              <a:rPr sz="1800" spc="-10" dirty="0">
                <a:latin typeface="Carlito"/>
                <a:cs typeface="Carlito"/>
              </a:rPr>
              <a:t>wilayah Jawa Barat. </a:t>
            </a:r>
            <a:r>
              <a:rPr sz="1800" spc="-50" dirty="0">
                <a:latin typeface="Carlito"/>
                <a:cs typeface="Carlito"/>
              </a:rPr>
              <a:t>Tak  </a:t>
            </a:r>
            <a:r>
              <a:rPr sz="1800" spc="-10" dirty="0">
                <a:latin typeface="Carlito"/>
                <a:cs typeface="Carlito"/>
              </a:rPr>
              <a:t>ketinggalan, </a:t>
            </a:r>
            <a:r>
              <a:rPr sz="1800" dirty="0">
                <a:latin typeface="Carlito"/>
                <a:cs typeface="Carlito"/>
              </a:rPr>
              <a:t>pengguna </a:t>
            </a:r>
            <a:r>
              <a:rPr sz="1800" spc="-10" dirty="0">
                <a:latin typeface="Carlito"/>
                <a:cs typeface="Carlito"/>
              </a:rPr>
              <a:t>aplikasi </a:t>
            </a:r>
            <a:r>
              <a:rPr sz="1800" dirty="0">
                <a:latin typeface="Carlito"/>
                <a:cs typeface="Carlito"/>
              </a:rPr>
              <a:t>dapat </a:t>
            </a:r>
            <a:r>
              <a:rPr sz="1800" spc="-5" dirty="0">
                <a:latin typeface="Carlito"/>
                <a:cs typeface="Carlito"/>
              </a:rPr>
              <a:t>pula melaporkan  hoax </a:t>
            </a:r>
            <a:r>
              <a:rPr sz="1800" spc="-10" dirty="0">
                <a:latin typeface="Carlito"/>
                <a:cs typeface="Carlito"/>
              </a:rPr>
              <a:t>lewat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PIKOBAR.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01840" y="1780032"/>
            <a:ext cx="4762500" cy="2915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Bidang </a:t>
            </a:r>
            <a:r>
              <a:rPr spc="-15" dirty="0"/>
              <a:t>Pemerintahan</a:t>
            </a:r>
            <a:r>
              <a:rPr spc="15" dirty="0"/>
              <a:t> </a:t>
            </a:r>
            <a:r>
              <a:rPr spc="-10" dirty="0"/>
              <a:t>(E-Government)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3505" y="1720037"/>
            <a:ext cx="3116580" cy="834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rlito"/>
                <a:cs typeface="Carlito"/>
              </a:rPr>
              <a:t>Contoh </a:t>
            </a:r>
            <a:r>
              <a:rPr sz="2000" spc="-5" dirty="0">
                <a:latin typeface="Carlito"/>
                <a:cs typeface="Carlito"/>
              </a:rPr>
              <a:t>aplikasi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e-government</a:t>
            </a:r>
            <a:endParaRPr sz="2000">
              <a:latin typeface="Carlito"/>
              <a:cs typeface="Carlito"/>
            </a:endParaRPr>
          </a:p>
          <a:p>
            <a:pPr marL="413384" indent="-287020">
              <a:lnSpc>
                <a:spcPct val="100000"/>
              </a:lnSpc>
              <a:spcBef>
                <a:spcPts val="1125"/>
              </a:spcBef>
              <a:buClr>
                <a:srgbClr val="1286C3"/>
              </a:buClr>
              <a:buSzPct val="145454"/>
              <a:buFont typeface="Arial"/>
              <a:buChar char="•"/>
              <a:tabLst>
                <a:tab pos="414020" algn="l"/>
              </a:tabLst>
            </a:pPr>
            <a:r>
              <a:rPr sz="2200" b="1" spc="-25" dirty="0">
                <a:latin typeface="Carlito"/>
                <a:cs typeface="Carlito"/>
              </a:rPr>
              <a:t>PIKOBAR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7805" y="2641219"/>
            <a:ext cx="43249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  <a:tab pos="1201420" algn="l"/>
                <a:tab pos="2724150" algn="l"/>
                <a:tab pos="3364229" algn="l"/>
              </a:tabLst>
            </a:pPr>
            <a:r>
              <a:rPr sz="2000" dirty="0">
                <a:latin typeface="Carlito"/>
                <a:cs typeface="Carlito"/>
              </a:rPr>
              <a:t>Badan	</a:t>
            </a:r>
            <a:r>
              <a:rPr sz="2000" spc="-10" dirty="0">
                <a:latin typeface="Carlito"/>
                <a:cs typeface="Carlito"/>
              </a:rPr>
              <a:t>Metereologi	</a:t>
            </a:r>
            <a:r>
              <a:rPr sz="2000" spc="-5" dirty="0">
                <a:latin typeface="Carlito"/>
                <a:cs typeface="Carlito"/>
              </a:rPr>
              <a:t>dan	</a:t>
            </a:r>
            <a:r>
              <a:rPr sz="2000" spc="-10" dirty="0">
                <a:latin typeface="Carlito"/>
                <a:cs typeface="Carlito"/>
              </a:rPr>
              <a:t>Geofisika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40628" y="2641219"/>
            <a:ext cx="8185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(</a:t>
            </a:r>
            <a:r>
              <a:rPr sz="2000" dirty="0">
                <a:latin typeface="Carlito"/>
                <a:cs typeface="Carlito"/>
              </a:rPr>
              <a:t>BM</a:t>
            </a:r>
            <a:r>
              <a:rPr sz="2000" spc="-70" dirty="0">
                <a:latin typeface="Carlito"/>
                <a:cs typeface="Carlito"/>
              </a:rPr>
              <a:t>K</a:t>
            </a:r>
            <a:r>
              <a:rPr sz="2000" spc="-20" dirty="0">
                <a:latin typeface="Carlito"/>
                <a:cs typeface="Carlito"/>
              </a:rPr>
              <a:t>G</a:t>
            </a:r>
            <a:r>
              <a:rPr sz="2000" dirty="0">
                <a:latin typeface="Carlito"/>
                <a:cs typeface="Carlito"/>
              </a:rPr>
              <a:t>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74698" y="2946019"/>
            <a:ext cx="508508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21105" algn="l"/>
                <a:tab pos="2051685" algn="l"/>
                <a:tab pos="2702560" algn="l"/>
                <a:tab pos="3668395" algn="l"/>
                <a:tab pos="4585970" algn="l"/>
              </a:tabLst>
            </a:pPr>
            <a:r>
              <a:rPr sz="2000" dirty="0">
                <a:latin typeface="Carlito"/>
                <a:cs typeface="Carlito"/>
              </a:rPr>
              <a:t>Indone</a:t>
            </a:r>
            <a:r>
              <a:rPr sz="2000" spc="-10" dirty="0">
                <a:latin typeface="Carlito"/>
                <a:cs typeface="Carlito"/>
              </a:rPr>
              <a:t>s</a:t>
            </a:r>
            <a:r>
              <a:rPr sz="2000" dirty="0">
                <a:latin typeface="Carlito"/>
                <a:cs typeface="Carlito"/>
              </a:rPr>
              <a:t>ia	</a:t>
            </a:r>
            <a:r>
              <a:rPr sz="2000" spc="-10" dirty="0">
                <a:latin typeface="Carlito"/>
                <a:cs typeface="Carlito"/>
              </a:rPr>
              <a:t>pu</a:t>
            </a:r>
            <a:r>
              <a:rPr sz="2000" spc="-35" dirty="0">
                <a:latin typeface="Carlito"/>
                <a:cs typeface="Carlito"/>
              </a:rPr>
              <a:t>ny</a:t>
            </a:r>
            <a:r>
              <a:rPr sz="2000" dirty="0">
                <a:latin typeface="Carlito"/>
                <a:cs typeface="Carlito"/>
              </a:rPr>
              <a:t>a	</a:t>
            </a:r>
            <a:r>
              <a:rPr sz="2000" spc="-10" dirty="0">
                <a:latin typeface="Carlito"/>
                <a:cs typeface="Carlito"/>
              </a:rPr>
              <a:t>p</a:t>
            </a:r>
            <a:r>
              <a:rPr sz="2000" spc="-5" dirty="0">
                <a:latin typeface="Carlito"/>
                <a:cs typeface="Carlito"/>
              </a:rPr>
              <a:t>ul</a:t>
            </a:r>
            <a:r>
              <a:rPr sz="2000" dirty="0">
                <a:latin typeface="Carlito"/>
                <a:cs typeface="Carlito"/>
              </a:rPr>
              <a:t>a	ap</a:t>
            </a:r>
            <a:r>
              <a:rPr sz="2000" spc="-15" dirty="0">
                <a:latin typeface="Carlito"/>
                <a:cs typeface="Carlito"/>
              </a:rPr>
              <a:t>l</a:t>
            </a:r>
            <a:r>
              <a:rPr sz="2000" dirty="0">
                <a:latin typeface="Carlito"/>
                <a:cs typeface="Carlito"/>
              </a:rPr>
              <a:t>i</a:t>
            </a:r>
            <a:r>
              <a:rPr sz="2000" spc="-40" dirty="0">
                <a:latin typeface="Carlito"/>
                <a:cs typeface="Carlito"/>
              </a:rPr>
              <a:t>k</a:t>
            </a:r>
            <a:r>
              <a:rPr sz="2000" spc="10" dirty="0">
                <a:latin typeface="Carlito"/>
                <a:cs typeface="Carlito"/>
              </a:rPr>
              <a:t>a</a:t>
            </a:r>
            <a:r>
              <a:rPr sz="2000" spc="-5" dirty="0">
                <a:latin typeface="Carlito"/>
                <a:cs typeface="Carlito"/>
              </a:rPr>
              <a:t>s</a:t>
            </a:r>
            <a:r>
              <a:rPr sz="2000" dirty="0">
                <a:latin typeface="Carlito"/>
                <a:cs typeface="Carlito"/>
              </a:rPr>
              <a:t>i	mob</a:t>
            </a:r>
            <a:r>
              <a:rPr sz="2000" spc="-10" dirty="0">
                <a:latin typeface="Carlito"/>
                <a:cs typeface="Carlito"/>
              </a:rPr>
              <a:t>i</a:t>
            </a:r>
            <a:r>
              <a:rPr sz="2000" dirty="0">
                <a:latin typeface="Carlito"/>
                <a:cs typeface="Carlito"/>
              </a:rPr>
              <a:t>le	</a:t>
            </a:r>
            <a:r>
              <a:rPr sz="2000" spc="-35" dirty="0">
                <a:latin typeface="Carlito"/>
                <a:cs typeface="Carlito"/>
              </a:rPr>
              <a:t>y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10" dirty="0">
                <a:latin typeface="Carlito"/>
                <a:cs typeface="Carlito"/>
              </a:rPr>
              <a:t>n</a:t>
            </a:r>
            <a:r>
              <a:rPr sz="2000" dirty="0">
                <a:latin typeface="Carlito"/>
                <a:cs typeface="Carlito"/>
              </a:rPr>
              <a:t>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1350645" algn="l"/>
                <a:tab pos="1873250" algn="l"/>
                <a:tab pos="2888615" algn="l"/>
                <a:tab pos="3726815" algn="l"/>
                <a:tab pos="4529455" algn="l"/>
              </a:tabLst>
            </a:pPr>
            <a:r>
              <a:rPr sz="2000" spc="-5" dirty="0">
                <a:latin typeface="Carlito"/>
                <a:cs typeface="Carlito"/>
              </a:rPr>
              <a:t>ber</a:t>
            </a:r>
            <a:r>
              <a:rPr sz="2000" spc="-10" dirty="0">
                <a:latin typeface="Carlito"/>
                <a:cs typeface="Carlito"/>
              </a:rPr>
              <a:t>m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10" dirty="0">
                <a:latin typeface="Carlito"/>
                <a:cs typeface="Carlito"/>
              </a:rPr>
              <a:t>n</a:t>
            </a:r>
            <a:r>
              <a:rPr sz="2000" spc="-40" dirty="0">
                <a:latin typeface="Carlito"/>
                <a:cs typeface="Carlito"/>
              </a:rPr>
              <a:t>f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30" dirty="0">
                <a:latin typeface="Carlito"/>
                <a:cs typeface="Carlito"/>
              </a:rPr>
              <a:t>a</a:t>
            </a:r>
            <a:r>
              <a:rPr sz="2000" dirty="0">
                <a:latin typeface="Carlito"/>
                <a:cs typeface="Carlito"/>
              </a:rPr>
              <a:t>t	</a:t>
            </a:r>
            <a:r>
              <a:rPr sz="2000" spc="-5" dirty="0">
                <a:latin typeface="Carlito"/>
                <a:cs typeface="Carlito"/>
              </a:rPr>
              <a:t>da</a:t>
            </a:r>
            <a:r>
              <a:rPr sz="2000" dirty="0">
                <a:latin typeface="Carlito"/>
                <a:cs typeface="Carlito"/>
              </a:rPr>
              <a:t>n	</a:t>
            </a:r>
            <a:r>
              <a:rPr sz="2000" spc="-5" dirty="0">
                <a:latin typeface="Carlito"/>
                <a:cs typeface="Carlito"/>
              </a:rPr>
              <a:t>m</a:t>
            </a:r>
            <a:r>
              <a:rPr sz="2000" dirty="0">
                <a:latin typeface="Carlito"/>
                <a:cs typeface="Carlito"/>
              </a:rPr>
              <a:t>e</a:t>
            </a:r>
            <a:r>
              <a:rPr sz="2000" spc="-5" dirty="0">
                <a:latin typeface="Carlito"/>
                <a:cs typeface="Carlito"/>
              </a:rPr>
              <a:t>m</a:t>
            </a:r>
            <a:r>
              <a:rPr sz="2000" dirty="0">
                <a:latin typeface="Carlito"/>
                <a:cs typeface="Carlito"/>
              </a:rPr>
              <a:t>ili</a:t>
            </a:r>
            <a:r>
              <a:rPr sz="2000" spc="5" dirty="0">
                <a:latin typeface="Carlito"/>
                <a:cs typeface="Carlito"/>
              </a:rPr>
              <a:t>k</a:t>
            </a:r>
            <a:r>
              <a:rPr sz="2000" dirty="0">
                <a:latin typeface="Carlito"/>
                <a:cs typeface="Carlito"/>
              </a:rPr>
              <a:t>i	k</a:t>
            </a:r>
            <a:r>
              <a:rPr sz="2000" spc="-10" dirty="0">
                <a:latin typeface="Carlito"/>
                <a:cs typeface="Carlito"/>
              </a:rPr>
              <a:t>i</a:t>
            </a:r>
            <a:r>
              <a:rPr sz="2000" spc="-5" dirty="0">
                <a:latin typeface="Carlito"/>
                <a:cs typeface="Carlito"/>
              </a:rPr>
              <a:t>nerj</a:t>
            </a:r>
            <a:r>
              <a:rPr sz="2000" dirty="0">
                <a:latin typeface="Carlito"/>
                <a:cs typeface="Carlito"/>
              </a:rPr>
              <a:t>a	</a:t>
            </a:r>
            <a:r>
              <a:rPr sz="2000" spc="-5" dirty="0">
                <a:latin typeface="Carlito"/>
                <a:cs typeface="Carlito"/>
              </a:rPr>
              <a:t>ba</a:t>
            </a:r>
            <a:r>
              <a:rPr sz="2000" spc="-10" dirty="0">
                <a:latin typeface="Carlito"/>
                <a:cs typeface="Carlito"/>
              </a:rPr>
              <a:t>g</a:t>
            </a:r>
            <a:r>
              <a:rPr sz="2000" spc="-5" dirty="0">
                <a:latin typeface="Carlito"/>
                <a:cs typeface="Carlito"/>
              </a:rPr>
              <a:t>u</a:t>
            </a:r>
            <a:r>
              <a:rPr sz="2000" dirty="0">
                <a:latin typeface="Carlito"/>
                <a:cs typeface="Carlito"/>
              </a:rPr>
              <a:t>s,	</a:t>
            </a:r>
            <a:r>
              <a:rPr sz="2000" spc="-35" dirty="0">
                <a:latin typeface="Carlito"/>
                <a:cs typeface="Carlito"/>
              </a:rPr>
              <a:t>y</a:t>
            </a:r>
            <a:r>
              <a:rPr sz="2000" dirty="0">
                <a:latin typeface="Carlito"/>
                <a:cs typeface="Carlito"/>
              </a:rPr>
              <a:t>akni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30802" y="3555872"/>
            <a:ext cx="2729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54150" algn="l"/>
                <a:tab pos="2013585" algn="l"/>
              </a:tabLst>
            </a:pPr>
            <a:r>
              <a:rPr sz="2000" dirty="0">
                <a:latin typeface="Carlito"/>
                <a:cs typeface="Carlito"/>
              </a:rPr>
              <a:t>pen</a:t>
            </a:r>
            <a:r>
              <a:rPr sz="2000" spc="15" dirty="0">
                <a:latin typeface="Carlito"/>
                <a:cs typeface="Carlito"/>
              </a:rPr>
              <a:t>g</a:t>
            </a:r>
            <a:r>
              <a:rPr sz="2000" dirty="0">
                <a:latin typeface="Carlito"/>
                <a:cs typeface="Carlito"/>
              </a:rPr>
              <a:t>g</a:t>
            </a:r>
            <a:r>
              <a:rPr sz="2000" spc="-5" dirty="0">
                <a:latin typeface="Carlito"/>
                <a:cs typeface="Carlito"/>
              </a:rPr>
              <a:t>unaa</a:t>
            </a:r>
            <a:r>
              <a:rPr sz="2000" dirty="0">
                <a:latin typeface="Carlito"/>
                <a:cs typeface="Carlito"/>
              </a:rPr>
              <a:t>n	</a:t>
            </a:r>
            <a:r>
              <a:rPr sz="2000" spc="-15" dirty="0">
                <a:latin typeface="Carlito"/>
                <a:cs typeface="Carlito"/>
              </a:rPr>
              <a:t>I</a:t>
            </a:r>
            <a:r>
              <a:rPr sz="2000" spc="-10" dirty="0">
                <a:latin typeface="Carlito"/>
                <a:cs typeface="Carlito"/>
              </a:rPr>
              <a:t>n</a:t>
            </a:r>
            <a:r>
              <a:rPr sz="2000" spc="-50" dirty="0">
                <a:latin typeface="Carlito"/>
                <a:cs typeface="Carlito"/>
              </a:rPr>
              <a:t>f</a:t>
            </a:r>
            <a:r>
              <a:rPr sz="2000" dirty="0">
                <a:latin typeface="Carlito"/>
                <a:cs typeface="Carlito"/>
              </a:rPr>
              <a:t>o	B</a:t>
            </a:r>
            <a:r>
              <a:rPr sz="2000" spc="-10" dirty="0">
                <a:latin typeface="Carlito"/>
                <a:cs typeface="Carlito"/>
              </a:rPr>
              <a:t>M</a:t>
            </a:r>
            <a:r>
              <a:rPr sz="2000" spc="-70" dirty="0">
                <a:latin typeface="Carlito"/>
                <a:cs typeface="Carlito"/>
              </a:rPr>
              <a:t>K</a:t>
            </a:r>
            <a:r>
              <a:rPr sz="2000" dirty="0">
                <a:latin typeface="Carlito"/>
                <a:cs typeface="Carlito"/>
              </a:rPr>
              <a:t>G,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74698" y="3555872"/>
            <a:ext cx="56451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Carlito"/>
                <a:cs typeface="Carlito"/>
              </a:rPr>
              <a:t>Info  </a:t>
            </a:r>
            <a:r>
              <a:rPr sz="2000" dirty="0">
                <a:latin typeface="Carlito"/>
                <a:cs typeface="Carlito"/>
              </a:rPr>
              <a:t>Anda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37054" y="3555872"/>
            <a:ext cx="165862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3360" marR="5080" indent="-201295">
              <a:lnSpc>
                <a:spcPct val="100000"/>
              </a:lnSpc>
              <a:spcBef>
                <a:spcPts val="105"/>
              </a:spcBef>
              <a:tabLst>
                <a:tab pos="871855" algn="l"/>
              </a:tabLst>
            </a:pPr>
            <a:r>
              <a:rPr sz="2000" spc="-10" dirty="0">
                <a:latin typeface="Carlito"/>
                <a:cs typeface="Carlito"/>
              </a:rPr>
              <a:t>BM</a:t>
            </a:r>
            <a:r>
              <a:rPr sz="2000" spc="-70" dirty="0">
                <a:latin typeface="Carlito"/>
                <a:cs typeface="Carlito"/>
              </a:rPr>
              <a:t>K</a:t>
            </a:r>
            <a:r>
              <a:rPr sz="2000" spc="-5" dirty="0">
                <a:latin typeface="Carlito"/>
                <a:cs typeface="Carlito"/>
              </a:rPr>
              <a:t>G</a:t>
            </a:r>
            <a:r>
              <a:rPr sz="2000" dirty="0">
                <a:latin typeface="Carlito"/>
                <a:cs typeface="Carlito"/>
              </a:rPr>
              <a:t>.	Mela</a:t>
            </a:r>
            <a:r>
              <a:rPr sz="2000" spc="-10" dirty="0">
                <a:latin typeface="Carlito"/>
                <a:cs typeface="Carlito"/>
              </a:rPr>
              <a:t>l</a:t>
            </a:r>
            <a:r>
              <a:rPr sz="2000" spc="-5" dirty="0">
                <a:latin typeface="Carlito"/>
                <a:cs typeface="Carlito"/>
              </a:rPr>
              <a:t>ui  bisa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79826" y="3860672"/>
            <a:ext cx="36798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0355" algn="l"/>
                <a:tab pos="2698115" algn="l"/>
              </a:tabLst>
            </a:pPr>
            <a:r>
              <a:rPr sz="2000" spc="-5" dirty="0">
                <a:latin typeface="Carlito"/>
                <a:cs typeface="Carlito"/>
              </a:rPr>
              <a:t>memperoleh	</a:t>
            </a:r>
            <a:r>
              <a:rPr sz="2000" spc="-10" dirty="0">
                <a:latin typeface="Carlito"/>
                <a:cs typeface="Carlito"/>
              </a:rPr>
              <a:t>berbagai	informasi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74698" y="4165472"/>
            <a:ext cx="508444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rlito"/>
                <a:cs typeface="Carlito"/>
              </a:rPr>
              <a:t>bermanfaat, </a:t>
            </a:r>
            <a:r>
              <a:rPr sz="2000" spc="-5" dirty="0">
                <a:latin typeface="Carlito"/>
                <a:cs typeface="Carlito"/>
              </a:rPr>
              <a:t>termasuk </a:t>
            </a:r>
            <a:r>
              <a:rPr sz="2000" dirty="0">
                <a:latin typeface="Carlito"/>
                <a:cs typeface="Carlito"/>
              </a:rPr>
              <a:t>di </a:t>
            </a:r>
            <a:r>
              <a:rPr sz="2000" spc="-20" dirty="0">
                <a:latin typeface="Carlito"/>
                <a:cs typeface="Carlito"/>
              </a:rPr>
              <a:t>antaranya </a:t>
            </a:r>
            <a:r>
              <a:rPr sz="2000" dirty="0">
                <a:latin typeface="Carlito"/>
                <a:cs typeface="Carlito"/>
              </a:rPr>
              <a:t>adalah  </a:t>
            </a:r>
            <a:r>
              <a:rPr sz="2000" spc="-10" dirty="0">
                <a:latin typeface="Carlito"/>
                <a:cs typeface="Carlito"/>
              </a:rPr>
              <a:t>prakiraan </a:t>
            </a:r>
            <a:r>
              <a:rPr sz="2000" spc="-5" dirty="0">
                <a:latin typeface="Carlito"/>
                <a:cs typeface="Carlito"/>
              </a:rPr>
              <a:t>cuaca, </a:t>
            </a:r>
            <a:r>
              <a:rPr sz="2000" spc="-10" dirty="0">
                <a:latin typeface="Carlito"/>
                <a:cs typeface="Carlito"/>
              </a:rPr>
              <a:t>kualitas udara, peta </a:t>
            </a:r>
            <a:r>
              <a:rPr sz="2000" spc="-5" dirty="0">
                <a:latin typeface="Carlito"/>
                <a:cs typeface="Carlito"/>
              </a:rPr>
              <a:t>iklim, </a:t>
            </a:r>
            <a:r>
              <a:rPr sz="2000" spc="-15" dirty="0">
                <a:latin typeface="Carlito"/>
                <a:cs typeface="Carlito"/>
              </a:rPr>
              <a:t>info  </a:t>
            </a:r>
            <a:r>
              <a:rPr sz="2000" spc="-5" dirty="0">
                <a:latin typeface="Carlito"/>
                <a:cs typeface="Carlito"/>
              </a:rPr>
              <a:t>gempa bumi, </a:t>
            </a:r>
            <a:r>
              <a:rPr sz="2000" spc="-10" dirty="0">
                <a:latin typeface="Carlito"/>
                <a:cs typeface="Carlito"/>
              </a:rPr>
              <a:t>ataupun siaran </a:t>
            </a:r>
            <a:r>
              <a:rPr sz="2000" spc="-15" dirty="0">
                <a:latin typeface="Carlito"/>
                <a:cs typeface="Carlito"/>
              </a:rPr>
              <a:t>pers </a:t>
            </a:r>
            <a:r>
              <a:rPr sz="2000" spc="-10" dirty="0">
                <a:latin typeface="Carlito"/>
                <a:cs typeface="Carlito"/>
              </a:rPr>
              <a:t>resmi</a:t>
            </a:r>
            <a:r>
              <a:rPr sz="2000" spc="7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BMKG.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32319" y="1840992"/>
            <a:ext cx="4733544" cy="2610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2250948"/>
            <a:ext cx="3139440" cy="2356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27272" y="643585"/>
            <a:ext cx="6334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Bidang </a:t>
            </a:r>
            <a:r>
              <a:rPr spc="-20" dirty="0"/>
              <a:t>Keuangan </a:t>
            </a:r>
            <a:r>
              <a:rPr spc="-5" dirty="0"/>
              <a:t>&amp; </a:t>
            </a:r>
            <a:r>
              <a:rPr spc="-15" dirty="0"/>
              <a:t>Perbankan</a:t>
            </a:r>
            <a:r>
              <a:rPr spc="105" dirty="0"/>
              <a:t> </a:t>
            </a:r>
            <a:r>
              <a:rPr spc="-5" dirty="0"/>
              <a:t>(E-Banking)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79923" y="2168398"/>
            <a:ext cx="6445885" cy="364362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700"/>
              </a:lnSpc>
              <a:spcBef>
                <a:spcPts val="110"/>
              </a:spcBef>
            </a:pPr>
            <a:r>
              <a:rPr sz="1700" dirty="0">
                <a:latin typeface="Verdana"/>
                <a:cs typeface="Verdana"/>
              </a:rPr>
              <a:t>Untuk </a:t>
            </a:r>
            <a:r>
              <a:rPr sz="1700" spc="-5" dirty="0">
                <a:latin typeface="Verdana"/>
                <a:cs typeface="Verdana"/>
              </a:rPr>
              <a:t>menunjang keberhasilan operasional </a:t>
            </a:r>
            <a:r>
              <a:rPr sz="1700" dirty="0">
                <a:latin typeface="Verdana"/>
                <a:cs typeface="Verdana"/>
              </a:rPr>
              <a:t>sebuah  </a:t>
            </a:r>
            <a:r>
              <a:rPr sz="1700" spc="-5" dirty="0">
                <a:latin typeface="Verdana"/>
                <a:cs typeface="Verdana"/>
              </a:rPr>
              <a:t>lembaga keuangan/perbankan </a:t>
            </a:r>
            <a:r>
              <a:rPr sz="1700" dirty="0">
                <a:latin typeface="Verdana"/>
                <a:cs typeface="Verdana"/>
              </a:rPr>
              <a:t>seperti </a:t>
            </a:r>
            <a:r>
              <a:rPr sz="1700" spc="-5" dirty="0">
                <a:latin typeface="Verdana"/>
                <a:cs typeface="Verdana"/>
              </a:rPr>
              <a:t>bank, </a:t>
            </a:r>
            <a:r>
              <a:rPr sz="1700" dirty="0">
                <a:latin typeface="Verdana"/>
                <a:cs typeface="Verdana"/>
              </a:rPr>
              <a:t>sudah </a:t>
            </a:r>
            <a:r>
              <a:rPr sz="1700" spc="-5" dirty="0">
                <a:latin typeface="Verdana"/>
                <a:cs typeface="Verdana"/>
              </a:rPr>
              <a:t>pasti  diperlukan </a:t>
            </a:r>
            <a:r>
              <a:rPr sz="1700" dirty="0">
                <a:latin typeface="Verdana"/>
                <a:cs typeface="Verdana"/>
              </a:rPr>
              <a:t>sistem </a:t>
            </a:r>
            <a:r>
              <a:rPr sz="1700" spc="-5" dirty="0">
                <a:latin typeface="Verdana"/>
                <a:cs typeface="Verdana"/>
              </a:rPr>
              <a:t>informasi </a:t>
            </a:r>
            <a:r>
              <a:rPr sz="1700" spc="-10" dirty="0">
                <a:latin typeface="Verdana"/>
                <a:cs typeface="Verdana"/>
              </a:rPr>
              <a:t>yang </a:t>
            </a:r>
            <a:r>
              <a:rPr sz="1700" dirty="0">
                <a:latin typeface="Verdana"/>
                <a:cs typeface="Verdana"/>
              </a:rPr>
              <a:t>handal </a:t>
            </a:r>
            <a:r>
              <a:rPr sz="1700" spc="-10" dirty="0">
                <a:latin typeface="Verdana"/>
                <a:cs typeface="Verdana"/>
              </a:rPr>
              <a:t>yang </a:t>
            </a:r>
            <a:r>
              <a:rPr sz="1700" dirty="0">
                <a:latin typeface="Verdana"/>
                <a:cs typeface="Verdana"/>
              </a:rPr>
              <a:t>dapat  </a:t>
            </a:r>
            <a:r>
              <a:rPr sz="1700" spc="-5" dirty="0">
                <a:latin typeface="Verdana"/>
                <a:cs typeface="Verdana"/>
              </a:rPr>
              <a:t>diakses dengan </a:t>
            </a:r>
            <a:r>
              <a:rPr sz="1700" dirty="0">
                <a:latin typeface="Verdana"/>
                <a:cs typeface="Verdana"/>
              </a:rPr>
              <a:t>mudah oleh </a:t>
            </a:r>
            <a:r>
              <a:rPr sz="1700" spc="-10" dirty="0">
                <a:latin typeface="Verdana"/>
                <a:cs typeface="Verdana"/>
              </a:rPr>
              <a:t>nasabahnya, yang </a:t>
            </a:r>
            <a:r>
              <a:rPr sz="1700" spc="-5" dirty="0">
                <a:latin typeface="Verdana"/>
                <a:cs typeface="Verdana"/>
              </a:rPr>
              <a:t>pada  </a:t>
            </a:r>
            <a:r>
              <a:rPr sz="1700" spc="-10" dirty="0">
                <a:latin typeface="Verdana"/>
                <a:cs typeface="Verdana"/>
              </a:rPr>
              <a:t>akhirnya </a:t>
            </a:r>
            <a:r>
              <a:rPr sz="1700" spc="-5" dirty="0">
                <a:latin typeface="Verdana"/>
                <a:cs typeface="Verdana"/>
              </a:rPr>
              <a:t>akan bergantung pada teknologi informasi  online, </a:t>
            </a:r>
            <a:r>
              <a:rPr sz="1700" dirty="0">
                <a:latin typeface="Verdana"/>
                <a:cs typeface="Verdana"/>
              </a:rPr>
              <a:t>sebagai contoh, </a:t>
            </a:r>
            <a:r>
              <a:rPr sz="1700" spc="-5" dirty="0">
                <a:latin typeface="Verdana"/>
                <a:cs typeface="Verdana"/>
              </a:rPr>
              <a:t>seorang </a:t>
            </a:r>
            <a:r>
              <a:rPr sz="1700" dirty="0">
                <a:latin typeface="Verdana"/>
                <a:cs typeface="Verdana"/>
              </a:rPr>
              <a:t>nasabah </a:t>
            </a:r>
            <a:r>
              <a:rPr sz="1700" spc="-5" dirty="0">
                <a:latin typeface="Verdana"/>
                <a:cs typeface="Verdana"/>
              </a:rPr>
              <a:t>dapat menarik  </a:t>
            </a:r>
            <a:r>
              <a:rPr sz="1700" dirty="0">
                <a:latin typeface="Verdana"/>
                <a:cs typeface="Verdana"/>
              </a:rPr>
              <a:t>uang </a:t>
            </a:r>
            <a:r>
              <a:rPr sz="1700" spc="-5" dirty="0">
                <a:latin typeface="Verdana"/>
                <a:cs typeface="Verdana"/>
              </a:rPr>
              <a:t>dimanapun dia </a:t>
            </a:r>
            <a:r>
              <a:rPr sz="1700" spc="-10" dirty="0">
                <a:latin typeface="Verdana"/>
                <a:cs typeface="Verdana"/>
              </a:rPr>
              <a:t>berada </a:t>
            </a:r>
            <a:r>
              <a:rPr sz="1700" dirty="0">
                <a:latin typeface="Verdana"/>
                <a:cs typeface="Verdana"/>
              </a:rPr>
              <a:t>selama </a:t>
            </a:r>
            <a:r>
              <a:rPr sz="1700" spc="-5" dirty="0">
                <a:latin typeface="Verdana"/>
                <a:cs typeface="Verdana"/>
              </a:rPr>
              <a:t>masih ada </a:t>
            </a:r>
            <a:r>
              <a:rPr sz="1700" spc="-10" dirty="0">
                <a:latin typeface="Verdana"/>
                <a:cs typeface="Verdana"/>
              </a:rPr>
              <a:t>layanan  </a:t>
            </a:r>
            <a:r>
              <a:rPr sz="1700" spc="-35" dirty="0">
                <a:latin typeface="Verdana"/>
                <a:cs typeface="Verdana"/>
              </a:rPr>
              <a:t>ATM </a:t>
            </a:r>
            <a:r>
              <a:rPr sz="1700" spc="-5" dirty="0">
                <a:latin typeface="Verdana"/>
                <a:cs typeface="Verdana"/>
              </a:rPr>
              <a:t>(Anjungan </a:t>
            </a:r>
            <a:r>
              <a:rPr sz="1700" spc="-35" dirty="0">
                <a:latin typeface="Verdana"/>
                <a:cs typeface="Verdana"/>
              </a:rPr>
              <a:t>Tunai </a:t>
            </a:r>
            <a:r>
              <a:rPr sz="1700" dirty="0">
                <a:latin typeface="Verdana"/>
                <a:cs typeface="Verdana"/>
              </a:rPr>
              <a:t>Mandiri) </a:t>
            </a:r>
            <a:r>
              <a:rPr sz="1700" spc="-5" dirty="0">
                <a:latin typeface="Verdana"/>
                <a:cs typeface="Verdana"/>
              </a:rPr>
              <a:t>dari bank tersebut, atau  seorang nasabah dapat </a:t>
            </a:r>
            <a:r>
              <a:rPr sz="1700" dirty="0">
                <a:latin typeface="Verdana"/>
                <a:cs typeface="Verdana"/>
              </a:rPr>
              <a:t>mengecek saldo </a:t>
            </a:r>
            <a:r>
              <a:rPr sz="1700" spc="-5" dirty="0">
                <a:latin typeface="Verdana"/>
                <a:cs typeface="Verdana"/>
              </a:rPr>
              <a:t>dan mentransfer  </a:t>
            </a:r>
            <a:r>
              <a:rPr sz="1700" dirty="0">
                <a:latin typeface="Verdana"/>
                <a:cs typeface="Verdana"/>
              </a:rPr>
              <a:t>uang tersebut </a:t>
            </a:r>
            <a:r>
              <a:rPr sz="1700" spc="-15" dirty="0">
                <a:latin typeface="Verdana"/>
                <a:cs typeface="Verdana"/>
              </a:rPr>
              <a:t>ke</a:t>
            </a:r>
            <a:r>
              <a:rPr sz="1700" spc="56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rekening yang </a:t>
            </a:r>
            <a:r>
              <a:rPr sz="1700" spc="-5" dirty="0">
                <a:latin typeface="Verdana"/>
                <a:cs typeface="Verdana"/>
              </a:rPr>
              <a:t>lain </a:t>
            </a:r>
            <a:r>
              <a:rPr sz="1700" spc="-15" dirty="0">
                <a:latin typeface="Verdana"/>
                <a:cs typeface="Verdana"/>
              </a:rPr>
              <a:t>hanya  </a:t>
            </a:r>
            <a:r>
              <a:rPr sz="1700" spc="-5" dirty="0">
                <a:latin typeface="Verdana"/>
                <a:cs typeface="Verdana"/>
              </a:rPr>
              <a:t>dalam  hitungan </a:t>
            </a:r>
            <a:r>
              <a:rPr sz="1700" dirty="0">
                <a:latin typeface="Verdana"/>
                <a:cs typeface="Verdana"/>
              </a:rPr>
              <a:t>menit </a:t>
            </a:r>
            <a:r>
              <a:rPr sz="1700" spc="-5" dirty="0">
                <a:latin typeface="Verdana"/>
                <a:cs typeface="Verdana"/>
              </a:rPr>
              <a:t>saja, semua transaksi </a:t>
            </a:r>
            <a:r>
              <a:rPr sz="1700" dirty="0">
                <a:latin typeface="Verdana"/>
                <a:cs typeface="Verdana"/>
              </a:rPr>
              <a:t>dapat </a:t>
            </a:r>
            <a:r>
              <a:rPr sz="1700" spc="-5" dirty="0">
                <a:latin typeface="Verdana"/>
                <a:cs typeface="Verdana"/>
              </a:rPr>
              <a:t>dilakukan.  </a:t>
            </a:r>
            <a:r>
              <a:rPr sz="1700" dirty="0">
                <a:latin typeface="Verdana"/>
                <a:cs typeface="Verdana"/>
              </a:rPr>
              <a:t>Bahkan </a:t>
            </a:r>
            <a:r>
              <a:rPr sz="1700" spc="-5" dirty="0">
                <a:latin typeface="Verdana"/>
                <a:cs typeface="Verdana"/>
              </a:rPr>
              <a:t>dengan </a:t>
            </a:r>
            <a:r>
              <a:rPr sz="1700" dirty="0">
                <a:latin typeface="Verdana"/>
                <a:cs typeface="Verdana"/>
              </a:rPr>
              <a:t>bantuan </a:t>
            </a:r>
            <a:r>
              <a:rPr sz="1700" spc="-5" dirty="0">
                <a:latin typeface="Verdana"/>
                <a:cs typeface="Verdana"/>
              </a:rPr>
              <a:t>internet seseorang juga mudah  melakukan cek saldo, transfer </a:t>
            </a:r>
            <a:r>
              <a:rPr sz="1700" spc="-10" dirty="0">
                <a:latin typeface="Verdana"/>
                <a:cs typeface="Verdana"/>
              </a:rPr>
              <a:t>ke </a:t>
            </a:r>
            <a:r>
              <a:rPr sz="1700" spc="-5" dirty="0">
                <a:latin typeface="Verdana"/>
                <a:cs typeface="Verdana"/>
              </a:rPr>
              <a:t>rekening lain melalui </a:t>
            </a:r>
            <a:r>
              <a:rPr sz="1700" spc="5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komputer </a:t>
            </a:r>
            <a:r>
              <a:rPr sz="1700" dirty="0">
                <a:latin typeface="Verdana"/>
                <a:cs typeface="Verdana"/>
              </a:rPr>
              <a:t>ataupun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smartphone.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Bidang </a:t>
            </a:r>
            <a:r>
              <a:rPr spc="-15" dirty="0"/>
              <a:t>Pemerintahan</a:t>
            </a:r>
            <a:r>
              <a:rPr spc="15" dirty="0"/>
              <a:t> </a:t>
            </a:r>
            <a:r>
              <a:rPr spc="-10" dirty="0"/>
              <a:t>(E-Government)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4314" y="1703070"/>
            <a:ext cx="6228715" cy="38531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rlito"/>
                <a:cs typeface="Carlito"/>
              </a:rPr>
              <a:t>Contoh </a:t>
            </a:r>
            <a:r>
              <a:rPr sz="2000" spc="-5" dirty="0">
                <a:latin typeface="Carlito"/>
                <a:cs typeface="Carlito"/>
              </a:rPr>
              <a:t>aplikasi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e-government</a:t>
            </a:r>
            <a:endParaRPr sz="2000" dirty="0">
              <a:latin typeface="Carlito"/>
              <a:cs typeface="Carlito"/>
            </a:endParaRPr>
          </a:p>
          <a:p>
            <a:pPr marL="413384" indent="-287655">
              <a:lnSpc>
                <a:spcPct val="100000"/>
              </a:lnSpc>
              <a:spcBef>
                <a:spcPts val="114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414020" algn="l"/>
              </a:tabLst>
            </a:pPr>
            <a:r>
              <a:rPr sz="2400" b="1" spc="-5" dirty="0">
                <a:latin typeface="Carlito"/>
                <a:cs typeface="Carlito"/>
              </a:rPr>
              <a:t>Mobile Banking </a:t>
            </a:r>
            <a:r>
              <a:rPr sz="2400" b="1" dirty="0">
                <a:latin typeface="Carlito"/>
                <a:cs typeface="Carlito"/>
              </a:rPr>
              <a:t>BCA </a:t>
            </a:r>
            <a:r>
              <a:rPr sz="2400" b="1" spc="-5" dirty="0">
                <a:latin typeface="Carlito"/>
                <a:cs typeface="Carlito"/>
              </a:rPr>
              <a:t>(BCA Mobile)</a:t>
            </a:r>
            <a:endParaRPr sz="2400" dirty="0">
              <a:latin typeface="Carlito"/>
              <a:cs typeface="Carlito"/>
            </a:endParaRPr>
          </a:p>
          <a:p>
            <a:pPr marL="413384" marR="6350" indent="-287020" algn="just">
              <a:lnSpc>
                <a:spcPct val="100000"/>
              </a:lnSpc>
              <a:spcBef>
                <a:spcPts val="1070"/>
              </a:spcBef>
              <a:buClr>
                <a:srgbClr val="1286C3"/>
              </a:buClr>
              <a:buSzPct val="144444"/>
              <a:buFont typeface="Arial"/>
              <a:buChar char="•"/>
              <a:tabLst>
                <a:tab pos="414020" algn="l"/>
              </a:tabLst>
            </a:pPr>
            <a:r>
              <a:rPr sz="1800" dirty="0">
                <a:latin typeface="Carlito"/>
                <a:cs typeface="Carlito"/>
              </a:rPr>
              <a:t>BCA </a:t>
            </a:r>
            <a:r>
              <a:rPr sz="1800" spc="-5" dirty="0">
                <a:latin typeface="Carlito"/>
                <a:cs typeface="Carlito"/>
              </a:rPr>
              <a:t>Mobile merupakan aplikasi M-Banking </a:t>
            </a:r>
            <a:r>
              <a:rPr sz="1800" spc="-10" dirty="0">
                <a:latin typeface="Carlito"/>
                <a:cs typeface="Carlito"/>
              </a:rPr>
              <a:t>yang disediakan  </a:t>
            </a:r>
            <a:r>
              <a:rPr sz="1800" spc="-5" dirty="0">
                <a:latin typeface="Carlito"/>
                <a:cs typeface="Carlito"/>
              </a:rPr>
              <a:t>oleh </a:t>
            </a:r>
            <a:r>
              <a:rPr sz="1800" dirty="0">
                <a:latin typeface="Carlito"/>
                <a:cs typeface="Carlito"/>
              </a:rPr>
              <a:t>Bank BCA. </a:t>
            </a:r>
            <a:r>
              <a:rPr sz="1800" spc="-5" dirty="0">
                <a:latin typeface="Carlito"/>
                <a:cs typeface="Carlito"/>
              </a:rPr>
              <a:t>Dalam </a:t>
            </a:r>
            <a:r>
              <a:rPr sz="1800" spc="-10" dirty="0">
                <a:latin typeface="Carlito"/>
                <a:cs typeface="Carlito"/>
              </a:rPr>
              <a:t>aplikasinya, </a:t>
            </a:r>
            <a:r>
              <a:rPr sz="1800" dirty="0">
                <a:latin typeface="Carlito"/>
                <a:cs typeface="Carlito"/>
              </a:rPr>
              <a:t>BCA </a:t>
            </a:r>
            <a:r>
              <a:rPr sz="1800" spc="-5" dirty="0">
                <a:latin typeface="Carlito"/>
                <a:cs typeface="Carlito"/>
              </a:rPr>
              <a:t>Mobile memudahkan  </a:t>
            </a:r>
            <a:r>
              <a:rPr sz="1800" spc="-15" dirty="0">
                <a:latin typeface="Carlito"/>
                <a:cs typeface="Carlito"/>
              </a:rPr>
              <a:t>para </a:t>
            </a:r>
            <a:r>
              <a:rPr sz="1800" dirty="0">
                <a:latin typeface="Carlito"/>
                <a:cs typeface="Carlito"/>
              </a:rPr>
              <a:t>nasabah BCA </a:t>
            </a:r>
            <a:r>
              <a:rPr sz="1800" spc="-5" dirty="0">
                <a:latin typeface="Carlito"/>
                <a:cs typeface="Carlito"/>
              </a:rPr>
              <a:t>untuk mengakses </a:t>
            </a:r>
            <a:r>
              <a:rPr sz="1800" spc="-15" dirty="0">
                <a:latin typeface="Carlito"/>
                <a:cs typeface="Carlito"/>
              </a:rPr>
              <a:t>keuangan mereka </a:t>
            </a:r>
            <a:r>
              <a:rPr sz="1800" spc="-5" dirty="0">
                <a:latin typeface="Carlito"/>
                <a:cs typeface="Carlito"/>
              </a:rPr>
              <a:t>tanpa  perlu melalukan </a:t>
            </a:r>
            <a:r>
              <a:rPr sz="1800" spc="-10" dirty="0">
                <a:latin typeface="Carlito"/>
                <a:cs typeface="Carlito"/>
              </a:rPr>
              <a:t>proses </a:t>
            </a:r>
            <a:r>
              <a:rPr sz="1800" spc="-5" dirty="0">
                <a:latin typeface="Carlito"/>
                <a:cs typeface="Carlito"/>
              </a:rPr>
              <a:t>panjang dan </a:t>
            </a:r>
            <a:r>
              <a:rPr sz="1800" spc="-10" dirty="0">
                <a:latin typeface="Carlito"/>
                <a:cs typeface="Carlito"/>
              </a:rPr>
              <a:t>repot </a:t>
            </a:r>
            <a:r>
              <a:rPr sz="1800" spc="-35" dirty="0">
                <a:latin typeface="Carlito"/>
                <a:cs typeface="Carlito"/>
              </a:rPr>
              <a:t>ke </a:t>
            </a:r>
            <a:r>
              <a:rPr sz="1800" dirty="0">
                <a:latin typeface="Carlito"/>
                <a:cs typeface="Carlito"/>
              </a:rPr>
              <a:t>Bank</a:t>
            </a:r>
            <a:r>
              <a:rPr sz="1800" spc="1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BCA.</a:t>
            </a:r>
          </a:p>
          <a:p>
            <a:pPr marL="413384" marR="5080" indent="-287020" algn="just">
              <a:lnSpc>
                <a:spcPct val="100000"/>
              </a:lnSpc>
              <a:spcBef>
                <a:spcPts val="1030"/>
              </a:spcBef>
              <a:buClr>
                <a:srgbClr val="1286C3"/>
              </a:buClr>
              <a:buSzPct val="144444"/>
              <a:buFont typeface="Arial"/>
              <a:buChar char="•"/>
              <a:tabLst>
                <a:tab pos="414020" algn="l"/>
              </a:tabLst>
            </a:pPr>
            <a:r>
              <a:rPr sz="1800" spc="-10" dirty="0">
                <a:latin typeface="Carlito"/>
                <a:cs typeface="Carlito"/>
              </a:rPr>
              <a:t>Dengan </a:t>
            </a:r>
            <a:r>
              <a:rPr sz="1800" spc="-5" dirty="0">
                <a:latin typeface="Carlito"/>
                <a:cs typeface="Carlito"/>
              </a:rPr>
              <a:t>aplikasi </a:t>
            </a:r>
            <a:r>
              <a:rPr sz="1800" dirty="0">
                <a:latin typeface="Carlito"/>
                <a:cs typeface="Carlito"/>
              </a:rPr>
              <a:t>BCA </a:t>
            </a:r>
            <a:r>
              <a:rPr sz="1800" spc="-5" dirty="0">
                <a:latin typeface="Carlito"/>
                <a:cs typeface="Carlito"/>
              </a:rPr>
              <a:t>Mobile, </a:t>
            </a:r>
            <a:r>
              <a:rPr sz="1800" spc="-15" dirty="0">
                <a:latin typeface="Carlito"/>
                <a:cs typeface="Carlito"/>
              </a:rPr>
              <a:t>para </a:t>
            </a:r>
            <a:r>
              <a:rPr sz="1800" dirty="0">
                <a:latin typeface="Carlito"/>
                <a:cs typeface="Carlito"/>
              </a:rPr>
              <a:t>nasabah </a:t>
            </a:r>
            <a:r>
              <a:rPr sz="1800" spc="-15" dirty="0">
                <a:latin typeface="Carlito"/>
                <a:cs typeface="Carlito"/>
              </a:rPr>
              <a:t>hanya </a:t>
            </a:r>
            <a:r>
              <a:rPr sz="1800" spc="-5" dirty="0">
                <a:latin typeface="Carlito"/>
                <a:cs typeface="Carlito"/>
              </a:rPr>
              <a:t>perlu  </a:t>
            </a:r>
            <a:r>
              <a:rPr sz="1800" spc="-15" dirty="0">
                <a:latin typeface="Carlito"/>
                <a:cs typeface="Carlito"/>
              </a:rPr>
              <a:t>koneksi </a:t>
            </a:r>
            <a:r>
              <a:rPr sz="1800" spc="-5" dirty="0">
                <a:latin typeface="Carlito"/>
                <a:cs typeface="Carlito"/>
              </a:rPr>
              <a:t>internet untuk </a:t>
            </a:r>
            <a:r>
              <a:rPr sz="1800" spc="-15" dirty="0">
                <a:latin typeface="Carlito"/>
                <a:cs typeface="Carlito"/>
              </a:rPr>
              <a:t>tetap </a:t>
            </a:r>
            <a:r>
              <a:rPr sz="1800" spc="-5" dirty="0">
                <a:latin typeface="Carlito"/>
                <a:cs typeface="Carlito"/>
              </a:rPr>
              <a:t>dapat </a:t>
            </a:r>
            <a:r>
              <a:rPr sz="1800" spc="-10" dirty="0">
                <a:latin typeface="Carlito"/>
                <a:cs typeface="Carlito"/>
              </a:rPr>
              <a:t>bertransaksi </a:t>
            </a:r>
            <a:r>
              <a:rPr sz="1800" spc="-15" dirty="0">
                <a:latin typeface="Carlito"/>
                <a:cs typeface="Carlito"/>
              </a:rPr>
              <a:t>keuangan  </a:t>
            </a:r>
            <a:r>
              <a:rPr sz="1800" spc="-10" dirty="0">
                <a:latin typeface="Carlito"/>
                <a:cs typeface="Carlito"/>
              </a:rPr>
              <a:t>mereka. </a:t>
            </a:r>
            <a:r>
              <a:rPr sz="1800" spc="-5" dirty="0">
                <a:latin typeface="Carlito"/>
                <a:cs typeface="Carlito"/>
              </a:rPr>
              <a:t>Untuk </a:t>
            </a:r>
            <a:r>
              <a:rPr sz="1800" spc="-15" dirty="0">
                <a:latin typeface="Carlito"/>
                <a:cs typeface="Carlito"/>
              </a:rPr>
              <a:t>cara </a:t>
            </a:r>
            <a:r>
              <a:rPr sz="1800" dirty="0">
                <a:latin typeface="Carlito"/>
                <a:cs typeface="Carlito"/>
              </a:rPr>
              <a:t>penggunaan </a:t>
            </a:r>
            <a:r>
              <a:rPr sz="1800" spc="-5" dirty="0">
                <a:latin typeface="Carlito"/>
                <a:cs typeface="Carlito"/>
              </a:rPr>
              <a:t>dan </a:t>
            </a:r>
            <a:r>
              <a:rPr sz="1800" spc="-10" dirty="0">
                <a:latin typeface="Carlito"/>
                <a:cs typeface="Carlito"/>
              </a:rPr>
              <a:t>pendaftaran </a:t>
            </a:r>
            <a:r>
              <a:rPr sz="1800" spc="-5" dirty="0">
                <a:latin typeface="Carlito"/>
                <a:cs typeface="Carlito"/>
              </a:rPr>
              <a:t>M-Banking  </a:t>
            </a:r>
            <a:r>
              <a:rPr sz="1800" dirty="0">
                <a:latin typeface="Carlito"/>
                <a:cs typeface="Carlito"/>
              </a:rPr>
              <a:t>BCA </a:t>
            </a:r>
            <a:r>
              <a:rPr sz="1800" spc="-5" dirty="0">
                <a:latin typeface="Carlito"/>
                <a:cs typeface="Carlito"/>
              </a:rPr>
              <a:t>ini cukup </a:t>
            </a:r>
            <a:r>
              <a:rPr sz="1800" dirty="0">
                <a:latin typeface="Carlito"/>
                <a:cs typeface="Carlito"/>
              </a:rPr>
              <a:t>mudah </a:t>
            </a:r>
            <a:r>
              <a:rPr sz="1800" spc="-5" dirty="0">
                <a:latin typeface="Carlito"/>
                <a:cs typeface="Carlito"/>
              </a:rPr>
              <a:t>dan tidak </a:t>
            </a:r>
            <a:r>
              <a:rPr sz="1800" spc="-10" dirty="0">
                <a:latin typeface="Carlito"/>
                <a:cs typeface="Carlito"/>
              </a:rPr>
              <a:t>repot. </a:t>
            </a:r>
            <a:r>
              <a:rPr sz="1800" dirty="0">
                <a:latin typeface="Carlito"/>
                <a:cs typeface="Carlito"/>
              </a:rPr>
              <a:t>Anda </a:t>
            </a:r>
            <a:r>
              <a:rPr sz="1800" spc="-15" dirty="0">
                <a:latin typeface="Carlito"/>
                <a:cs typeface="Carlito"/>
              </a:rPr>
              <a:t>hanya </a:t>
            </a:r>
            <a:r>
              <a:rPr sz="1800" spc="-5" dirty="0">
                <a:latin typeface="Carlito"/>
                <a:cs typeface="Carlito"/>
              </a:rPr>
              <a:t>perlu </a:t>
            </a:r>
            <a:r>
              <a:rPr sz="1800" spc="-60" dirty="0">
                <a:latin typeface="Carlito"/>
                <a:cs typeface="Carlito"/>
              </a:rPr>
              <a:t>ke  </a:t>
            </a:r>
            <a:r>
              <a:rPr sz="1800" dirty="0">
                <a:latin typeface="Carlito"/>
                <a:cs typeface="Carlito"/>
              </a:rPr>
              <a:t>Bank BCA </a:t>
            </a:r>
            <a:r>
              <a:rPr sz="1800" spc="-5" dirty="0">
                <a:latin typeface="Carlito"/>
                <a:cs typeface="Carlito"/>
              </a:rPr>
              <a:t>dan </a:t>
            </a:r>
            <a:r>
              <a:rPr sz="1800" spc="-15" dirty="0">
                <a:latin typeface="Carlito"/>
                <a:cs typeface="Carlito"/>
              </a:rPr>
              <a:t>mengatakan </a:t>
            </a:r>
            <a:r>
              <a:rPr sz="1800" spc="-10" dirty="0">
                <a:latin typeface="Carlito"/>
                <a:cs typeface="Carlito"/>
              </a:rPr>
              <a:t>kepada petugas bahwa </a:t>
            </a:r>
            <a:r>
              <a:rPr sz="1800" dirty="0">
                <a:latin typeface="Carlito"/>
                <a:cs typeface="Carlito"/>
              </a:rPr>
              <a:t>Anda </a:t>
            </a:r>
            <a:r>
              <a:rPr sz="1800" spc="-5" dirty="0">
                <a:latin typeface="Carlito"/>
                <a:cs typeface="Carlito"/>
              </a:rPr>
              <a:t>ingin  membuat </a:t>
            </a:r>
            <a:r>
              <a:rPr sz="1800" spc="-10" dirty="0">
                <a:latin typeface="Carlito"/>
                <a:cs typeface="Carlito"/>
              </a:rPr>
              <a:t>akun </a:t>
            </a:r>
            <a:r>
              <a:rPr sz="1800" spc="-5" dirty="0">
                <a:latin typeface="Carlito"/>
                <a:cs typeface="Carlito"/>
              </a:rPr>
              <a:t>M-Banking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BCA.</a:t>
            </a:r>
          </a:p>
        </p:txBody>
      </p:sp>
      <p:sp>
        <p:nvSpPr>
          <p:cNvPr id="4" name="object 4"/>
          <p:cNvSpPr/>
          <p:nvPr/>
        </p:nvSpPr>
        <p:spPr>
          <a:xfrm>
            <a:off x="8458200" y="1699059"/>
            <a:ext cx="2683763" cy="4792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8547" y="793721"/>
            <a:ext cx="311215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/>
              <a:t>ICT</a:t>
            </a:r>
            <a:r>
              <a:rPr b="1" spc="-50" dirty="0"/>
              <a:t> </a:t>
            </a:r>
            <a:r>
              <a:rPr b="1" spc="-15" dirty="0"/>
              <a:t>Literacy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370" y="2061348"/>
            <a:ext cx="986218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ICT </a:t>
            </a:r>
            <a:r>
              <a:rPr sz="2400" spc="-15" dirty="0">
                <a:latin typeface="Carlito"/>
                <a:cs typeface="Carlito"/>
              </a:rPr>
              <a:t>Literacy </a:t>
            </a:r>
            <a:r>
              <a:rPr sz="2400" spc="-5" dirty="0">
                <a:latin typeface="Carlito"/>
                <a:cs typeface="Carlito"/>
              </a:rPr>
              <a:t>(biasa </a:t>
            </a:r>
            <a:r>
              <a:rPr sz="2400" spc="-10" dirty="0">
                <a:latin typeface="Carlito"/>
                <a:cs typeface="Carlito"/>
              </a:rPr>
              <a:t>disebut </a:t>
            </a:r>
            <a:r>
              <a:rPr sz="2400" spc="-5" dirty="0">
                <a:latin typeface="Carlito"/>
                <a:cs typeface="Carlito"/>
              </a:rPr>
              <a:t>TIK) merupakan </a:t>
            </a:r>
            <a:r>
              <a:rPr sz="2400" spc="-10" dirty="0">
                <a:latin typeface="Carlito"/>
                <a:cs typeface="Carlito"/>
              </a:rPr>
              <a:t>kemampuan untuk </a:t>
            </a:r>
            <a:r>
              <a:rPr sz="2400" spc="-5" dirty="0">
                <a:latin typeface="Carlito"/>
                <a:cs typeface="Carlito"/>
              </a:rPr>
              <a:t>menggunakan  teknologi </a:t>
            </a:r>
            <a:r>
              <a:rPr sz="2400" spc="-10" dirty="0">
                <a:latin typeface="Carlito"/>
                <a:cs typeface="Carlito"/>
              </a:rPr>
              <a:t>digital, alat </a:t>
            </a:r>
            <a:r>
              <a:rPr sz="2400" spc="-20" dirty="0">
                <a:latin typeface="Carlito"/>
                <a:cs typeface="Carlito"/>
              </a:rPr>
              <a:t>komunikasi </a:t>
            </a:r>
            <a:r>
              <a:rPr sz="2400" spc="-5" dirty="0">
                <a:latin typeface="Carlito"/>
                <a:cs typeface="Carlito"/>
              </a:rPr>
              <a:t>dan </a:t>
            </a:r>
            <a:r>
              <a:rPr sz="2400" spc="-15" dirty="0">
                <a:latin typeface="Carlito"/>
                <a:cs typeface="Carlito"/>
              </a:rPr>
              <a:t>atau </a:t>
            </a:r>
            <a:r>
              <a:rPr sz="2400" spc="-10" dirty="0">
                <a:latin typeface="Carlito"/>
                <a:cs typeface="Carlito"/>
              </a:rPr>
              <a:t>jaringan </a:t>
            </a:r>
            <a:r>
              <a:rPr sz="2400" spc="-5" dirty="0">
                <a:latin typeface="Carlito"/>
                <a:cs typeface="Carlito"/>
              </a:rPr>
              <a:t>dalam </a:t>
            </a:r>
            <a:r>
              <a:rPr sz="2400" spc="-10" dirty="0">
                <a:latin typeface="Carlito"/>
                <a:cs typeface="Carlito"/>
              </a:rPr>
              <a:t>mendefinisikan  </a:t>
            </a:r>
            <a:r>
              <a:rPr sz="2400" spc="-5" dirty="0">
                <a:latin typeface="Carlito"/>
                <a:cs typeface="Carlito"/>
              </a:rPr>
              <a:t>(define), </a:t>
            </a:r>
            <a:r>
              <a:rPr sz="2400" spc="-10" dirty="0">
                <a:latin typeface="Carlito"/>
                <a:cs typeface="Carlito"/>
              </a:rPr>
              <a:t>mengakses </a:t>
            </a:r>
            <a:r>
              <a:rPr sz="2400" spc="-5" dirty="0">
                <a:latin typeface="Carlito"/>
                <a:cs typeface="Carlito"/>
              </a:rPr>
              <a:t>(access), mengelola </a:t>
            </a:r>
            <a:r>
              <a:rPr sz="2400" spc="-10" dirty="0">
                <a:latin typeface="Carlito"/>
                <a:cs typeface="Carlito"/>
              </a:rPr>
              <a:t>(manage), </a:t>
            </a:r>
            <a:r>
              <a:rPr sz="2400" spc="-15" dirty="0">
                <a:latin typeface="Carlito"/>
                <a:cs typeface="Carlito"/>
              </a:rPr>
              <a:t>mengintergrasikan  (integrate), </a:t>
            </a:r>
            <a:r>
              <a:rPr sz="2400" spc="-10" dirty="0">
                <a:latin typeface="Carlito"/>
                <a:cs typeface="Carlito"/>
              </a:rPr>
              <a:t>mengevaluasi (evaluate), menciptakan (create), </a:t>
            </a:r>
            <a:r>
              <a:rPr sz="2400" dirty="0">
                <a:latin typeface="Carlito"/>
                <a:cs typeface="Carlito"/>
              </a:rPr>
              <a:t>and  </a:t>
            </a:r>
            <a:r>
              <a:rPr sz="2400" spc="-15" dirty="0">
                <a:latin typeface="Carlito"/>
                <a:cs typeface="Carlito"/>
              </a:rPr>
              <a:t>mengkomunikasikan </a:t>
            </a:r>
            <a:r>
              <a:rPr sz="2400" spc="-10" dirty="0">
                <a:latin typeface="Carlito"/>
                <a:cs typeface="Carlito"/>
              </a:rPr>
              <a:t>(communicate) Informasi </a:t>
            </a:r>
            <a:r>
              <a:rPr sz="2400" spc="-15" dirty="0">
                <a:latin typeface="Carlito"/>
                <a:cs typeface="Carlito"/>
              </a:rPr>
              <a:t>secara </a:t>
            </a:r>
            <a:r>
              <a:rPr sz="2400" spc="-5" dirty="0">
                <a:latin typeface="Carlito"/>
                <a:cs typeface="Carlito"/>
              </a:rPr>
              <a:t>baik dan </a:t>
            </a:r>
            <a:r>
              <a:rPr sz="2400" spc="-10" dirty="0">
                <a:latin typeface="Carlito"/>
                <a:cs typeface="Carlito"/>
              </a:rPr>
              <a:t>legal </a:t>
            </a:r>
            <a:r>
              <a:rPr sz="2400" spc="-5" dirty="0">
                <a:latin typeface="Carlito"/>
                <a:cs typeface="Carlito"/>
              </a:rPr>
              <a:t>dalam  </a:t>
            </a:r>
            <a:r>
              <a:rPr sz="2400" spc="-15" dirty="0">
                <a:latin typeface="Carlito"/>
                <a:cs typeface="Carlito"/>
              </a:rPr>
              <a:t>rangka </a:t>
            </a:r>
            <a:r>
              <a:rPr sz="2400" spc="-5" dirty="0">
                <a:latin typeface="Carlito"/>
                <a:cs typeface="Carlito"/>
              </a:rPr>
              <a:t>membangun </a:t>
            </a:r>
            <a:r>
              <a:rPr sz="2400" spc="-20" dirty="0">
                <a:latin typeface="Carlito"/>
                <a:cs typeface="Carlito"/>
              </a:rPr>
              <a:t>masyarakat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berpengetahuan.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Bidang </a:t>
            </a:r>
            <a:r>
              <a:rPr spc="-15" dirty="0"/>
              <a:t>Pemerintahan</a:t>
            </a:r>
            <a:r>
              <a:rPr spc="15" dirty="0"/>
              <a:t> </a:t>
            </a:r>
            <a:r>
              <a:rPr spc="-10" dirty="0"/>
              <a:t>(E-Government)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4314" y="1557019"/>
            <a:ext cx="6369685" cy="3214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5" dirty="0">
                <a:latin typeface="Carlito"/>
                <a:cs typeface="Carlito"/>
              </a:rPr>
              <a:t>Contoh </a:t>
            </a:r>
            <a:r>
              <a:rPr sz="1900" spc="-10" dirty="0">
                <a:latin typeface="Carlito"/>
                <a:cs typeface="Carlito"/>
              </a:rPr>
              <a:t>aplikasi</a:t>
            </a:r>
            <a:r>
              <a:rPr sz="1900" spc="3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e-government</a:t>
            </a:r>
            <a:endParaRPr sz="1900">
              <a:latin typeface="Carlito"/>
              <a:cs typeface="Carlito"/>
            </a:endParaRPr>
          </a:p>
          <a:p>
            <a:pPr marL="413384" indent="-287655">
              <a:lnSpc>
                <a:spcPct val="100000"/>
              </a:lnSpc>
              <a:spcBef>
                <a:spcPts val="1075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413384" algn="l"/>
                <a:tab pos="414020" algn="l"/>
              </a:tabLst>
            </a:pPr>
            <a:r>
              <a:rPr sz="2000" b="1" dirty="0">
                <a:latin typeface="Carlito"/>
                <a:cs typeface="Carlito"/>
              </a:rPr>
              <a:t>Mandiri</a:t>
            </a:r>
            <a:r>
              <a:rPr sz="2000" b="1" spc="-25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Online</a:t>
            </a:r>
            <a:endParaRPr sz="2000">
              <a:latin typeface="Carlito"/>
              <a:cs typeface="Carlito"/>
            </a:endParaRPr>
          </a:p>
          <a:p>
            <a:pPr marL="469265" marR="6350" indent="-342900" algn="just">
              <a:lnSpc>
                <a:spcPct val="100000"/>
              </a:lnSpc>
              <a:spcBef>
                <a:spcPts val="1040"/>
              </a:spcBef>
              <a:buClr>
                <a:srgbClr val="1286C3"/>
              </a:buClr>
              <a:buSzPct val="144444"/>
              <a:buFont typeface="Wingdings"/>
              <a:buChar char=""/>
              <a:tabLst>
                <a:tab pos="469900" algn="l"/>
              </a:tabLst>
            </a:pPr>
            <a:r>
              <a:rPr sz="1800" spc="-10" dirty="0">
                <a:latin typeface="Carlito"/>
                <a:cs typeface="Carlito"/>
              </a:rPr>
              <a:t>Aplikasi </a:t>
            </a:r>
            <a:r>
              <a:rPr sz="1800" dirty="0">
                <a:latin typeface="Carlito"/>
                <a:cs typeface="Carlito"/>
              </a:rPr>
              <a:t>khusus </a:t>
            </a:r>
            <a:r>
              <a:rPr sz="1800" spc="-5" dirty="0">
                <a:latin typeface="Carlito"/>
                <a:cs typeface="Carlito"/>
              </a:rPr>
              <a:t>untuk nasabah </a:t>
            </a:r>
            <a:r>
              <a:rPr sz="1800" dirty="0">
                <a:latin typeface="Carlito"/>
                <a:cs typeface="Carlito"/>
              </a:rPr>
              <a:t>Bank </a:t>
            </a:r>
            <a:r>
              <a:rPr sz="1800" spc="-5" dirty="0">
                <a:latin typeface="Carlito"/>
                <a:cs typeface="Carlito"/>
              </a:rPr>
              <a:t>Mandiri ini, digunakan  untuk memudahkan dalam bertransaksi </a:t>
            </a:r>
            <a:r>
              <a:rPr sz="1800" spc="-15" dirty="0">
                <a:latin typeface="Carlito"/>
                <a:cs typeface="Carlito"/>
              </a:rPr>
              <a:t>atau sekedar  </a:t>
            </a:r>
            <a:r>
              <a:rPr sz="1800" spc="-5" dirty="0">
                <a:latin typeface="Carlito"/>
                <a:cs typeface="Carlito"/>
              </a:rPr>
              <a:t>mengetahui </a:t>
            </a:r>
            <a:r>
              <a:rPr sz="1800" spc="-10" dirty="0">
                <a:latin typeface="Carlito"/>
                <a:cs typeface="Carlito"/>
              </a:rPr>
              <a:t>informasi </a:t>
            </a:r>
            <a:r>
              <a:rPr sz="1800" dirty="0">
                <a:latin typeface="Carlito"/>
                <a:cs typeface="Carlito"/>
              </a:rPr>
              <a:t>mengenai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saldo.</a:t>
            </a:r>
            <a:endParaRPr sz="1800">
              <a:latin typeface="Carlito"/>
              <a:cs typeface="Carlito"/>
            </a:endParaRPr>
          </a:p>
          <a:p>
            <a:pPr marL="469265" marR="5080" indent="-342900" algn="just">
              <a:lnSpc>
                <a:spcPct val="100000"/>
              </a:lnSpc>
              <a:spcBef>
                <a:spcPts val="1035"/>
              </a:spcBef>
              <a:buClr>
                <a:srgbClr val="1286C3"/>
              </a:buClr>
              <a:buSzPct val="144444"/>
              <a:buFont typeface="Wingdings"/>
              <a:buChar char=""/>
              <a:tabLst>
                <a:tab pos="469900" algn="l"/>
              </a:tabLst>
            </a:pPr>
            <a:r>
              <a:rPr sz="1800" spc="-5" dirty="0">
                <a:latin typeface="Carlito"/>
                <a:cs typeface="Carlito"/>
              </a:rPr>
              <a:t>Di aplikasi Mandiri </a:t>
            </a:r>
            <a:r>
              <a:rPr sz="1800" dirty="0">
                <a:latin typeface="Carlito"/>
                <a:cs typeface="Carlito"/>
              </a:rPr>
              <a:t>Online, </a:t>
            </a:r>
            <a:r>
              <a:rPr sz="1800" spc="-10" dirty="0">
                <a:latin typeface="Carlito"/>
                <a:cs typeface="Carlito"/>
              </a:rPr>
              <a:t>tersedia beberapa </a:t>
            </a:r>
            <a:r>
              <a:rPr sz="1800" spc="-35" dirty="0">
                <a:latin typeface="Carlito"/>
                <a:cs typeface="Carlito"/>
              </a:rPr>
              <a:t>fitur, </a:t>
            </a:r>
            <a:r>
              <a:rPr sz="1800" spc="-5" dirty="0">
                <a:latin typeface="Carlito"/>
                <a:cs typeface="Carlito"/>
              </a:rPr>
              <a:t>salah  </a:t>
            </a:r>
            <a:r>
              <a:rPr sz="1800" spc="-15" dirty="0">
                <a:latin typeface="Carlito"/>
                <a:cs typeface="Carlito"/>
              </a:rPr>
              <a:t>satunya </a:t>
            </a:r>
            <a:r>
              <a:rPr sz="1800" dirty="0">
                <a:latin typeface="Carlito"/>
                <a:cs typeface="Carlito"/>
              </a:rPr>
              <a:t>adalah </a:t>
            </a:r>
            <a:r>
              <a:rPr sz="1800" spc="-5" dirty="0">
                <a:latin typeface="Carlito"/>
                <a:cs typeface="Carlito"/>
              </a:rPr>
              <a:t>fitur TRANSAKSI ONLINE. </a:t>
            </a:r>
            <a:r>
              <a:rPr sz="1800" spc="-15" dirty="0">
                <a:latin typeface="Carlito"/>
                <a:cs typeface="Carlito"/>
              </a:rPr>
              <a:t>Pada </a:t>
            </a:r>
            <a:r>
              <a:rPr sz="1800" spc="-5" dirty="0">
                <a:latin typeface="Carlito"/>
                <a:cs typeface="Carlito"/>
              </a:rPr>
              <a:t>fitur </a:t>
            </a:r>
            <a:r>
              <a:rPr sz="1800" spc="-10" dirty="0">
                <a:latin typeface="Carlito"/>
                <a:cs typeface="Carlito"/>
              </a:rPr>
              <a:t>tersebut,  </a:t>
            </a:r>
            <a:r>
              <a:rPr sz="1800" dirty="0">
                <a:latin typeface="Carlito"/>
                <a:cs typeface="Carlito"/>
              </a:rPr>
              <a:t>Anda </a:t>
            </a:r>
            <a:r>
              <a:rPr sz="1800" spc="-5" dirty="0">
                <a:latin typeface="Carlito"/>
                <a:cs typeface="Carlito"/>
              </a:rPr>
              <a:t>bisa </a:t>
            </a:r>
            <a:r>
              <a:rPr sz="1800" spc="-10" dirty="0">
                <a:latin typeface="Carlito"/>
                <a:cs typeface="Carlito"/>
              </a:rPr>
              <a:t>melakukan </a:t>
            </a:r>
            <a:r>
              <a:rPr sz="1800" spc="-30" dirty="0">
                <a:latin typeface="Carlito"/>
                <a:cs typeface="Carlito"/>
              </a:rPr>
              <a:t>transfer, </a:t>
            </a:r>
            <a:r>
              <a:rPr sz="1800" dirty="0">
                <a:latin typeface="Carlito"/>
                <a:cs typeface="Carlito"/>
              </a:rPr>
              <a:t>cek </a:t>
            </a:r>
            <a:r>
              <a:rPr sz="1800" spc="-10" dirty="0">
                <a:latin typeface="Carlito"/>
                <a:cs typeface="Carlito"/>
              </a:rPr>
              <a:t>saldo, Info </a:t>
            </a:r>
            <a:r>
              <a:rPr sz="1800" spc="-5" dirty="0">
                <a:latin typeface="Carlito"/>
                <a:cs typeface="Carlito"/>
              </a:rPr>
              <a:t>mutasi dan  </a:t>
            </a:r>
            <a:r>
              <a:rPr sz="1800" spc="-10" dirty="0">
                <a:latin typeface="Carlito"/>
                <a:cs typeface="Carlito"/>
              </a:rPr>
              <a:t>aktivitas </a:t>
            </a:r>
            <a:r>
              <a:rPr sz="1800" spc="-5" dirty="0">
                <a:latin typeface="Carlito"/>
                <a:cs typeface="Carlito"/>
              </a:rPr>
              <a:t>finansial, </a:t>
            </a:r>
            <a:r>
              <a:rPr sz="1800" spc="-10" dirty="0">
                <a:latin typeface="Carlito"/>
                <a:cs typeface="Carlito"/>
              </a:rPr>
              <a:t>pembayaran, </a:t>
            </a:r>
            <a:r>
              <a:rPr sz="1800" dirty="0">
                <a:latin typeface="Carlito"/>
                <a:cs typeface="Carlito"/>
              </a:rPr>
              <a:t>pembelian, </a:t>
            </a:r>
            <a:r>
              <a:rPr sz="1800" spc="-5" dirty="0">
                <a:latin typeface="Carlito"/>
                <a:cs typeface="Carlito"/>
              </a:rPr>
              <a:t>bahkan </a:t>
            </a:r>
            <a:r>
              <a:rPr sz="1800" dirty="0">
                <a:latin typeface="Carlito"/>
                <a:cs typeface="Carlito"/>
              </a:rPr>
              <a:t>sampai  </a:t>
            </a:r>
            <a:r>
              <a:rPr sz="1800" spc="-10" dirty="0">
                <a:latin typeface="Carlito"/>
                <a:cs typeface="Carlito"/>
              </a:rPr>
              <a:t>melakukan </a:t>
            </a:r>
            <a:r>
              <a:rPr sz="1800" spc="-30" dirty="0">
                <a:latin typeface="Carlito"/>
                <a:cs typeface="Carlito"/>
              </a:rPr>
              <a:t>Top-up </a:t>
            </a:r>
            <a:r>
              <a:rPr sz="1800" spc="-5" dirty="0">
                <a:latin typeface="Carlito"/>
                <a:cs typeface="Carlito"/>
              </a:rPr>
              <a:t>E-Cash </a:t>
            </a:r>
            <a:r>
              <a:rPr sz="1800" dirty="0">
                <a:latin typeface="Carlito"/>
                <a:cs typeface="Carlito"/>
              </a:rPr>
              <a:t>/</a:t>
            </a:r>
            <a:r>
              <a:rPr sz="1800" spc="6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E-Money.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75904" y="1868423"/>
            <a:ext cx="3494532" cy="2798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Bidang </a:t>
            </a:r>
            <a:r>
              <a:rPr spc="-15" dirty="0"/>
              <a:t>Pemerintahan</a:t>
            </a:r>
            <a:r>
              <a:rPr spc="15" dirty="0"/>
              <a:t> </a:t>
            </a:r>
            <a:r>
              <a:rPr spc="-10" dirty="0"/>
              <a:t>(E-Government)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4314" y="1700022"/>
            <a:ext cx="6369685" cy="37007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15" dirty="0">
                <a:latin typeface="Carlito"/>
                <a:cs typeface="Carlito"/>
              </a:rPr>
              <a:t>Contoh </a:t>
            </a:r>
            <a:r>
              <a:rPr sz="2300" spc="-5" dirty="0">
                <a:latin typeface="Carlito"/>
                <a:cs typeface="Carlito"/>
              </a:rPr>
              <a:t>aplikasi</a:t>
            </a:r>
            <a:r>
              <a:rPr sz="2300" spc="20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e-government</a:t>
            </a:r>
            <a:endParaRPr sz="2300">
              <a:latin typeface="Carlito"/>
              <a:cs typeface="Carlito"/>
            </a:endParaRPr>
          </a:p>
          <a:p>
            <a:pPr marL="413384" indent="-287655">
              <a:lnSpc>
                <a:spcPct val="100000"/>
              </a:lnSpc>
              <a:spcBef>
                <a:spcPts val="1235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414020" algn="l"/>
              </a:tabLst>
            </a:pPr>
            <a:r>
              <a:rPr sz="2800" b="1" spc="-5" dirty="0">
                <a:latin typeface="Carlito"/>
                <a:cs typeface="Carlito"/>
              </a:rPr>
              <a:t>BRI</a:t>
            </a:r>
            <a:r>
              <a:rPr sz="2800" b="1" spc="5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Mobile</a:t>
            </a:r>
            <a:endParaRPr sz="2800">
              <a:latin typeface="Carlito"/>
              <a:cs typeface="Carlito"/>
            </a:endParaRPr>
          </a:p>
          <a:p>
            <a:pPr marL="469265" marR="5080" indent="-342900" algn="just">
              <a:lnSpc>
                <a:spcPct val="100000"/>
              </a:lnSpc>
              <a:spcBef>
                <a:spcPts val="1100"/>
              </a:spcBef>
              <a:buClr>
                <a:srgbClr val="1286C3"/>
              </a:buClr>
              <a:buSzPct val="144444"/>
              <a:buFont typeface="Wingdings"/>
              <a:buChar char=""/>
              <a:tabLst>
                <a:tab pos="469900" algn="l"/>
              </a:tabLst>
            </a:pPr>
            <a:r>
              <a:rPr sz="1800" dirty="0">
                <a:latin typeface="Carlito"/>
                <a:cs typeface="Carlito"/>
              </a:rPr>
              <a:t>BRI </a:t>
            </a:r>
            <a:r>
              <a:rPr sz="1800" spc="-5" dirty="0">
                <a:latin typeface="Carlito"/>
                <a:cs typeface="Carlito"/>
              </a:rPr>
              <a:t>Mobile </a:t>
            </a:r>
            <a:r>
              <a:rPr sz="1800" dirty="0">
                <a:latin typeface="Carlito"/>
                <a:cs typeface="Carlito"/>
              </a:rPr>
              <a:t>adalah </a:t>
            </a:r>
            <a:r>
              <a:rPr sz="1800" spc="-10" dirty="0">
                <a:latin typeface="Carlito"/>
                <a:cs typeface="Carlito"/>
              </a:rPr>
              <a:t>aplikasi </a:t>
            </a:r>
            <a:r>
              <a:rPr sz="1800" spc="-5" dirty="0">
                <a:latin typeface="Carlito"/>
                <a:cs typeface="Carlito"/>
              </a:rPr>
              <a:t>M-Banking </a:t>
            </a:r>
            <a:r>
              <a:rPr sz="1800" spc="-10" dirty="0">
                <a:latin typeface="Carlito"/>
                <a:cs typeface="Carlito"/>
              </a:rPr>
              <a:t>yang </a:t>
            </a:r>
            <a:r>
              <a:rPr sz="1800" spc="-15" dirty="0">
                <a:latin typeface="Carlito"/>
                <a:cs typeface="Carlito"/>
              </a:rPr>
              <a:t>ditawarkan </a:t>
            </a:r>
            <a:r>
              <a:rPr sz="1800" spc="-10" dirty="0">
                <a:latin typeface="Carlito"/>
                <a:cs typeface="Carlito"/>
              </a:rPr>
              <a:t>kepada  </a:t>
            </a:r>
            <a:r>
              <a:rPr sz="1800" spc="-15" dirty="0">
                <a:latin typeface="Carlito"/>
                <a:cs typeface="Carlito"/>
              </a:rPr>
              <a:t>para </a:t>
            </a:r>
            <a:r>
              <a:rPr sz="1800" dirty="0">
                <a:latin typeface="Carlito"/>
                <a:cs typeface="Carlito"/>
              </a:rPr>
              <a:t>nasabah BRI </a:t>
            </a:r>
            <a:r>
              <a:rPr sz="1800" spc="-5" dirty="0">
                <a:latin typeface="Carlito"/>
                <a:cs typeface="Carlito"/>
              </a:rPr>
              <a:t>untuk dapat </a:t>
            </a:r>
            <a:r>
              <a:rPr sz="1800" spc="-10" dirty="0">
                <a:latin typeface="Carlito"/>
                <a:cs typeface="Carlito"/>
              </a:rPr>
              <a:t>mengakses </a:t>
            </a:r>
            <a:r>
              <a:rPr sz="1800" spc="-15" dirty="0">
                <a:latin typeface="Carlito"/>
                <a:cs typeface="Carlito"/>
              </a:rPr>
              <a:t>keuangan </a:t>
            </a:r>
            <a:r>
              <a:rPr sz="1800" dirty="0">
                <a:latin typeface="Carlito"/>
                <a:cs typeface="Carlito"/>
              </a:rPr>
              <a:t>nasabah  </a:t>
            </a:r>
            <a:r>
              <a:rPr sz="1800" spc="-15" dirty="0">
                <a:latin typeface="Carlito"/>
                <a:cs typeface="Carlito"/>
              </a:rPr>
              <a:t>hanya </a:t>
            </a:r>
            <a:r>
              <a:rPr sz="1800" spc="-10" dirty="0">
                <a:latin typeface="Carlito"/>
                <a:cs typeface="Carlito"/>
              </a:rPr>
              <a:t>dengan </a:t>
            </a:r>
            <a:r>
              <a:rPr sz="1800" spc="-5" dirty="0">
                <a:latin typeface="Carlito"/>
                <a:cs typeface="Carlito"/>
              </a:rPr>
              <a:t>menggunakan smartphone. Dalam </a:t>
            </a:r>
            <a:r>
              <a:rPr sz="1800" spc="-10" dirty="0">
                <a:latin typeface="Carlito"/>
                <a:cs typeface="Carlito"/>
              </a:rPr>
              <a:t>aplikasi </a:t>
            </a:r>
            <a:r>
              <a:rPr sz="1800" spc="-5" dirty="0">
                <a:latin typeface="Carlito"/>
                <a:cs typeface="Carlito"/>
              </a:rPr>
              <a:t>BRI  </a:t>
            </a:r>
            <a:r>
              <a:rPr sz="1800" dirty="0">
                <a:latin typeface="Carlito"/>
                <a:cs typeface="Carlito"/>
              </a:rPr>
              <a:t>Mobile, </a:t>
            </a:r>
            <a:r>
              <a:rPr sz="1800" spc="-10" dirty="0">
                <a:latin typeface="Carlito"/>
                <a:cs typeface="Carlito"/>
              </a:rPr>
              <a:t>para </a:t>
            </a:r>
            <a:r>
              <a:rPr sz="1800" dirty="0">
                <a:latin typeface="Carlito"/>
                <a:cs typeface="Carlito"/>
              </a:rPr>
              <a:t>nasabah </a:t>
            </a:r>
            <a:r>
              <a:rPr sz="1800" spc="-5" dirty="0">
                <a:latin typeface="Carlito"/>
                <a:cs typeface="Carlito"/>
              </a:rPr>
              <a:t>bank BRI </a:t>
            </a:r>
            <a:r>
              <a:rPr sz="1800" spc="-10" dirty="0">
                <a:latin typeface="Carlito"/>
                <a:cs typeface="Carlito"/>
              </a:rPr>
              <a:t>akan diberikan </a:t>
            </a:r>
            <a:r>
              <a:rPr sz="1800" spc="-5" dirty="0">
                <a:latin typeface="Carlito"/>
                <a:cs typeface="Carlito"/>
              </a:rPr>
              <a:t>akses untuk  </a:t>
            </a:r>
            <a:r>
              <a:rPr sz="1800" spc="-10" dirty="0">
                <a:latin typeface="Carlito"/>
                <a:cs typeface="Carlito"/>
              </a:rPr>
              <a:t>melakukan </a:t>
            </a:r>
            <a:r>
              <a:rPr sz="1800" spc="-15" dirty="0">
                <a:latin typeface="Carlito"/>
                <a:cs typeface="Carlito"/>
              </a:rPr>
              <a:t>transfer </a:t>
            </a:r>
            <a:r>
              <a:rPr sz="1800" spc="-35" dirty="0">
                <a:latin typeface="Carlito"/>
                <a:cs typeface="Carlito"/>
              </a:rPr>
              <a:t>ke </a:t>
            </a:r>
            <a:r>
              <a:rPr sz="1800" spc="-5" dirty="0">
                <a:latin typeface="Carlito"/>
                <a:cs typeface="Carlito"/>
              </a:rPr>
              <a:t>sesame </a:t>
            </a:r>
            <a:r>
              <a:rPr sz="1800" spc="-15" dirty="0">
                <a:latin typeface="Carlito"/>
                <a:cs typeface="Carlito"/>
              </a:rPr>
              <a:t>rekening </a:t>
            </a:r>
            <a:r>
              <a:rPr sz="1800" dirty="0">
                <a:latin typeface="Carlito"/>
                <a:cs typeface="Carlito"/>
              </a:rPr>
              <a:t>BRI </a:t>
            </a:r>
            <a:r>
              <a:rPr sz="1800" spc="-10" dirty="0">
                <a:latin typeface="Carlito"/>
                <a:cs typeface="Carlito"/>
              </a:rPr>
              <a:t>ataupun </a:t>
            </a:r>
            <a:r>
              <a:rPr sz="1800" spc="-65" dirty="0">
                <a:latin typeface="Carlito"/>
                <a:cs typeface="Carlito"/>
              </a:rPr>
              <a:t>ke  </a:t>
            </a:r>
            <a:r>
              <a:rPr sz="1800" spc="-15" dirty="0">
                <a:latin typeface="Carlito"/>
                <a:cs typeface="Carlito"/>
              </a:rPr>
              <a:t>rekening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lainnya.</a:t>
            </a:r>
            <a:endParaRPr sz="1800">
              <a:latin typeface="Carlito"/>
              <a:cs typeface="Carlito"/>
            </a:endParaRPr>
          </a:p>
          <a:p>
            <a:pPr marL="469265" marR="7620" indent="-342900" algn="just">
              <a:lnSpc>
                <a:spcPct val="100000"/>
              </a:lnSpc>
              <a:spcBef>
                <a:spcPts val="1035"/>
              </a:spcBef>
              <a:buClr>
                <a:srgbClr val="1286C3"/>
              </a:buClr>
              <a:buSzPct val="144444"/>
              <a:buFont typeface="Wingdings"/>
              <a:buChar char=""/>
              <a:tabLst>
                <a:tab pos="469900" algn="l"/>
              </a:tabLst>
            </a:pPr>
            <a:r>
              <a:rPr sz="1800" spc="-5" dirty="0">
                <a:latin typeface="Carlito"/>
                <a:cs typeface="Carlito"/>
              </a:rPr>
              <a:t>Tidak </a:t>
            </a:r>
            <a:r>
              <a:rPr sz="1800" spc="-15" dirty="0">
                <a:latin typeface="Carlito"/>
                <a:cs typeface="Carlito"/>
              </a:rPr>
              <a:t>hanya </a:t>
            </a:r>
            <a:r>
              <a:rPr sz="1800" dirty="0">
                <a:latin typeface="Carlito"/>
                <a:cs typeface="Carlito"/>
              </a:rPr>
              <a:t>itu, BRI </a:t>
            </a:r>
            <a:r>
              <a:rPr sz="1800" spc="-5" dirty="0">
                <a:latin typeface="Carlito"/>
                <a:cs typeface="Carlito"/>
              </a:rPr>
              <a:t>Mobile </a:t>
            </a:r>
            <a:r>
              <a:rPr sz="1800" spc="-10" dirty="0">
                <a:latin typeface="Carlito"/>
                <a:cs typeface="Carlito"/>
              </a:rPr>
              <a:t>juga </a:t>
            </a:r>
            <a:r>
              <a:rPr sz="1800" spc="-5" dirty="0">
                <a:latin typeface="Carlito"/>
                <a:cs typeface="Carlito"/>
              </a:rPr>
              <a:t>memudahkan </a:t>
            </a:r>
            <a:r>
              <a:rPr sz="1800" dirty="0">
                <a:latin typeface="Carlito"/>
                <a:cs typeface="Carlito"/>
              </a:rPr>
              <a:t>Anda </a:t>
            </a:r>
            <a:r>
              <a:rPr sz="1800" spc="-5" dirty="0">
                <a:latin typeface="Carlito"/>
                <a:cs typeface="Carlito"/>
              </a:rPr>
              <a:t>dalam  </a:t>
            </a:r>
            <a:r>
              <a:rPr sz="1800" spc="-10" dirty="0">
                <a:latin typeface="Carlito"/>
                <a:cs typeface="Carlito"/>
              </a:rPr>
              <a:t>melakukan pembayaran </a:t>
            </a:r>
            <a:r>
              <a:rPr sz="1800" spc="-5" dirty="0">
                <a:latin typeface="Carlito"/>
                <a:cs typeface="Carlito"/>
              </a:rPr>
              <a:t>seperti </a:t>
            </a:r>
            <a:r>
              <a:rPr sz="1800" dirty="0">
                <a:latin typeface="Carlito"/>
                <a:cs typeface="Carlito"/>
              </a:rPr>
              <a:t>PLN, </a:t>
            </a:r>
            <a:r>
              <a:rPr sz="1800" spc="-5" dirty="0">
                <a:latin typeface="Carlito"/>
                <a:cs typeface="Carlito"/>
              </a:rPr>
              <a:t>PDAM, </a:t>
            </a:r>
            <a:r>
              <a:rPr sz="1800" spc="-35" dirty="0">
                <a:latin typeface="Carlito"/>
                <a:cs typeface="Carlito"/>
              </a:rPr>
              <a:t>Telkom, </a:t>
            </a:r>
            <a:r>
              <a:rPr sz="1800" dirty="0">
                <a:latin typeface="Carlito"/>
                <a:cs typeface="Carlito"/>
              </a:rPr>
              <a:t>dan  </a:t>
            </a:r>
            <a:r>
              <a:rPr sz="1800" spc="-10" dirty="0">
                <a:latin typeface="Carlito"/>
                <a:cs typeface="Carlito"/>
              </a:rPr>
              <a:t>lainnya.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06256" y="1655063"/>
            <a:ext cx="2462783" cy="430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Bidang </a:t>
            </a:r>
            <a:r>
              <a:rPr spc="-15" dirty="0"/>
              <a:t>Pemerintahan</a:t>
            </a:r>
            <a:r>
              <a:rPr spc="15" dirty="0"/>
              <a:t> </a:t>
            </a:r>
            <a:r>
              <a:rPr spc="-10" dirty="0"/>
              <a:t>(E-Government)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4330" y="1896208"/>
            <a:ext cx="6480810" cy="251079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800" spc="-15" dirty="0">
                <a:latin typeface="Carlito"/>
                <a:cs typeface="Carlito"/>
              </a:rPr>
              <a:t>Contoh </a:t>
            </a:r>
            <a:r>
              <a:rPr sz="2800" spc="-10" dirty="0">
                <a:latin typeface="Carlito"/>
                <a:cs typeface="Carlito"/>
              </a:rPr>
              <a:t>aplikasi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e-government</a:t>
            </a:r>
            <a:endParaRPr sz="2800">
              <a:latin typeface="Carlito"/>
              <a:cs typeface="Carlito"/>
            </a:endParaRPr>
          </a:p>
          <a:p>
            <a:pPr marL="413384" indent="-287020">
              <a:lnSpc>
                <a:spcPct val="100000"/>
              </a:lnSpc>
              <a:spcBef>
                <a:spcPts val="2075"/>
              </a:spcBef>
              <a:buClr>
                <a:srgbClr val="1286C3"/>
              </a:buClr>
              <a:buSzPct val="145312"/>
              <a:buFont typeface="Arial"/>
              <a:buChar char="•"/>
              <a:tabLst>
                <a:tab pos="414020" algn="l"/>
              </a:tabLst>
            </a:pPr>
            <a:r>
              <a:rPr sz="3200" b="1" spc="-5" dirty="0">
                <a:latin typeface="Carlito"/>
                <a:cs typeface="Carlito"/>
              </a:rPr>
              <a:t>Jenius Mobile</a:t>
            </a:r>
            <a:endParaRPr sz="3200">
              <a:latin typeface="Carlito"/>
              <a:cs typeface="Carlito"/>
            </a:endParaRPr>
          </a:p>
          <a:p>
            <a:pPr marL="469900" marR="5080" indent="-342900" algn="just">
              <a:lnSpc>
                <a:spcPct val="120100"/>
              </a:lnSpc>
              <a:spcBef>
                <a:spcPts val="1270"/>
              </a:spcBef>
              <a:buClr>
                <a:srgbClr val="1286C3"/>
              </a:buClr>
              <a:buSzPct val="145000"/>
              <a:buFont typeface="Wingdings"/>
              <a:buChar char=""/>
              <a:tabLst>
                <a:tab pos="469900" algn="l"/>
              </a:tabLst>
            </a:pPr>
            <a:r>
              <a:rPr sz="2000" spc="-5" dirty="0">
                <a:latin typeface="Carlito"/>
                <a:cs typeface="Carlito"/>
              </a:rPr>
              <a:t>Aplikasi </a:t>
            </a:r>
            <a:r>
              <a:rPr sz="2000" dirty="0">
                <a:latin typeface="Carlito"/>
                <a:cs typeface="Carlito"/>
              </a:rPr>
              <a:t>ini adalah </a:t>
            </a:r>
            <a:r>
              <a:rPr sz="2000" spc="-10" dirty="0">
                <a:latin typeface="Carlito"/>
                <a:cs typeface="Carlito"/>
              </a:rPr>
              <a:t>produk </a:t>
            </a:r>
            <a:r>
              <a:rPr sz="2000" spc="-5" dirty="0">
                <a:latin typeface="Carlito"/>
                <a:cs typeface="Carlito"/>
              </a:rPr>
              <a:t>dari </a:t>
            </a:r>
            <a:r>
              <a:rPr sz="2000" dirty="0">
                <a:latin typeface="Carlito"/>
                <a:cs typeface="Carlito"/>
              </a:rPr>
              <a:t>bank </a:t>
            </a:r>
            <a:r>
              <a:rPr sz="2000" spc="-15" dirty="0">
                <a:latin typeface="Carlito"/>
                <a:cs typeface="Carlito"/>
              </a:rPr>
              <a:t>BTPN, </a:t>
            </a:r>
            <a:r>
              <a:rPr sz="2000" spc="-5" dirty="0">
                <a:latin typeface="Carlito"/>
                <a:cs typeface="Carlito"/>
              </a:rPr>
              <a:t>dengan </a:t>
            </a:r>
            <a:r>
              <a:rPr sz="2000" spc="-15" dirty="0">
                <a:latin typeface="Carlito"/>
                <a:cs typeface="Carlito"/>
              </a:rPr>
              <a:t>produk  </a:t>
            </a:r>
            <a:r>
              <a:rPr sz="2000" dirty="0">
                <a:latin typeface="Carlito"/>
                <a:cs typeface="Carlito"/>
              </a:rPr>
              <a:t>ini </a:t>
            </a:r>
            <a:r>
              <a:rPr sz="2000" spc="-5" dirty="0">
                <a:latin typeface="Carlito"/>
                <a:cs typeface="Carlito"/>
              </a:rPr>
              <a:t>nasabah dapat </a:t>
            </a:r>
            <a:r>
              <a:rPr sz="2000" spc="-10" dirty="0">
                <a:latin typeface="Carlito"/>
                <a:cs typeface="Carlito"/>
              </a:rPr>
              <a:t>melakukan transaksi </a:t>
            </a:r>
            <a:r>
              <a:rPr sz="2000" spc="-5" dirty="0">
                <a:latin typeface="Carlito"/>
                <a:cs typeface="Carlito"/>
              </a:rPr>
              <a:t>offline </a:t>
            </a:r>
            <a:r>
              <a:rPr sz="2000" dirty="0">
                <a:latin typeface="Carlito"/>
                <a:cs typeface="Carlito"/>
              </a:rPr>
              <a:t>maupun  </a:t>
            </a:r>
            <a:r>
              <a:rPr sz="2000" spc="-5" dirty="0">
                <a:latin typeface="Carlito"/>
                <a:cs typeface="Carlito"/>
              </a:rPr>
              <a:t>online </a:t>
            </a:r>
            <a:r>
              <a:rPr sz="2000" dirty="0">
                <a:latin typeface="Carlito"/>
                <a:cs typeface="Carlito"/>
              </a:rPr>
              <a:t>di </a:t>
            </a:r>
            <a:r>
              <a:rPr sz="2000" spc="-5" dirty="0">
                <a:latin typeface="Carlito"/>
                <a:cs typeface="Carlito"/>
              </a:rPr>
              <a:t>dalam negeri </a:t>
            </a:r>
            <a:r>
              <a:rPr sz="2000" dirty="0">
                <a:latin typeface="Carlito"/>
                <a:cs typeface="Carlito"/>
              </a:rPr>
              <a:t>maupun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mancanegara.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19159" y="1630679"/>
            <a:ext cx="3233928" cy="4643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3117" y="718819"/>
            <a:ext cx="424180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Bidang </a:t>
            </a:r>
            <a:r>
              <a:rPr sz="2500" spc="-10" dirty="0"/>
              <a:t>Komersial</a:t>
            </a:r>
            <a:r>
              <a:rPr sz="2500" spc="-45" dirty="0"/>
              <a:t> </a:t>
            </a:r>
            <a:r>
              <a:rPr sz="2500" spc="-10" dirty="0"/>
              <a:t>(E-Commerce)</a:t>
            </a:r>
            <a:endParaRPr sz="2500" dirty="0"/>
          </a:p>
        </p:txBody>
      </p:sp>
      <p:sp>
        <p:nvSpPr>
          <p:cNvPr id="3" name="object 3"/>
          <p:cNvSpPr txBox="1"/>
          <p:nvPr/>
        </p:nvSpPr>
        <p:spPr>
          <a:xfrm>
            <a:off x="1667001" y="2075180"/>
            <a:ext cx="5718810" cy="1322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700" spc="-10" dirty="0">
                <a:latin typeface="Carlito"/>
                <a:cs typeface="Carlito"/>
              </a:rPr>
              <a:t>Electronic </a:t>
            </a:r>
            <a:r>
              <a:rPr sz="1700" spc="-5" dirty="0">
                <a:latin typeface="Carlito"/>
                <a:cs typeface="Carlito"/>
              </a:rPr>
              <a:t>Commerce (E-Commerce) </a:t>
            </a:r>
            <a:r>
              <a:rPr sz="1700" spc="-10" dirty="0">
                <a:latin typeface="Carlito"/>
                <a:cs typeface="Carlito"/>
              </a:rPr>
              <a:t>atau </a:t>
            </a:r>
            <a:r>
              <a:rPr sz="1700" spc="-15" dirty="0">
                <a:latin typeface="Carlito"/>
                <a:cs typeface="Carlito"/>
              </a:rPr>
              <a:t>perdagangan </a:t>
            </a:r>
            <a:r>
              <a:rPr sz="1700" spc="-10" dirty="0">
                <a:latin typeface="Carlito"/>
                <a:cs typeface="Carlito"/>
              </a:rPr>
              <a:t>secara  </a:t>
            </a:r>
            <a:r>
              <a:rPr sz="1700" spc="-5" dirty="0">
                <a:latin typeface="Carlito"/>
                <a:cs typeface="Carlito"/>
              </a:rPr>
              <a:t>elektronik adalah </a:t>
            </a:r>
            <a:r>
              <a:rPr sz="1700" spc="-15" dirty="0">
                <a:latin typeface="Carlito"/>
                <a:cs typeface="Carlito"/>
              </a:rPr>
              <a:t>perdagangan </a:t>
            </a:r>
            <a:r>
              <a:rPr sz="1700" spc="-10" dirty="0">
                <a:latin typeface="Carlito"/>
                <a:cs typeface="Carlito"/>
              </a:rPr>
              <a:t>yang dilakukan </a:t>
            </a:r>
            <a:r>
              <a:rPr sz="1700" spc="-15" dirty="0">
                <a:latin typeface="Carlito"/>
                <a:cs typeface="Carlito"/>
              </a:rPr>
              <a:t>dengan  </a:t>
            </a:r>
            <a:r>
              <a:rPr sz="1700" spc="-10" dirty="0">
                <a:latin typeface="Carlito"/>
                <a:cs typeface="Carlito"/>
              </a:rPr>
              <a:t>memanfaatan jaringan telekomunikasi terutama Internet.  Internet </a:t>
            </a:r>
            <a:r>
              <a:rPr sz="1700" spc="-5" dirty="0">
                <a:latin typeface="Carlito"/>
                <a:cs typeface="Carlito"/>
              </a:rPr>
              <a:t>memungkinkan </a:t>
            </a:r>
            <a:r>
              <a:rPr sz="1700" spc="-15" dirty="0">
                <a:latin typeface="Carlito"/>
                <a:cs typeface="Carlito"/>
              </a:rPr>
              <a:t>orang atau organisasi </a:t>
            </a:r>
            <a:r>
              <a:rPr sz="1700" spc="-10" dirty="0">
                <a:latin typeface="Carlito"/>
                <a:cs typeface="Carlito"/>
              </a:rPr>
              <a:t>yang </a:t>
            </a:r>
            <a:r>
              <a:rPr sz="1700" spc="-15" dirty="0">
                <a:latin typeface="Carlito"/>
                <a:cs typeface="Carlito"/>
              </a:rPr>
              <a:t>berada </a:t>
            </a:r>
            <a:r>
              <a:rPr sz="1700" spc="-5" dirty="0">
                <a:latin typeface="Carlito"/>
                <a:cs typeface="Carlito"/>
              </a:rPr>
              <a:t>pada  </a:t>
            </a:r>
            <a:r>
              <a:rPr sz="1700" spc="-15" dirty="0">
                <a:latin typeface="Carlito"/>
                <a:cs typeface="Carlito"/>
              </a:rPr>
              <a:t>jarak </a:t>
            </a:r>
            <a:r>
              <a:rPr sz="1700" spc="-10" dirty="0">
                <a:latin typeface="Carlito"/>
                <a:cs typeface="Carlito"/>
              </a:rPr>
              <a:t>yang jauh dapat </a:t>
            </a:r>
            <a:r>
              <a:rPr sz="1700" spc="-5" dirty="0">
                <a:latin typeface="Carlito"/>
                <a:cs typeface="Carlito"/>
              </a:rPr>
              <a:t>saling </a:t>
            </a:r>
            <a:r>
              <a:rPr sz="1700" spc="-15" dirty="0">
                <a:latin typeface="Carlito"/>
                <a:cs typeface="Carlito"/>
              </a:rPr>
              <a:t>berkomunikasi dengan biaya</a:t>
            </a:r>
            <a:r>
              <a:rPr sz="1700" spc="90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yang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7636" y="3398568"/>
            <a:ext cx="571754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14069" algn="l"/>
                <a:tab pos="1274445" algn="l"/>
                <a:tab pos="1657985" algn="l"/>
                <a:tab pos="2696210" algn="l"/>
                <a:tab pos="4069715" algn="l"/>
                <a:tab pos="4751070" algn="l"/>
              </a:tabLst>
            </a:pPr>
            <a:r>
              <a:rPr sz="1700" spc="-10" dirty="0">
                <a:latin typeface="Carlito"/>
                <a:cs typeface="Carlito"/>
              </a:rPr>
              <a:t>murah.	Hal	ini	kemudian	dimanfaatkan	untuk	melakukan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7001" y="3502507"/>
            <a:ext cx="5718175" cy="131826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05"/>
              </a:spcBef>
            </a:pPr>
            <a:r>
              <a:rPr sz="1700" spc="-10" dirty="0">
                <a:latin typeface="Carlito"/>
                <a:cs typeface="Carlito"/>
              </a:rPr>
              <a:t>transaksi perdagangan.</a:t>
            </a:r>
            <a:endParaRPr sz="1700" dirty="0"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  <a:spcBef>
                <a:spcPts val="1010"/>
              </a:spcBef>
            </a:pPr>
            <a:r>
              <a:rPr sz="1700" dirty="0">
                <a:latin typeface="Carlito"/>
                <a:cs typeface="Carlito"/>
              </a:rPr>
              <a:t>Ada </a:t>
            </a:r>
            <a:r>
              <a:rPr sz="1700" spc="-15" dirty="0">
                <a:latin typeface="Carlito"/>
                <a:cs typeface="Carlito"/>
              </a:rPr>
              <a:t>banyak </a:t>
            </a:r>
            <a:r>
              <a:rPr sz="1700" spc="-5" dirty="0">
                <a:latin typeface="Carlito"/>
                <a:cs typeface="Carlito"/>
              </a:rPr>
              <a:t>bentuk </a:t>
            </a:r>
            <a:r>
              <a:rPr sz="1700" spc="-15" dirty="0">
                <a:latin typeface="Carlito"/>
                <a:cs typeface="Carlito"/>
              </a:rPr>
              <a:t>perdagangan </a:t>
            </a:r>
            <a:r>
              <a:rPr sz="1700" spc="-10" dirty="0">
                <a:latin typeface="Carlito"/>
                <a:cs typeface="Carlito"/>
              </a:rPr>
              <a:t>secara </a:t>
            </a:r>
            <a:r>
              <a:rPr sz="1700" spc="-5" dirty="0">
                <a:latin typeface="Carlito"/>
                <a:cs typeface="Carlito"/>
              </a:rPr>
              <a:t>elektonik </a:t>
            </a:r>
            <a:r>
              <a:rPr sz="1700" spc="-10" dirty="0">
                <a:latin typeface="Carlito"/>
                <a:cs typeface="Carlito"/>
              </a:rPr>
              <a:t>yang dilakukan  </a:t>
            </a:r>
            <a:r>
              <a:rPr sz="1700" spc="-15" dirty="0">
                <a:latin typeface="Carlito"/>
                <a:cs typeface="Carlito"/>
              </a:rPr>
              <a:t>sekarang </a:t>
            </a:r>
            <a:r>
              <a:rPr sz="1700" dirty="0">
                <a:latin typeface="Carlito"/>
                <a:cs typeface="Carlito"/>
              </a:rPr>
              <a:t>, </a:t>
            </a:r>
            <a:r>
              <a:rPr sz="1700" spc="-15" dirty="0">
                <a:latin typeface="Carlito"/>
                <a:cs typeface="Carlito"/>
              </a:rPr>
              <a:t>antara </a:t>
            </a:r>
            <a:r>
              <a:rPr sz="1700" spc="-5" dirty="0">
                <a:latin typeface="Carlito"/>
                <a:cs typeface="Carlito"/>
              </a:rPr>
              <a:t>lain </a:t>
            </a:r>
            <a:r>
              <a:rPr sz="1700" dirty="0">
                <a:latin typeface="Carlito"/>
                <a:cs typeface="Carlito"/>
              </a:rPr>
              <a:t>: </a:t>
            </a:r>
            <a:r>
              <a:rPr sz="1700" spc="-10" dirty="0">
                <a:latin typeface="Carlito"/>
                <a:cs typeface="Carlito"/>
              </a:rPr>
              <a:t>Internet </a:t>
            </a:r>
            <a:r>
              <a:rPr sz="1700" dirty="0">
                <a:latin typeface="Carlito"/>
                <a:cs typeface="Carlito"/>
              </a:rPr>
              <a:t>Banking, </a:t>
            </a:r>
            <a:r>
              <a:rPr sz="1700" spc="-5" dirty="0">
                <a:latin typeface="Carlito"/>
                <a:cs typeface="Carlito"/>
              </a:rPr>
              <a:t>pembelian </a:t>
            </a:r>
            <a:r>
              <a:rPr sz="1700" spc="-10" dirty="0">
                <a:latin typeface="Carlito"/>
                <a:cs typeface="Carlito"/>
              </a:rPr>
              <a:t>dan  penyediaan </a:t>
            </a:r>
            <a:r>
              <a:rPr sz="1700" spc="-5" dirty="0">
                <a:latin typeface="Carlito"/>
                <a:cs typeface="Carlito"/>
              </a:rPr>
              <a:t>barang, </a:t>
            </a:r>
            <a:r>
              <a:rPr sz="1700" spc="-20" dirty="0">
                <a:latin typeface="Carlito"/>
                <a:cs typeface="Carlito"/>
              </a:rPr>
              <a:t>toko </a:t>
            </a:r>
            <a:r>
              <a:rPr sz="1700" spc="-10" dirty="0">
                <a:latin typeface="Carlito"/>
                <a:cs typeface="Carlito"/>
              </a:rPr>
              <a:t>online </a:t>
            </a:r>
            <a:r>
              <a:rPr sz="1700" spc="-5" dirty="0">
                <a:latin typeface="Carlito"/>
                <a:cs typeface="Carlito"/>
              </a:rPr>
              <a:t>dan </a:t>
            </a:r>
            <a:r>
              <a:rPr sz="1700" spc="-15" dirty="0">
                <a:latin typeface="Carlito"/>
                <a:cs typeface="Carlito"/>
              </a:rPr>
              <a:t>sebagainya.</a:t>
            </a:r>
            <a:r>
              <a:rPr sz="1700" spc="270" dirty="0">
                <a:latin typeface="Carlito"/>
                <a:cs typeface="Carlito"/>
              </a:rPr>
              <a:t> </a:t>
            </a:r>
            <a:r>
              <a:rPr sz="1700" spc="-20" dirty="0">
                <a:latin typeface="Carlito"/>
                <a:cs typeface="Carlito"/>
              </a:rPr>
              <a:t>Perdagangan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7001" y="4794630"/>
            <a:ext cx="571817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95655" algn="l"/>
                <a:tab pos="1899285" algn="l"/>
                <a:tab pos="3229610" algn="l"/>
                <a:tab pos="4487545" algn="l"/>
                <a:tab pos="5074285" algn="l"/>
              </a:tabLst>
            </a:pPr>
            <a:r>
              <a:rPr sz="1700" dirty="0">
                <a:latin typeface="Carlito"/>
                <a:cs typeface="Carlito"/>
              </a:rPr>
              <a:t>se</a:t>
            </a:r>
            <a:r>
              <a:rPr sz="1700" spc="-10" dirty="0">
                <a:latin typeface="Carlito"/>
                <a:cs typeface="Carlito"/>
              </a:rPr>
              <a:t>c</a:t>
            </a:r>
            <a:r>
              <a:rPr sz="1700" spc="-15" dirty="0">
                <a:latin typeface="Carlito"/>
                <a:cs typeface="Carlito"/>
              </a:rPr>
              <a:t>a</a:t>
            </a:r>
            <a:r>
              <a:rPr sz="1700" spc="-30" dirty="0">
                <a:latin typeface="Carlito"/>
                <a:cs typeface="Carlito"/>
              </a:rPr>
              <a:t>r</a:t>
            </a:r>
            <a:r>
              <a:rPr sz="1700" dirty="0">
                <a:latin typeface="Carlito"/>
                <a:cs typeface="Carlito"/>
              </a:rPr>
              <a:t>a	</a:t>
            </a:r>
            <a:r>
              <a:rPr sz="1700" spc="-10" dirty="0">
                <a:latin typeface="Carlito"/>
                <a:cs typeface="Carlito"/>
              </a:rPr>
              <a:t>e</a:t>
            </a:r>
            <a:r>
              <a:rPr sz="1700" dirty="0">
                <a:latin typeface="Carlito"/>
                <a:cs typeface="Carlito"/>
              </a:rPr>
              <a:t>l</a:t>
            </a:r>
            <a:r>
              <a:rPr sz="1700" spc="5" dirty="0">
                <a:latin typeface="Carlito"/>
                <a:cs typeface="Carlito"/>
              </a:rPr>
              <a:t>e</a:t>
            </a:r>
            <a:r>
              <a:rPr sz="1700" spc="-20" dirty="0">
                <a:latin typeface="Carlito"/>
                <a:cs typeface="Carlito"/>
              </a:rPr>
              <a:t>k</a:t>
            </a:r>
            <a:r>
              <a:rPr sz="1700" spc="-10" dirty="0">
                <a:latin typeface="Carlito"/>
                <a:cs typeface="Carlito"/>
              </a:rPr>
              <a:t>t</a:t>
            </a:r>
            <a:r>
              <a:rPr sz="1700" spc="-20" dirty="0">
                <a:latin typeface="Carlito"/>
                <a:cs typeface="Carlito"/>
              </a:rPr>
              <a:t>r</a:t>
            </a:r>
            <a:r>
              <a:rPr sz="1700" spc="-15" dirty="0">
                <a:latin typeface="Carlito"/>
                <a:cs typeface="Carlito"/>
              </a:rPr>
              <a:t>o</a:t>
            </a:r>
            <a:r>
              <a:rPr sz="1700" spc="-10" dirty="0">
                <a:latin typeface="Carlito"/>
                <a:cs typeface="Carlito"/>
              </a:rPr>
              <a:t>n</a:t>
            </a:r>
            <a:r>
              <a:rPr sz="1700" dirty="0">
                <a:latin typeface="Carlito"/>
                <a:cs typeface="Carlito"/>
              </a:rPr>
              <a:t>ik	</a:t>
            </a:r>
            <a:r>
              <a:rPr sz="1700" spc="-5" dirty="0">
                <a:latin typeface="Carlito"/>
                <a:cs typeface="Carlito"/>
              </a:rPr>
              <a:t>m</a:t>
            </a:r>
            <a:r>
              <a:rPr sz="1700" dirty="0">
                <a:latin typeface="Carlito"/>
                <a:cs typeface="Carlito"/>
              </a:rPr>
              <a:t>emb</a:t>
            </a:r>
            <a:r>
              <a:rPr sz="1700" spc="-5" dirty="0">
                <a:latin typeface="Carlito"/>
                <a:cs typeface="Carlito"/>
              </a:rPr>
              <a:t>e</a:t>
            </a:r>
            <a:r>
              <a:rPr sz="1700" spc="-10" dirty="0">
                <a:latin typeface="Carlito"/>
                <a:cs typeface="Carlito"/>
              </a:rPr>
              <a:t>ri</a:t>
            </a:r>
            <a:r>
              <a:rPr sz="1700" spc="-20" dirty="0">
                <a:latin typeface="Carlito"/>
                <a:cs typeface="Carlito"/>
              </a:rPr>
              <a:t>k</a:t>
            </a:r>
            <a:r>
              <a:rPr sz="1700" spc="-15" dirty="0">
                <a:latin typeface="Carlito"/>
                <a:cs typeface="Carlito"/>
              </a:rPr>
              <a:t>a</a:t>
            </a:r>
            <a:r>
              <a:rPr sz="1700" dirty="0">
                <a:latin typeface="Carlito"/>
                <a:cs typeface="Carlito"/>
              </a:rPr>
              <a:t>n	</a:t>
            </a:r>
            <a:r>
              <a:rPr sz="1700" spc="-55" dirty="0">
                <a:latin typeface="Carlito"/>
                <a:cs typeface="Carlito"/>
              </a:rPr>
              <a:t>k</a:t>
            </a:r>
            <a:r>
              <a:rPr sz="1700" dirty="0">
                <a:latin typeface="Carlito"/>
                <a:cs typeface="Carlito"/>
              </a:rPr>
              <a:t>eu</a:t>
            </a:r>
            <a:r>
              <a:rPr sz="1700" spc="-25" dirty="0">
                <a:latin typeface="Carlito"/>
                <a:cs typeface="Carlito"/>
              </a:rPr>
              <a:t>n</a:t>
            </a:r>
            <a:r>
              <a:rPr sz="1700" spc="-10" dirty="0">
                <a:latin typeface="Carlito"/>
                <a:cs typeface="Carlito"/>
              </a:rPr>
              <a:t>tu</a:t>
            </a:r>
            <a:r>
              <a:rPr sz="1700" dirty="0">
                <a:latin typeface="Carlito"/>
                <a:cs typeface="Carlito"/>
              </a:rPr>
              <a:t>n</a:t>
            </a:r>
            <a:r>
              <a:rPr sz="1700" spc="-35" dirty="0">
                <a:latin typeface="Carlito"/>
                <a:cs typeface="Carlito"/>
              </a:rPr>
              <a:t>g</a:t>
            </a:r>
            <a:r>
              <a:rPr sz="1700" spc="-15" dirty="0">
                <a:latin typeface="Carlito"/>
                <a:cs typeface="Carlito"/>
              </a:rPr>
              <a:t>a</a:t>
            </a:r>
            <a:r>
              <a:rPr sz="1700" dirty="0">
                <a:latin typeface="Carlito"/>
                <a:cs typeface="Carlito"/>
              </a:rPr>
              <a:t>n	b</a:t>
            </a:r>
            <a:r>
              <a:rPr sz="1700" spc="-15" dirty="0">
                <a:latin typeface="Carlito"/>
                <a:cs typeface="Carlito"/>
              </a:rPr>
              <a:t>a</a:t>
            </a:r>
            <a:r>
              <a:rPr sz="1700" dirty="0">
                <a:latin typeface="Carlito"/>
                <a:cs typeface="Carlito"/>
              </a:rPr>
              <a:t>ik	</a:t>
            </a:r>
            <a:r>
              <a:rPr sz="1700" spc="-55" dirty="0">
                <a:latin typeface="Carlito"/>
                <a:cs typeface="Carlito"/>
              </a:rPr>
              <a:t>k</a:t>
            </a:r>
            <a:r>
              <a:rPr sz="1700" spc="-10" dirty="0">
                <a:latin typeface="Carlito"/>
                <a:cs typeface="Carlito"/>
              </a:rPr>
              <a:t>e</a:t>
            </a:r>
            <a:r>
              <a:rPr sz="1700" dirty="0">
                <a:latin typeface="Carlito"/>
                <a:cs typeface="Carlito"/>
              </a:rPr>
              <a:t>p</a:t>
            </a:r>
            <a:r>
              <a:rPr sz="1700" spc="-15" dirty="0">
                <a:latin typeface="Carlito"/>
                <a:cs typeface="Carlito"/>
              </a:rPr>
              <a:t>a</a:t>
            </a:r>
            <a:r>
              <a:rPr sz="1700" spc="-10" dirty="0">
                <a:latin typeface="Carlito"/>
                <a:cs typeface="Carlito"/>
              </a:rPr>
              <a:t>d</a:t>
            </a:r>
            <a:r>
              <a:rPr sz="1700" dirty="0">
                <a:latin typeface="Carlito"/>
                <a:cs typeface="Carlito"/>
              </a:rPr>
              <a:t>a  </a:t>
            </a:r>
            <a:r>
              <a:rPr sz="1700" spc="-5" dirty="0">
                <a:latin typeface="Carlito"/>
                <a:cs typeface="Carlito"/>
              </a:rPr>
              <a:t>perusahan maupun </a:t>
            </a:r>
            <a:r>
              <a:rPr sz="1700" spc="-10" dirty="0">
                <a:latin typeface="Carlito"/>
                <a:cs typeface="Carlito"/>
              </a:rPr>
              <a:t>kepada</a:t>
            </a:r>
            <a:r>
              <a:rPr sz="1700" spc="-8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pelanggan.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96200" y="1964435"/>
            <a:ext cx="3901440" cy="243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24330" y="1710309"/>
            <a:ext cx="3728085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rlito"/>
                <a:cs typeface="Carlito"/>
              </a:rPr>
              <a:t>Contoh </a:t>
            </a:r>
            <a:r>
              <a:rPr sz="2400" spc="-5" dirty="0" err="1">
                <a:latin typeface="Carlito"/>
                <a:cs typeface="Carlito"/>
              </a:rPr>
              <a:t>aplikasi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lang="en-US" sz="2400" spc="-10" dirty="0">
                <a:latin typeface="Carlito"/>
                <a:cs typeface="Carlito"/>
              </a:rPr>
              <a:t>E-Commerce</a:t>
            </a:r>
            <a:endParaRPr sz="2400" dirty="0">
              <a:latin typeface="Carlito"/>
              <a:cs typeface="Carlito"/>
            </a:endParaRPr>
          </a:p>
          <a:p>
            <a:pPr marL="413384" indent="-287020">
              <a:lnSpc>
                <a:spcPct val="100000"/>
              </a:lnSpc>
              <a:spcBef>
                <a:spcPts val="1235"/>
              </a:spcBef>
              <a:buClr>
                <a:srgbClr val="1286C3"/>
              </a:buClr>
              <a:buSzPct val="144444"/>
              <a:buFont typeface="Arial"/>
              <a:buChar char="•"/>
              <a:tabLst>
                <a:tab pos="414020" algn="l"/>
              </a:tabLst>
            </a:pPr>
            <a:r>
              <a:rPr sz="2700" b="1" spc="-35" dirty="0">
                <a:latin typeface="Carlito"/>
                <a:cs typeface="Carlito"/>
              </a:rPr>
              <a:t>Tokopedia</a:t>
            </a:r>
            <a:endParaRPr sz="27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8629" y="2780538"/>
            <a:ext cx="6367780" cy="3004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lr>
                <a:srgbClr val="1286C3"/>
              </a:buClr>
              <a:buSzPct val="144117"/>
              <a:buFont typeface="Wingdings"/>
              <a:buChar char=""/>
              <a:tabLst>
                <a:tab pos="355600" algn="l"/>
              </a:tabLst>
            </a:pPr>
            <a:r>
              <a:rPr sz="1700" spc="-30" dirty="0">
                <a:latin typeface="Carlito"/>
                <a:cs typeface="Carlito"/>
              </a:rPr>
              <a:t>Tokopedia </a:t>
            </a:r>
            <a:r>
              <a:rPr sz="1700" spc="-5" dirty="0">
                <a:latin typeface="Carlito"/>
                <a:cs typeface="Carlito"/>
              </a:rPr>
              <a:t>merupakan </a:t>
            </a:r>
            <a:r>
              <a:rPr sz="1700" spc="-10" dirty="0">
                <a:latin typeface="Carlito"/>
                <a:cs typeface="Carlito"/>
              </a:rPr>
              <a:t>website buatan anak </a:t>
            </a:r>
            <a:r>
              <a:rPr sz="1700" spc="-5" dirty="0">
                <a:latin typeface="Carlito"/>
                <a:cs typeface="Carlito"/>
              </a:rPr>
              <a:t>negeri bernama </a:t>
            </a:r>
            <a:r>
              <a:rPr sz="1700" dirty="0">
                <a:latin typeface="Carlito"/>
                <a:cs typeface="Carlito"/>
              </a:rPr>
              <a:t>William  </a:t>
            </a:r>
            <a:r>
              <a:rPr sz="1700" spc="-25" dirty="0">
                <a:latin typeface="Carlito"/>
                <a:cs typeface="Carlito"/>
              </a:rPr>
              <a:t>Tanuwijaya </a:t>
            </a:r>
            <a:r>
              <a:rPr sz="1700" spc="-5" dirty="0">
                <a:latin typeface="Carlito"/>
                <a:cs typeface="Carlito"/>
              </a:rPr>
              <a:t>dan Leontinus </a:t>
            </a:r>
            <a:r>
              <a:rPr sz="1700" spc="-10" dirty="0">
                <a:latin typeface="Carlito"/>
                <a:cs typeface="Carlito"/>
              </a:rPr>
              <a:t>Alpha </a:t>
            </a:r>
            <a:r>
              <a:rPr sz="1700" spc="-15" dirty="0">
                <a:latin typeface="Carlito"/>
                <a:cs typeface="Carlito"/>
              </a:rPr>
              <a:t>Edison </a:t>
            </a:r>
            <a:r>
              <a:rPr sz="1700" spc="-5" dirty="0">
                <a:latin typeface="Carlito"/>
                <a:cs typeface="Carlito"/>
              </a:rPr>
              <a:t>pada </a:t>
            </a:r>
            <a:r>
              <a:rPr sz="1700" spc="-10" dirty="0">
                <a:latin typeface="Carlito"/>
                <a:cs typeface="Carlito"/>
              </a:rPr>
              <a:t>tahun </a:t>
            </a:r>
            <a:r>
              <a:rPr sz="1700" dirty="0">
                <a:latin typeface="Carlito"/>
                <a:cs typeface="Carlito"/>
              </a:rPr>
              <a:t>2009. </a:t>
            </a:r>
            <a:r>
              <a:rPr sz="1700" spc="-15" dirty="0">
                <a:latin typeface="Carlito"/>
                <a:cs typeface="Carlito"/>
              </a:rPr>
              <a:t>Sekarang  </a:t>
            </a:r>
            <a:r>
              <a:rPr sz="1700" spc="-5" dirty="0">
                <a:latin typeface="Carlito"/>
                <a:cs typeface="Carlito"/>
              </a:rPr>
              <a:t>ini </a:t>
            </a:r>
            <a:r>
              <a:rPr sz="1700" spc="-30" dirty="0">
                <a:latin typeface="Carlito"/>
                <a:cs typeface="Carlito"/>
              </a:rPr>
              <a:t>Tokopedia </a:t>
            </a:r>
            <a:r>
              <a:rPr sz="1700" spc="-5" dirty="0">
                <a:latin typeface="Carlito"/>
                <a:cs typeface="Carlito"/>
              </a:rPr>
              <a:t>sudah menjadi salah </a:t>
            </a:r>
            <a:r>
              <a:rPr sz="1700" spc="-10" dirty="0">
                <a:latin typeface="Carlito"/>
                <a:cs typeface="Carlito"/>
              </a:rPr>
              <a:t>satu unicorn </a:t>
            </a:r>
            <a:r>
              <a:rPr sz="1700" spc="-5" dirty="0">
                <a:latin typeface="Carlito"/>
                <a:cs typeface="Carlito"/>
              </a:rPr>
              <a:t>di Indonesia.  </a:t>
            </a:r>
            <a:r>
              <a:rPr sz="1700" spc="-15" dirty="0">
                <a:latin typeface="Carlito"/>
                <a:cs typeface="Carlito"/>
              </a:rPr>
              <a:t>Website </a:t>
            </a:r>
            <a:r>
              <a:rPr sz="1700" spc="-10" dirty="0">
                <a:latin typeface="Carlito"/>
                <a:cs typeface="Carlito"/>
              </a:rPr>
              <a:t>yang </a:t>
            </a:r>
            <a:r>
              <a:rPr sz="1700" spc="-5" dirty="0">
                <a:latin typeface="Carlito"/>
                <a:cs typeface="Carlito"/>
              </a:rPr>
              <a:t>memiliki </a:t>
            </a:r>
            <a:r>
              <a:rPr sz="1700" spc="-10" dirty="0">
                <a:latin typeface="Carlito"/>
                <a:cs typeface="Carlito"/>
              </a:rPr>
              <a:t>warna </a:t>
            </a:r>
            <a:r>
              <a:rPr sz="1700" spc="-5" dirty="0">
                <a:latin typeface="Carlito"/>
                <a:cs typeface="Carlito"/>
              </a:rPr>
              <a:t>khas hijau </a:t>
            </a:r>
            <a:r>
              <a:rPr sz="1700" spc="-10" dirty="0">
                <a:latin typeface="Carlito"/>
                <a:cs typeface="Carlito"/>
              </a:rPr>
              <a:t>ini juga </a:t>
            </a:r>
            <a:r>
              <a:rPr sz="1700" dirty="0">
                <a:latin typeface="Carlito"/>
                <a:cs typeface="Carlito"/>
              </a:rPr>
              <a:t>memiliki </a:t>
            </a:r>
            <a:r>
              <a:rPr sz="1700" spc="-10" dirty="0">
                <a:latin typeface="Carlito"/>
                <a:cs typeface="Carlito"/>
              </a:rPr>
              <a:t>andil  </a:t>
            </a:r>
            <a:r>
              <a:rPr sz="1700" spc="-5" dirty="0">
                <a:latin typeface="Carlito"/>
                <a:cs typeface="Carlito"/>
              </a:rPr>
              <a:t>dalam memajukan bisnis </a:t>
            </a:r>
            <a:r>
              <a:rPr sz="1700" spc="-15" dirty="0">
                <a:latin typeface="Carlito"/>
                <a:cs typeface="Carlito"/>
              </a:rPr>
              <a:t>dengan </a:t>
            </a:r>
            <a:r>
              <a:rPr sz="1700" spc="-5" dirty="0">
                <a:latin typeface="Carlito"/>
                <a:cs typeface="Carlito"/>
              </a:rPr>
              <a:t>mengajak </a:t>
            </a:r>
            <a:r>
              <a:rPr sz="1700" spc="-15" dirty="0">
                <a:latin typeface="Carlito"/>
                <a:cs typeface="Carlito"/>
              </a:rPr>
              <a:t>para perorangan </a:t>
            </a:r>
            <a:r>
              <a:rPr sz="1700" spc="-5" dirty="0">
                <a:latin typeface="Carlito"/>
                <a:cs typeface="Carlito"/>
              </a:rPr>
              <a:t>dan  pelaku usaha UMKM </a:t>
            </a:r>
            <a:r>
              <a:rPr sz="1700" spc="-10" dirty="0">
                <a:latin typeface="Carlito"/>
                <a:cs typeface="Carlito"/>
              </a:rPr>
              <a:t>untuk bergabung </a:t>
            </a:r>
            <a:r>
              <a:rPr sz="1700" spc="-5" dirty="0">
                <a:latin typeface="Carlito"/>
                <a:cs typeface="Carlito"/>
              </a:rPr>
              <a:t>memasarkan </a:t>
            </a:r>
            <a:r>
              <a:rPr sz="1700" spc="-10" dirty="0">
                <a:latin typeface="Carlito"/>
                <a:cs typeface="Carlito"/>
              </a:rPr>
              <a:t>produk-produk  </a:t>
            </a:r>
            <a:r>
              <a:rPr sz="1700" spc="-5" dirty="0">
                <a:latin typeface="Carlito"/>
                <a:cs typeface="Carlito"/>
              </a:rPr>
              <a:t>mereka </a:t>
            </a:r>
            <a:r>
              <a:rPr sz="1700" spc="-10" dirty="0">
                <a:latin typeface="Carlito"/>
                <a:cs typeface="Carlito"/>
              </a:rPr>
              <a:t>lewat</a:t>
            </a:r>
            <a:r>
              <a:rPr sz="1700" spc="-40" dirty="0">
                <a:latin typeface="Carlito"/>
                <a:cs typeface="Carlito"/>
              </a:rPr>
              <a:t> </a:t>
            </a:r>
            <a:r>
              <a:rPr sz="1700" spc="-20" dirty="0">
                <a:latin typeface="Carlito"/>
                <a:cs typeface="Carlito"/>
              </a:rPr>
              <a:t>Tokopedia.</a:t>
            </a:r>
            <a:endParaRPr sz="1700" dirty="0">
              <a:latin typeface="Carlito"/>
              <a:cs typeface="Carlito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1005"/>
              </a:spcBef>
              <a:buClr>
                <a:srgbClr val="1286C3"/>
              </a:buClr>
              <a:buSzPct val="144117"/>
              <a:buFont typeface="Wingdings"/>
              <a:buChar char=""/>
              <a:tabLst>
                <a:tab pos="355600" algn="l"/>
              </a:tabLst>
            </a:pPr>
            <a:r>
              <a:rPr sz="1700" spc="-35" dirty="0">
                <a:latin typeface="Carlito"/>
                <a:cs typeface="Carlito"/>
              </a:rPr>
              <a:t>Tercatat </a:t>
            </a:r>
            <a:r>
              <a:rPr sz="1700" spc="-5" dirty="0">
                <a:latin typeface="Carlito"/>
                <a:cs typeface="Carlito"/>
              </a:rPr>
              <a:t>setiap </a:t>
            </a:r>
            <a:r>
              <a:rPr sz="1700" spc="-15" dirty="0">
                <a:latin typeface="Carlito"/>
                <a:cs typeface="Carlito"/>
              </a:rPr>
              <a:t>bulannya </a:t>
            </a:r>
            <a:r>
              <a:rPr sz="1700" spc="-5" dirty="0">
                <a:latin typeface="Carlito"/>
                <a:cs typeface="Carlito"/>
              </a:rPr>
              <a:t>ada sekitar </a:t>
            </a:r>
            <a:r>
              <a:rPr sz="1700" dirty="0">
                <a:latin typeface="Carlito"/>
                <a:cs typeface="Carlito"/>
              </a:rPr>
              <a:t>86 </a:t>
            </a:r>
            <a:r>
              <a:rPr sz="1700" spc="-10" dirty="0">
                <a:latin typeface="Carlito"/>
                <a:cs typeface="Carlito"/>
              </a:rPr>
              <a:t>jutaan lebih </a:t>
            </a:r>
            <a:r>
              <a:rPr sz="1700" spc="-5" dirty="0">
                <a:latin typeface="Carlito"/>
                <a:cs typeface="Carlito"/>
              </a:rPr>
              <a:t>pengunjung  </a:t>
            </a:r>
            <a:r>
              <a:rPr sz="1700" spc="-10" dirty="0">
                <a:latin typeface="Carlito"/>
                <a:cs typeface="Carlito"/>
              </a:rPr>
              <a:t>website yang </a:t>
            </a:r>
            <a:r>
              <a:rPr sz="1700" spc="-5" dirty="0">
                <a:latin typeface="Carlito"/>
                <a:cs typeface="Carlito"/>
              </a:rPr>
              <a:t>membuka </a:t>
            </a:r>
            <a:r>
              <a:rPr sz="1700" spc="-10" dirty="0">
                <a:latin typeface="Carlito"/>
                <a:cs typeface="Carlito"/>
              </a:rPr>
              <a:t>website tokopedia. Untuk peringkat apps  </a:t>
            </a:r>
            <a:r>
              <a:rPr sz="1700" spc="-30" dirty="0">
                <a:latin typeface="Carlito"/>
                <a:cs typeface="Carlito"/>
              </a:rPr>
              <a:t>Tokopedia </a:t>
            </a:r>
            <a:r>
              <a:rPr sz="1700" spc="-5" dirty="0">
                <a:latin typeface="Carlito"/>
                <a:cs typeface="Carlito"/>
              </a:rPr>
              <a:t>di App </a:t>
            </a:r>
            <a:r>
              <a:rPr sz="1700" spc="-10" dirty="0">
                <a:latin typeface="Carlito"/>
                <a:cs typeface="Carlito"/>
              </a:rPr>
              <a:t>Store </a:t>
            </a:r>
            <a:r>
              <a:rPr sz="1700" spc="-5" dirty="0">
                <a:latin typeface="Carlito"/>
                <a:cs typeface="Carlito"/>
              </a:rPr>
              <a:t>dan Google </a:t>
            </a:r>
            <a:r>
              <a:rPr sz="1700" spc="-10" dirty="0">
                <a:latin typeface="Carlito"/>
                <a:cs typeface="Carlito"/>
              </a:rPr>
              <a:t>Play berada </a:t>
            </a:r>
            <a:r>
              <a:rPr sz="1700" spc="-5" dirty="0">
                <a:latin typeface="Carlito"/>
                <a:cs typeface="Carlito"/>
              </a:rPr>
              <a:t>nomor </a:t>
            </a:r>
            <a:r>
              <a:rPr sz="1700" dirty="0">
                <a:latin typeface="Carlito"/>
                <a:cs typeface="Carlito"/>
              </a:rPr>
              <a:t>2 </a:t>
            </a:r>
            <a:r>
              <a:rPr sz="1700" spc="-15" dirty="0">
                <a:latin typeface="Carlito"/>
                <a:cs typeface="Carlito"/>
              </a:rPr>
              <a:t>dibawah  </a:t>
            </a:r>
            <a:r>
              <a:rPr sz="1700" dirty="0">
                <a:latin typeface="Carlito"/>
                <a:cs typeface="Carlito"/>
              </a:rPr>
              <a:t>shopee.</a:t>
            </a:r>
          </a:p>
        </p:txBody>
      </p:sp>
      <p:sp>
        <p:nvSpPr>
          <p:cNvPr id="5" name="object 5"/>
          <p:cNvSpPr/>
          <p:nvPr/>
        </p:nvSpPr>
        <p:spPr>
          <a:xfrm>
            <a:off x="8554211" y="1630679"/>
            <a:ext cx="3241548" cy="4878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2695745D-D2B8-4A46-8185-884C97B4CB7F}"/>
              </a:ext>
            </a:extLst>
          </p:cNvPr>
          <p:cNvSpPr txBox="1">
            <a:spLocks/>
          </p:cNvSpPr>
          <p:nvPr/>
        </p:nvSpPr>
        <p:spPr>
          <a:xfrm>
            <a:off x="4373117" y="718819"/>
            <a:ext cx="424180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ID" sz="2500" kern="0" spc="-5"/>
              <a:t>Bidang </a:t>
            </a:r>
            <a:r>
              <a:rPr lang="en-ID" sz="2500" kern="0" spc="-10"/>
              <a:t>Komersial</a:t>
            </a:r>
            <a:r>
              <a:rPr lang="en-ID" sz="2500" kern="0" spc="-45"/>
              <a:t> </a:t>
            </a:r>
            <a:r>
              <a:rPr lang="en-ID" sz="2500" kern="0" spc="-10"/>
              <a:t>(E-Commerce)</a:t>
            </a:r>
            <a:endParaRPr lang="en-ID" sz="2500" kern="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0" dirty="0"/>
              <a:t>Contoh </a:t>
            </a:r>
            <a:r>
              <a:rPr spc="-5" dirty="0" err="1"/>
              <a:t>aplikasi</a:t>
            </a:r>
            <a:r>
              <a:rPr spc="-5" dirty="0"/>
              <a:t> </a:t>
            </a:r>
            <a:r>
              <a:rPr spc="-10" dirty="0"/>
              <a:t>e-</a:t>
            </a:r>
            <a:r>
              <a:rPr lang="en-US" spc="-10" dirty="0"/>
              <a:t>commerce</a:t>
            </a:r>
            <a:endParaRPr spc="-10" dirty="0"/>
          </a:p>
          <a:p>
            <a:pPr marL="413384" indent="-287020">
              <a:lnSpc>
                <a:spcPct val="100000"/>
              </a:lnSpc>
              <a:spcBef>
                <a:spcPts val="163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414020" algn="l"/>
              </a:tabLst>
            </a:pPr>
            <a:r>
              <a:rPr sz="3000" b="1" spc="-5" dirty="0">
                <a:latin typeface="Carlito"/>
                <a:cs typeface="Carlito"/>
              </a:rPr>
              <a:t>Shopee</a:t>
            </a:r>
            <a:endParaRPr sz="3000" dirty="0">
              <a:latin typeface="Carlito"/>
              <a:cs typeface="Carlito"/>
            </a:endParaRPr>
          </a:p>
          <a:p>
            <a:pPr marL="469900" indent="-342900">
              <a:lnSpc>
                <a:spcPct val="100000"/>
              </a:lnSpc>
              <a:spcBef>
                <a:spcPts val="1420"/>
              </a:spcBef>
              <a:buClr>
                <a:srgbClr val="1286C3"/>
              </a:buClr>
              <a:buSzPct val="144736"/>
              <a:buFont typeface="Wingdings"/>
              <a:buChar char=""/>
              <a:tabLst>
                <a:tab pos="469265" algn="l"/>
                <a:tab pos="469900" algn="l"/>
                <a:tab pos="1356360" algn="l"/>
                <a:tab pos="2170430" algn="l"/>
                <a:tab pos="3479800" algn="l"/>
                <a:tab pos="4097020" algn="l"/>
                <a:tab pos="4959985" algn="l"/>
              </a:tabLst>
            </a:pPr>
            <a:r>
              <a:rPr sz="1900" spc="-10" dirty="0"/>
              <a:t>Shope</a:t>
            </a:r>
            <a:r>
              <a:rPr sz="1900" spc="-5" dirty="0"/>
              <a:t>e</a:t>
            </a:r>
            <a:r>
              <a:rPr sz="1900" dirty="0"/>
              <a:t>	</a:t>
            </a:r>
            <a:r>
              <a:rPr sz="1900" spc="-5" dirty="0"/>
              <a:t>ad</a:t>
            </a:r>
            <a:r>
              <a:rPr sz="1900" spc="10" dirty="0"/>
              <a:t>a</a:t>
            </a:r>
            <a:r>
              <a:rPr sz="1900" spc="-5" dirty="0"/>
              <a:t>lah</a:t>
            </a:r>
            <a:r>
              <a:rPr sz="1900" dirty="0"/>
              <a:t>	</a:t>
            </a:r>
            <a:r>
              <a:rPr sz="1900" spc="-5" dirty="0"/>
              <a:t>e</a:t>
            </a:r>
            <a:r>
              <a:rPr sz="1900" spc="-15" dirty="0"/>
              <a:t>c</a:t>
            </a:r>
            <a:r>
              <a:rPr sz="1900" spc="-10" dirty="0"/>
              <a:t>o</a:t>
            </a:r>
            <a:r>
              <a:rPr sz="1900" spc="-20" dirty="0"/>
              <a:t>m</a:t>
            </a:r>
            <a:r>
              <a:rPr sz="1900" spc="-5" dirty="0"/>
              <a:t>me</a:t>
            </a:r>
            <a:r>
              <a:rPr sz="1900" spc="-35" dirty="0"/>
              <a:t>r</a:t>
            </a:r>
            <a:r>
              <a:rPr sz="1900" spc="-5" dirty="0"/>
              <a:t>ce</a:t>
            </a:r>
            <a:r>
              <a:rPr sz="1900" dirty="0"/>
              <a:t>	</a:t>
            </a:r>
            <a:r>
              <a:rPr sz="1900" spc="-30" dirty="0"/>
              <a:t>y</a:t>
            </a:r>
            <a:r>
              <a:rPr sz="1900" spc="-5" dirty="0"/>
              <a:t>ang</a:t>
            </a:r>
            <a:r>
              <a:rPr sz="1900" dirty="0"/>
              <a:t>	</a:t>
            </a:r>
            <a:r>
              <a:rPr sz="1900" spc="-10" dirty="0"/>
              <a:t>be</a:t>
            </a:r>
            <a:r>
              <a:rPr sz="1900" spc="-45" dirty="0"/>
              <a:t>r</a:t>
            </a:r>
            <a:r>
              <a:rPr sz="1900" spc="-5" dirty="0"/>
              <a:t>as</a:t>
            </a:r>
            <a:r>
              <a:rPr sz="1900" dirty="0"/>
              <a:t>a</a:t>
            </a:r>
            <a:r>
              <a:rPr sz="1900" spc="-5" dirty="0"/>
              <a:t>l</a:t>
            </a:r>
            <a:r>
              <a:rPr sz="1900" dirty="0"/>
              <a:t>	</a:t>
            </a:r>
            <a:r>
              <a:rPr sz="1900" spc="-10" dirty="0"/>
              <a:t>dari</a:t>
            </a:r>
            <a:endParaRPr sz="1900" dirty="0"/>
          </a:p>
        </p:txBody>
      </p:sp>
      <p:sp>
        <p:nvSpPr>
          <p:cNvPr id="4" name="object 4"/>
          <p:cNvSpPr txBox="1"/>
          <p:nvPr/>
        </p:nvSpPr>
        <p:spPr>
          <a:xfrm>
            <a:off x="7108317" y="2733497"/>
            <a:ext cx="9925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5" dirty="0">
                <a:latin typeface="Carlito"/>
                <a:cs typeface="Carlito"/>
              </a:rPr>
              <a:t>Singapura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8629" y="3023133"/>
            <a:ext cx="6365875" cy="3345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algn="just">
              <a:lnSpc>
                <a:spcPct val="110000"/>
              </a:lnSpc>
              <a:spcBef>
                <a:spcPts val="100"/>
              </a:spcBef>
            </a:pPr>
            <a:r>
              <a:rPr sz="1900" spc="-10" dirty="0">
                <a:latin typeface="Carlito"/>
                <a:cs typeface="Carlito"/>
              </a:rPr>
              <a:t>dibawah </a:t>
            </a:r>
            <a:r>
              <a:rPr sz="1900" spc="-15" dirty="0">
                <a:latin typeface="Carlito"/>
                <a:cs typeface="Carlito"/>
              </a:rPr>
              <a:t>SEA </a:t>
            </a:r>
            <a:r>
              <a:rPr sz="1900" spc="-10" dirty="0">
                <a:latin typeface="Carlito"/>
                <a:cs typeface="Carlito"/>
              </a:rPr>
              <a:t>Group (sebelumnya </a:t>
            </a:r>
            <a:r>
              <a:rPr sz="1900" spc="-15" dirty="0">
                <a:latin typeface="Carlito"/>
                <a:cs typeface="Carlito"/>
              </a:rPr>
              <a:t>dikenal </a:t>
            </a:r>
            <a:r>
              <a:rPr sz="1900" spc="-10" dirty="0">
                <a:latin typeface="Carlito"/>
                <a:cs typeface="Carlito"/>
              </a:rPr>
              <a:t>dengan nama  </a:t>
            </a:r>
            <a:r>
              <a:rPr sz="1900" spc="-5" dirty="0">
                <a:latin typeface="Carlito"/>
                <a:cs typeface="Carlito"/>
              </a:rPr>
              <a:t>Garena) </a:t>
            </a:r>
            <a:r>
              <a:rPr sz="1900" spc="-10" dirty="0">
                <a:latin typeface="Carlito"/>
                <a:cs typeface="Carlito"/>
              </a:rPr>
              <a:t>yang berdiri </a:t>
            </a:r>
            <a:r>
              <a:rPr sz="1900" spc="-5" dirty="0">
                <a:latin typeface="Carlito"/>
                <a:cs typeface="Carlito"/>
              </a:rPr>
              <a:t>sejak </a:t>
            </a:r>
            <a:r>
              <a:rPr sz="1900" spc="-10" dirty="0">
                <a:latin typeface="Carlito"/>
                <a:cs typeface="Carlito"/>
              </a:rPr>
              <a:t>tahun 2009 </a:t>
            </a:r>
            <a:r>
              <a:rPr sz="1900" spc="-5" dirty="0">
                <a:latin typeface="Carlito"/>
                <a:cs typeface="Carlito"/>
              </a:rPr>
              <a:t>oleh </a:t>
            </a:r>
            <a:r>
              <a:rPr sz="1900" spc="-15" dirty="0">
                <a:latin typeface="Carlito"/>
                <a:cs typeface="Carlito"/>
              </a:rPr>
              <a:t>Forrest </a:t>
            </a:r>
            <a:r>
              <a:rPr sz="1900" spc="-10" dirty="0">
                <a:latin typeface="Carlito"/>
                <a:cs typeface="Carlito"/>
              </a:rPr>
              <a:t>Li.  </a:t>
            </a:r>
            <a:r>
              <a:rPr sz="1900" spc="-20" dirty="0">
                <a:latin typeface="Carlito"/>
                <a:cs typeface="Carlito"/>
              </a:rPr>
              <a:t>Website </a:t>
            </a:r>
            <a:r>
              <a:rPr sz="1900" spc="-10" dirty="0">
                <a:latin typeface="Carlito"/>
                <a:cs typeface="Carlito"/>
              </a:rPr>
              <a:t>ecommerce dengan warna </a:t>
            </a:r>
            <a:r>
              <a:rPr sz="1900" dirty="0">
                <a:latin typeface="Carlito"/>
                <a:cs typeface="Carlito"/>
              </a:rPr>
              <a:t>khas </a:t>
            </a:r>
            <a:r>
              <a:rPr sz="1900" spc="-15" dirty="0">
                <a:latin typeface="Carlito"/>
                <a:cs typeface="Carlito"/>
              </a:rPr>
              <a:t>orange </a:t>
            </a:r>
            <a:r>
              <a:rPr sz="1900" spc="-5" dirty="0">
                <a:latin typeface="Carlito"/>
                <a:cs typeface="Carlito"/>
              </a:rPr>
              <a:t>ini </a:t>
            </a:r>
            <a:r>
              <a:rPr sz="1900" spc="-10" dirty="0">
                <a:latin typeface="Carlito"/>
                <a:cs typeface="Carlito"/>
              </a:rPr>
              <a:t>pertama  </a:t>
            </a:r>
            <a:r>
              <a:rPr sz="1900" spc="-15" dirty="0">
                <a:latin typeface="Carlito"/>
                <a:cs typeface="Carlito"/>
              </a:rPr>
              <a:t>kali </a:t>
            </a:r>
            <a:r>
              <a:rPr sz="1900" spc="-5" dirty="0">
                <a:latin typeface="Carlito"/>
                <a:cs typeface="Carlito"/>
              </a:rPr>
              <a:t>meluncur di </a:t>
            </a:r>
            <a:r>
              <a:rPr sz="1900" spc="-10" dirty="0">
                <a:latin typeface="Carlito"/>
                <a:cs typeface="Carlito"/>
              </a:rPr>
              <a:t>Singapura tahun </a:t>
            </a:r>
            <a:r>
              <a:rPr sz="1900" spc="-5" dirty="0">
                <a:latin typeface="Carlito"/>
                <a:cs typeface="Carlito"/>
              </a:rPr>
              <a:t>2015, </a:t>
            </a:r>
            <a:r>
              <a:rPr sz="1900" spc="-10" dirty="0">
                <a:latin typeface="Carlito"/>
                <a:cs typeface="Carlito"/>
              </a:rPr>
              <a:t>kemudian </a:t>
            </a:r>
            <a:r>
              <a:rPr sz="1900" spc="-5" dirty="0">
                <a:latin typeface="Carlito"/>
                <a:cs typeface="Carlito"/>
              </a:rPr>
              <a:t>baru  melebarkan </a:t>
            </a:r>
            <a:r>
              <a:rPr sz="1900" spc="-35" dirty="0">
                <a:latin typeface="Carlito"/>
                <a:cs typeface="Carlito"/>
              </a:rPr>
              <a:t>ke </a:t>
            </a:r>
            <a:r>
              <a:rPr sz="1900" spc="-20" dirty="0">
                <a:latin typeface="Carlito"/>
                <a:cs typeface="Carlito"/>
              </a:rPr>
              <a:t>negara </a:t>
            </a:r>
            <a:r>
              <a:rPr sz="1900" spc="-10" dirty="0">
                <a:latin typeface="Carlito"/>
                <a:cs typeface="Carlito"/>
              </a:rPr>
              <a:t>tetangga </a:t>
            </a:r>
            <a:r>
              <a:rPr sz="1900" spc="-5" dirty="0">
                <a:latin typeface="Carlito"/>
                <a:cs typeface="Carlito"/>
              </a:rPr>
              <a:t>seperti </a:t>
            </a:r>
            <a:r>
              <a:rPr sz="1900" spc="-10" dirty="0">
                <a:latin typeface="Carlito"/>
                <a:cs typeface="Carlito"/>
              </a:rPr>
              <a:t>Malaysia, </a:t>
            </a:r>
            <a:r>
              <a:rPr sz="1900" spc="-5" dirty="0">
                <a:latin typeface="Carlito"/>
                <a:cs typeface="Carlito"/>
              </a:rPr>
              <a:t>Thailand,  </a:t>
            </a:r>
            <a:r>
              <a:rPr sz="1900" spc="-30" dirty="0">
                <a:latin typeface="Carlito"/>
                <a:cs typeface="Carlito"/>
              </a:rPr>
              <a:t>Taiwan, </a:t>
            </a:r>
            <a:r>
              <a:rPr sz="1900" spc="-5" dirty="0">
                <a:latin typeface="Carlito"/>
                <a:cs typeface="Carlito"/>
              </a:rPr>
              <a:t>Vietnam </a:t>
            </a:r>
            <a:r>
              <a:rPr sz="1900" spc="-10" dirty="0">
                <a:latin typeface="Carlito"/>
                <a:cs typeface="Carlito"/>
              </a:rPr>
              <a:t>dan</a:t>
            </a:r>
            <a:r>
              <a:rPr sz="1900" spc="70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Indonesia.</a:t>
            </a:r>
            <a:endParaRPr sz="1900" dirty="0">
              <a:latin typeface="Carlito"/>
              <a:cs typeface="Carlito"/>
            </a:endParaRPr>
          </a:p>
          <a:p>
            <a:pPr marL="355600" marR="5715" indent="-342900" algn="just">
              <a:lnSpc>
                <a:spcPct val="110000"/>
              </a:lnSpc>
              <a:spcBef>
                <a:spcPts val="1055"/>
              </a:spcBef>
              <a:buClr>
                <a:srgbClr val="1286C3"/>
              </a:buClr>
              <a:buSzPct val="144736"/>
              <a:buFont typeface="Wingdings"/>
              <a:buChar char=""/>
              <a:tabLst>
                <a:tab pos="355600" algn="l"/>
              </a:tabLst>
            </a:pPr>
            <a:r>
              <a:rPr sz="1900" spc="-35" dirty="0">
                <a:latin typeface="Carlito"/>
                <a:cs typeface="Carlito"/>
              </a:rPr>
              <a:t>Tercatat </a:t>
            </a:r>
            <a:r>
              <a:rPr sz="1900" spc="-10" dirty="0">
                <a:latin typeface="Carlito"/>
                <a:cs typeface="Carlito"/>
              </a:rPr>
              <a:t>jumlah </a:t>
            </a:r>
            <a:r>
              <a:rPr sz="1900" spc="-5" dirty="0">
                <a:latin typeface="Carlito"/>
                <a:cs typeface="Carlito"/>
              </a:rPr>
              <a:t>pengunjung Shopee selama </a:t>
            </a:r>
            <a:r>
              <a:rPr sz="1900" spc="-10" dirty="0">
                <a:latin typeface="Carlito"/>
                <a:cs typeface="Carlito"/>
              </a:rPr>
              <a:t>satu bulan saja  sekitar </a:t>
            </a:r>
            <a:r>
              <a:rPr sz="1900" spc="-5" dirty="0">
                <a:latin typeface="Carlito"/>
                <a:cs typeface="Carlito"/>
              </a:rPr>
              <a:t>93 </a:t>
            </a:r>
            <a:r>
              <a:rPr sz="1900" spc="-10" dirty="0">
                <a:latin typeface="Carlito"/>
                <a:cs typeface="Carlito"/>
              </a:rPr>
              <a:t>juta </a:t>
            </a:r>
            <a:r>
              <a:rPr sz="1900" spc="-5" dirty="0">
                <a:latin typeface="Carlito"/>
                <a:cs typeface="Carlito"/>
              </a:rPr>
              <a:t>lebih. </a:t>
            </a:r>
            <a:r>
              <a:rPr sz="1900" spc="-10" dirty="0">
                <a:latin typeface="Carlito"/>
                <a:cs typeface="Carlito"/>
              </a:rPr>
              <a:t>Untuk peringkat </a:t>
            </a:r>
            <a:r>
              <a:rPr sz="1900" dirty="0">
                <a:latin typeface="Carlito"/>
                <a:cs typeface="Carlito"/>
              </a:rPr>
              <a:t>di </a:t>
            </a:r>
            <a:r>
              <a:rPr sz="1900" spc="-20" dirty="0">
                <a:latin typeface="Carlito"/>
                <a:cs typeface="Carlito"/>
              </a:rPr>
              <a:t>playstore </a:t>
            </a:r>
            <a:r>
              <a:rPr sz="1900" spc="-5" dirty="0">
                <a:latin typeface="Carlito"/>
                <a:cs typeface="Carlito"/>
              </a:rPr>
              <a:t>dan  </a:t>
            </a:r>
            <a:r>
              <a:rPr sz="1900" spc="-15" dirty="0">
                <a:latin typeface="Carlito"/>
                <a:cs typeface="Carlito"/>
              </a:rPr>
              <a:t>Appstore </a:t>
            </a:r>
            <a:r>
              <a:rPr sz="1900" spc="-5" dirty="0">
                <a:latin typeface="Carlito"/>
                <a:cs typeface="Carlito"/>
              </a:rPr>
              <a:t>Shopee masih menduduki </a:t>
            </a:r>
            <a:r>
              <a:rPr sz="1900" spc="-10" dirty="0">
                <a:latin typeface="Carlito"/>
                <a:cs typeface="Carlito"/>
              </a:rPr>
              <a:t>peringkat </a:t>
            </a:r>
            <a:r>
              <a:rPr sz="1900" spc="-5" dirty="0">
                <a:latin typeface="Carlito"/>
                <a:cs typeface="Carlito"/>
              </a:rPr>
              <a:t>pertama  </a:t>
            </a:r>
            <a:r>
              <a:rPr sz="1900" spc="-15" dirty="0">
                <a:latin typeface="Carlito"/>
                <a:cs typeface="Carlito"/>
              </a:rPr>
              <a:t>hingga </a:t>
            </a:r>
            <a:r>
              <a:rPr sz="1900" spc="-10" dirty="0">
                <a:latin typeface="Carlito"/>
                <a:cs typeface="Carlito"/>
              </a:rPr>
              <a:t>saat</a:t>
            </a:r>
            <a:r>
              <a:rPr sz="1900" spc="45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ini.</a:t>
            </a:r>
            <a:endParaRPr sz="1900"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54211" y="1630679"/>
            <a:ext cx="3241548" cy="4878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A47C6B21-AE68-47B8-80EE-9C0BA30B2D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73117" y="718819"/>
            <a:ext cx="424180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Bidang </a:t>
            </a:r>
            <a:r>
              <a:rPr sz="2500" spc="-10" dirty="0"/>
              <a:t>Komersial</a:t>
            </a:r>
            <a:r>
              <a:rPr sz="2500" spc="-45" dirty="0"/>
              <a:t> </a:t>
            </a:r>
            <a:r>
              <a:rPr sz="2500" spc="-10" dirty="0"/>
              <a:t>(E-Commerce)</a:t>
            </a:r>
            <a:endParaRPr sz="25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24330" y="1528063"/>
            <a:ext cx="6480175" cy="4803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rlito"/>
                <a:cs typeface="Carlito"/>
              </a:rPr>
              <a:t>Contoh </a:t>
            </a:r>
            <a:r>
              <a:rPr sz="2800" spc="-10" dirty="0" err="1">
                <a:latin typeface="Carlito"/>
                <a:cs typeface="Carlito"/>
              </a:rPr>
              <a:t>aplikasi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e-</a:t>
            </a:r>
            <a:r>
              <a:rPr lang="en-US" sz="2800" spc="-15" dirty="0">
                <a:latin typeface="Carlito"/>
                <a:cs typeface="Carlito"/>
              </a:rPr>
              <a:t>commerce</a:t>
            </a:r>
            <a:endParaRPr sz="2800" dirty="0">
              <a:latin typeface="Carlito"/>
              <a:cs typeface="Carlito"/>
            </a:endParaRPr>
          </a:p>
          <a:p>
            <a:pPr marL="413384" indent="-287020">
              <a:lnSpc>
                <a:spcPct val="100000"/>
              </a:lnSpc>
              <a:spcBef>
                <a:spcPts val="1700"/>
              </a:spcBef>
              <a:buClr>
                <a:srgbClr val="1286C3"/>
              </a:buClr>
              <a:buSzPct val="145312"/>
              <a:buFont typeface="Arial"/>
              <a:buChar char="•"/>
              <a:tabLst>
                <a:tab pos="414020" algn="l"/>
              </a:tabLst>
            </a:pPr>
            <a:r>
              <a:rPr sz="3200" b="1" spc="-5" dirty="0">
                <a:latin typeface="Carlito"/>
                <a:cs typeface="Carlito"/>
              </a:rPr>
              <a:t>Bukalapak</a:t>
            </a:r>
            <a:endParaRPr sz="3200" dirty="0">
              <a:latin typeface="Carlito"/>
              <a:cs typeface="Carlito"/>
            </a:endParaRPr>
          </a:p>
          <a:p>
            <a:pPr marL="469900" marR="5080" indent="-342900" algn="just">
              <a:lnSpc>
                <a:spcPct val="110000"/>
              </a:lnSpc>
              <a:spcBef>
                <a:spcPts val="1235"/>
              </a:spcBef>
              <a:buClr>
                <a:srgbClr val="1286C3"/>
              </a:buClr>
              <a:buSzPct val="145000"/>
              <a:buFont typeface="Wingdings"/>
              <a:buChar char=""/>
              <a:tabLst>
                <a:tab pos="469900" algn="l"/>
              </a:tabLst>
            </a:pPr>
            <a:r>
              <a:rPr sz="2000" spc="-20" dirty="0">
                <a:latin typeface="Carlito"/>
                <a:cs typeface="Carlito"/>
              </a:rPr>
              <a:t>Website </a:t>
            </a:r>
            <a:r>
              <a:rPr sz="2000" spc="-5" dirty="0">
                <a:latin typeface="Carlito"/>
                <a:cs typeface="Carlito"/>
              </a:rPr>
              <a:t>ecommerce </a:t>
            </a:r>
            <a:r>
              <a:rPr sz="2000" spc="-10" dirty="0">
                <a:latin typeface="Carlito"/>
                <a:cs typeface="Carlito"/>
              </a:rPr>
              <a:t>yang didirikan </a:t>
            </a:r>
            <a:r>
              <a:rPr sz="2000" spc="-5" dirty="0">
                <a:latin typeface="Carlito"/>
                <a:cs typeface="Carlito"/>
              </a:rPr>
              <a:t>oleh </a:t>
            </a:r>
            <a:r>
              <a:rPr sz="2000" dirty="0">
                <a:latin typeface="Carlito"/>
                <a:cs typeface="Carlito"/>
              </a:rPr>
              <a:t>Achmad </a:t>
            </a:r>
            <a:r>
              <a:rPr sz="2000" spc="-5" dirty="0">
                <a:latin typeface="Carlito"/>
                <a:cs typeface="Carlito"/>
              </a:rPr>
              <a:t>Zaky ini  sudah </a:t>
            </a:r>
            <a:r>
              <a:rPr sz="2000" dirty="0">
                <a:latin typeface="Carlito"/>
                <a:cs typeface="Carlito"/>
              </a:rPr>
              <a:t>ada </a:t>
            </a:r>
            <a:r>
              <a:rPr sz="2000" spc="-5" dirty="0">
                <a:latin typeface="Carlito"/>
                <a:cs typeface="Carlito"/>
              </a:rPr>
              <a:t>sejak tahun 2010, </a:t>
            </a:r>
            <a:r>
              <a:rPr sz="2000" spc="-20" dirty="0">
                <a:latin typeface="Carlito"/>
                <a:cs typeface="Carlito"/>
              </a:rPr>
              <a:t>awalnya hanya </a:t>
            </a:r>
            <a:r>
              <a:rPr sz="2000" spc="-25" dirty="0">
                <a:latin typeface="Carlito"/>
                <a:cs typeface="Carlito"/>
              </a:rPr>
              <a:t>toko </a:t>
            </a:r>
            <a:r>
              <a:rPr sz="2000" spc="-5" dirty="0">
                <a:latin typeface="Carlito"/>
                <a:cs typeface="Carlito"/>
              </a:rPr>
              <a:t>online  </a:t>
            </a:r>
            <a:r>
              <a:rPr sz="2000" dirty="0">
                <a:latin typeface="Carlito"/>
                <a:cs typeface="Carlito"/>
              </a:rPr>
              <a:t>khusus </a:t>
            </a:r>
            <a:r>
              <a:rPr sz="2000" spc="-15" dirty="0">
                <a:latin typeface="Carlito"/>
                <a:cs typeface="Carlito"/>
              </a:rPr>
              <a:t>kepada para </a:t>
            </a:r>
            <a:r>
              <a:rPr sz="2000" dirty="0">
                <a:latin typeface="Carlito"/>
                <a:cs typeface="Carlito"/>
              </a:rPr>
              <a:t>UMKM </a:t>
            </a:r>
            <a:r>
              <a:rPr sz="2000" spc="-10" dirty="0">
                <a:latin typeface="Carlito"/>
                <a:cs typeface="Carlito"/>
              </a:rPr>
              <a:t>untuk </a:t>
            </a:r>
            <a:r>
              <a:rPr sz="2000" spc="-5" dirty="0">
                <a:latin typeface="Carlito"/>
                <a:cs typeface="Carlito"/>
              </a:rPr>
              <a:t>mulai merambah jualan  </a:t>
            </a:r>
            <a:r>
              <a:rPr sz="2000" dirty="0">
                <a:latin typeface="Carlito"/>
                <a:cs typeface="Carlito"/>
              </a:rPr>
              <a:t>di</a:t>
            </a:r>
            <a:r>
              <a:rPr sz="2000" spc="-10" dirty="0">
                <a:latin typeface="Carlito"/>
                <a:cs typeface="Carlito"/>
              </a:rPr>
              <a:t> Internet.</a:t>
            </a:r>
            <a:endParaRPr sz="2000" dirty="0">
              <a:latin typeface="Carlito"/>
              <a:cs typeface="Carlito"/>
            </a:endParaRPr>
          </a:p>
          <a:p>
            <a:pPr marL="469900" marR="5080" indent="-342900" algn="just">
              <a:lnSpc>
                <a:spcPct val="11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Wingdings"/>
              <a:buChar char=""/>
              <a:tabLst>
                <a:tab pos="469900" algn="l"/>
              </a:tabLst>
            </a:pPr>
            <a:r>
              <a:rPr sz="2000" spc="-10" dirty="0">
                <a:latin typeface="Carlito"/>
                <a:cs typeface="Carlito"/>
              </a:rPr>
              <a:t>Sekarang </a:t>
            </a:r>
            <a:r>
              <a:rPr sz="2000" dirty="0">
                <a:latin typeface="Carlito"/>
                <a:cs typeface="Carlito"/>
              </a:rPr>
              <a:t>ini </a:t>
            </a:r>
            <a:r>
              <a:rPr sz="2000" spc="-5" dirty="0">
                <a:latin typeface="Carlito"/>
                <a:cs typeface="Carlito"/>
              </a:rPr>
              <a:t>Bukalapak menjelma </a:t>
            </a:r>
            <a:r>
              <a:rPr sz="2000" dirty="0">
                <a:latin typeface="Carlito"/>
                <a:cs typeface="Carlito"/>
              </a:rPr>
              <a:t>menjadi </a:t>
            </a:r>
            <a:r>
              <a:rPr sz="2000" spc="-5" dirty="0">
                <a:latin typeface="Carlito"/>
                <a:cs typeface="Carlito"/>
              </a:rPr>
              <a:t>ecommerce  </a:t>
            </a:r>
            <a:r>
              <a:rPr sz="2000" spc="-10" dirty="0">
                <a:latin typeface="Carlito"/>
                <a:cs typeface="Carlito"/>
              </a:rPr>
              <a:t>dengan </a:t>
            </a:r>
            <a:r>
              <a:rPr sz="2000" spc="-5" dirty="0">
                <a:latin typeface="Carlito"/>
                <a:cs typeface="Carlito"/>
              </a:rPr>
              <a:t>bermacam lini bisnis </a:t>
            </a:r>
            <a:r>
              <a:rPr sz="2000" spc="-10" dirty="0">
                <a:latin typeface="Carlito"/>
                <a:cs typeface="Carlito"/>
              </a:rPr>
              <a:t>yang </a:t>
            </a:r>
            <a:r>
              <a:rPr sz="2000" spc="-5" dirty="0">
                <a:latin typeface="Carlito"/>
                <a:cs typeface="Carlito"/>
              </a:rPr>
              <a:t>berbeda-beda. </a:t>
            </a:r>
            <a:r>
              <a:rPr sz="2000" spc="-40" dirty="0">
                <a:latin typeface="Carlito"/>
                <a:cs typeface="Carlito"/>
              </a:rPr>
              <a:t>Tercatat  </a:t>
            </a:r>
            <a:r>
              <a:rPr sz="2000" spc="-5" dirty="0">
                <a:latin typeface="Carlito"/>
                <a:cs typeface="Carlito"/>
              </a:rPr>
              <a:t>setiap </a:t>
            </a:r>
            <a:r>
              <a:rPr sz="2000" spc="-10" dirty="0">
                <a:latin typeface="Carlito"/>
                <a:cs typeface="Carlito"/>
              </a:rPr>
              <a:t>bulannya </a:t>
            </a:r>
            <a:r>
              <a:rPr sz="2000" dirty="0">
                <a:latin typeface="Carlito"/>
                <a:cs typeface="Carlito"/>
              </a:rPr>
              <a:t>ada </a:t>
            </a:r>
            <a:r>
              <a:rPr sz="2000" spc="-5" dirty="0">
                <a:latin typeface="Carlito"/>
                <a:cs typeface="Carlito"/>
              </a:rPr>
              <a:t>sekitar </a:t>
            </a:r>
            <a:r>
              <a:rPr sz="2000" dirty="0">
                <a:latin typeface="Carlito"/>
                <a:cs typeface="Carlito"/>
              </a:rPr>
              <a:t>35 </a:t>
            </a:r>
            <a:r>
              <a:rPr sz="2000" spc="-5" dirty="0">
                <a:latin typeface="Carlito"/>
                <a:cs typeface="Carlito"/>
              </a:rPr>
              <a:t>jutaan </a:t>
            </a:r>
            <a:r>
              <a:rPr sz="2000" dirty="0">
                <a:latin typeface="Carlito"/>
                <a:cs typeface="Carlito"/>
              </a:rPr>
              <a:t>pengunjung </a:t>
            </a:r>
            <a:r>
              <a:rPr sz="2000" spc="-10" dirty="0">
                <a:latin typeface="Carlito"/>
                <a:cs typeface="Carlito"/>
              </a:rPr>
              <a:t>yang  </a:t>
            </a:r>
            <a:r>
              <a:rPr sz="2000" spc="-5" dirty="0">
                <a:latin typeface="Carlito"/>
                <a:cs typeface="Carlito"/>
              </a:rPr>
              <a:t>membuka </a:t>
            </a:r>
            <a:r>
              <a:rPr sz="2000" spc="-15" dirty="0">
                <a:latin typeface="Carlito"/>
                <a:cs typeface="Carlito"/>
              </a:rPr>
              <a:t>websitenya, </a:t>
            </a:r>
            <a:r>
              <a:rPr sz="2000" spc="-5" dirty="0">
                <a:latin typeface="Carlito"/>
                <a:cs typeface="Carlito"/>
              </a:rPr>
              <a:t>jumlah </a:t>
            </a:r>
            <a:r>
              <a:rPr sz="2000" dirty="0">
                <a:latin typeface="Carlito"/>
                <a:cs typeface="Carlito"/>
              </a:rPr>
              <a:t>ini </a:t>
            </a:r>
            <a:r>
              <a:rPr sz="2000" spc="-5" dirty="0">
                <a:latin typeface="Carlito"/>
                <a:cs typeface="Carlito"/>
              </a:rPr>
              <a:t>selisih </a:t>
            </a:r>
            <a:r>
              <a:rPr sz="2000" spc="-10" dirty="0">
                <a:latin typeface="Carlito"/>
                <a:cs typeface="Carlito"/>
              </a:rPr>
              <a:t>cukup </a:t>
            </a:r>
            <a:r>
              <a:rPr sz="2000" spc="-5" dirty="0">
                <a:latin typeface="Carlito"/>
                <a:cs typeface="Carlito"/>
              </a:rPr>
              <a:t>jauh  dibandingkan </a:t>
            </a:r>
            <a:r>
              <a:rPr sz="2000" spc="-10" dirty="0">
                <a:latin typeface="Carlito"/>
                <a:cs typeface="Carlito"/>
              </a:rPr>
              <a:t>dengan peringkat </a:t>
            </a:r>
            <a:r>
              <a:rPr sz="2000" spc="-5" dirty="0">
                <a:latin typeface="Carlito"/>
                <a:cs typeface="Carlito"/>
              </a:rPr>
              <a:t>satu dan </a:t>
            </a:r>
            <a:r>
              <a:rPr sz="2000" dirty="0">
                <a:latin typeface="Carlito"/>
                <a:cs typeface="Carlito"/>
              </a:rPr>
              <a:t>dua </a:t>
            </a:r>
            <a:r>
              <a:rPr sz="2000" spc="-5" dirty="0">
                <a:latin typeface="Carlito"/>
                <a:cs typeface="Carlito"/>
              </a:rPr>
              <a:t>dari </a:t>
            </a:r>
            <a:r>
              <a:rPr sz="2000" spc="-10" dirty="0">
                <a:latin typeface="Carlito"/>
                <a:cs typeface="Carlito"/>
              </a:rPr>
              <a:t>peta  ecommerce </a:t>
            </a:r>
            <a:r>
              <a:rPr sz="2000" dirty="0">
                <a:latin typeface="Carlito"/>
                <a:cs typeface="Carlito"/>
              </a:rPr>
              <a:t>di</a:t>
            </a:r>
            <a:r>
              <a:rPr sz="2000" spc="-5" dirty="0">
                <a:latin typeface="Carlito"/>
                <a:cs typeface="Carlito"/>
              </a:rPr>
              <a:t> Indonesia.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93480" y="1734311"/>
            <a:ext cx="2770631" cy="4925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E8610EDF-75DE-42FD-97B4-D677BFA807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73117" y="718819"/>
            <a:ext cx="424180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Bidang </a:t>
            </a:r>
            <a:r>
              <a:rPr sz="2500" spc="-10" dirty="0"/>
              <a:t>Komersial</a:t>
            </a:r>
            <a:r>
              <a:rPr sz="2500" spc="-45" dirty="0"/>
              <a:t> </a:t>
            </a:r>
            <a:r>
              <a:rPr sz="2500" spc="-10" dirty="0"/>
              <a:t>(E-Commerce)</a:t>
            </a:r>
            <a:endParaRPr sz="25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3563" y="2632363"/>
            <a:ext cx="3788941" cy="27716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11236" y="708885"/>
            <a:ext cx="484264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/>
              <a:t>Bidang</a:t>
            </a:r>
            <a:r>
              <a:rPr b="1" spc="-20" dirty="0"/>
              <a:t> </a:t>
            </a:r>
            <a:r>
              <a:rPr b="1" spc="-25" dirty="0"/>
              <a:t>Transportasi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12155" y="1892934"/>
            <a:ext cx="6181725" cy="44919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715" algn="just">
              <a:lnSpc>
                <a:spcPct val="90000"/>
              </a:lnSpc>
              <a:spcBef>
                <a:spcPts val="385"/>
              </a:spcBef>
            </a:pPr>
            <a:r>
              <a:rPr sz="2400" spc="-15" dirty="0">
                <a:latin typeface="Carlito"/>
                <a:cs typeface="Carlito"/>
              </a:rPr>
              <a:t>Pada </a:t>
            </a:r>
            <a:r>
              <a:rPr sz="2400" spc="-10" dirty="0">
                <a:latin typeface="Carlito"/>
                <a:cs typeface="Carlito"/>
              </a:rPr>
              <a:t>transportasi </a:t>
            </a:r>
            <a:r>
              <a:rPr sz="2400" spc="-20" dirty="0">
                <a:latin typeface="Carlito"/>
                <a:cs typeface="Carlito"/>
              </a:rPr>
              <a:t>darat </a:t>
            </a:r>
            <a:r>
              <a:rPr sz="2400" dirty="0">
                <a:latin typeface="Carlito"/>
                <a:cs typeface="Carlito"/>
              </a:rPr>
              <a:t>di </a:t>
            </a:r>
            <a:r>
              <a:rPr sz="2400" spc="-30" dirty="0">
                <a:latin typeface="Carlito"/>
                <a:cs typeface="Carlito"/>
              </a:rPr>
              <a:t>kota-kota </a:t>
            </a:r>
            <a:r>
              <a:rPr sz="2400" spc="-5" dirty="0">
                <a:latin typeface="Carlito"/>
                <a:cs typeface="Carlito"/>
              </a:rPr>
              <a:t>besar dunia,  </a:t>
            </a:r>
            <a:r>
              <a:rPr sz="2400" spc="-15" dirty="0">
                <a:latin typeface="Carlito"/>
                <a:cs typeface="Carlito"/>
              </a:rPr>
              <a:t>sistem </a:t>
            </a:r>
            <a:r>
              <a:rPr sz="2400" spc="-20" dirty="0">
                <a:latin typeface="Carlito"/>
                <a:cs typeface="Carlito"/>
              </a:rPr>
              <a:t>komputer </a:t>
            </a:r>
            <a:r>
              <a:rPr sz="2400" spc="-10" dirty="0">
                <a:latin typeface="Carlito"/>
                <a:cs typeface="Carlito"/>
              </a:rPr>
              <a:t>digunakan untuk </a:t>
            </a:r>
            <a:r>
              <a:rPr sz="2400" spc="-5" dirty="0">
                <a:latin typeface="Carlito"/>
                <a:cs typeface="Carlito"/>
              </a:rPr>
              <a:t>membantu  </a:t>
            </a:r>
            <a:r>
              <a:rPr sz="2400" spc="-15" dirty="0">
                <a:latin typeface="Carlito"/>
                <a:cs typeface="Carlito"/>
              </a:rPr>
              <a:t>mengarahkan </a:t>
            </a:r>
            <a:r>
              <a:rPr sz="2400" dirty="0">
                <a:latin typeface="Carlito"/>
                <a:cs typeface="Carlito"/>
              </a:rPr>
              <a:t>lalu </a:t>
            </a:r>
            <a:r>
              <a:rPr sz="2400" spc="-10" dirty="0">
                <a:latin typeface="Carlito"/>
                <a:cs typeface="Carlito"/>
              </a:rPr>
              <a:t>lintas. </a:t>
            </a:r>
            <a:r>
              <a:rPr sz="2400" spc="-15" dirty="0">
                <a:latin typeface="Carlito"/>
                <a:cs typeface="Carlito"/>
              </a:rPr>
              <a:t>Komputer </a:t>
            </a:r>
            <a:r>
              <a:rPr sz="2400" spc="-10" dirty="0">
                <a:latin typeface="Carlito"/>
                <a:cs typeface="Carlito"/>
              </a:rPr>
              <a:t>dapat  menentukan apakah </a:t>
            </a:r>
            <a:r>
              <a:rPr sz="2400" dirty="0">
                <a:latin typeface="Carlito"/>
                <a:cs typeface="Carlito"/>
              </a:rPr>
              <a:t>lampu </a:t>
            </a:r>
            <a:r>
              <a:rPr sz="2400" spc="-5" dirty="0">
                <a:latin typeface="Carlito"/>
                <a:cs typeface="Carlito"/>
              </a:rPr>
              <a:t>harus berwarna  </a:t>
            </a:r>
            <a:r>
              <a:rPr sz="2400" spc="-10" dirty="0">
                <a:latin typeface="Carlito"/>
                <a:cs typeface="Carlito"/>
              </a:rPr>
              <a:t>merah, kuning, </a:t>
            </a:r>
            <a:r>
              <a:rPr sz="2400" spc="-15" dirty="0">
                <a:latin typeface="Carlito"/>
                <a:cs typeface="Carlito"/>
              </a:rPr>
              <a:t>atau </a:t>
            </a:r>
            <a:r>
              <a:rPr sz="2400" spc="-5" dirty="0">
                <a:latin typeface="Carlito"/>
                <a:cs typeface="Carlito"/>
              </a:rPr>
              <a:t>hijau </a:t>
            </a:r>
            <a:r>
              <a:rPr sz="2400" spc="-15" dirty="0">
                <a:latin typeface="Carlito"/>
                <a:cs typeface="Carlito"/>
              </a:rPr>
              <a:t>tergantung </a:t>
            </a:r>
            <a:r>
              <a:rPr sz="2400" spc="-5" dirty="0">
                <a:latin typeface="Carlito"/>
                <a:cs typeface="Carlito"/>
              </a:rPr>
              <a:t>pada  </a:t>
            </a:r>
            <a:r>
              <a:rPr sz="2400" spc="-15" dirty="0">
                <a:latin typeface="Carlito"/>
                <a:cs typeface="Carlito"/>
              </a:rPr>
              <a:t>keadaan </a:t>
            </a:r>
            <a:r>
              <a:rPr sz="2400" spc="-5" dirty="0">
                <a:latin typeface="Carlito"/>
                <a:cs typeface="Carlito"/>
              </a:rPr>
              <a:t>lalu </a:t>
            </a:r>
            <a:r>
              <a:rPr sz="2400" spc="-10" dirty="0">
                <a:latin typeface="Carlito"/>
                <a:cs typeface="Carlito"/>
              </a:rPr>
              <a:t>lintas. </a:t>
            </a:r>
            <a:r>
              <a:rPr sz="2400" spc="-5" dirty="0">
                <a:latin typeface="Carlito"/>
                <a:cs typeface="Carlito"/>
              </a:rPr>
              <a:t>Demikian </a:t>
            </a:r>
            <a:r>
              <a:rPr sz="2400" spc="-20" dirty="0">
                <a:latin typeface="Carlito"/>
                <a:cs typeface="Carlito"/>
              </a:rPr>
              <a:t>juga </a:t>
            </a:r>
            <a:r>
              <a:rPr sz="2400" spc="-15" dirty="0">
                <a:latin typeface="Carlito"/>
                <a:cs typeface="Carlito"/>
              </a:rPr>
              <a:t>pengaturan  </a:t>
            </a:r>
            <a:r>
              <a:rPr sz="2400" dirty="0">
                <a:latin typeface="Carlito"/>
                <a:cs typeface="Carlito"/>
              </a:rPr>
              <a:t>lalu </a:t>
            </a:r>
            <a:r>
              <a:rPr sz="2400" spc="-10" dirty="0">
                <a:latin typeface="Carlito"/>
                <a:cs typeface="Carlito"/>
              </a:rPr>
              <a:t>lintas </a:t>
            </a:r>
            <a:r>
              <a:rPr sz="2400" spc="-25" dirty="0">
                <a:latin typeface="Carlito"/>
                <a:cs typeface="Carlito"/>
              </a:rPr>
              <a:t>kereta </a:t>
            </a:r>
            <a:r>
              <a:rPr sz="2400" spc="-10" dirty="0">
                <a:latin typeface="Carlito"/>
                <a:cs typeface="Carlito"/>
              </a:rPr>
              <a:t>untuk menentukan </a:t>
            </a:r>
            <a:r>
              <a:rPr sz="2400" spc="-5" dirty="0">
                <a:latin typeface="Carlito"/>
                <a:cs typeface="Carlito"/>
              </a:rPr>
              <a:t>jalur </a:t>
            </a:r>
            <a:r>
              <a:rPr sz="2400" spc="-10" dirty="0">
                <a:latin typeface="Carlito"/>
                <a:cs typeface="Carlito"/>
              </a:rPr>
              <a:t>yang  </a:t>
            </a:r>
            <a:r>
              <a:rPr sz="2400" spc="-5" dirty="0">
                <a:latin typeface="Carlito"/>
                <a:cs typeface="Carlito"/>
              </a:rPr>
              <a:t>harus </a:t>
            </a:r>
            <a:r>
              <a:rPr sz="2400" spc="-10" dirty="0">
                <a:latin typeface="Carlito"/>
                <a:cs typeface="Carlito"/>
              </a:rPr>
              <a:t>dilalui </a:t>
            </a:r>
            <a:r>
              <a:rPr sz="2400" spc="-25" dirty="0">
                <a:latin typeface="Carlito"/>
                <a:cs typeface="Carlito"/>
              </a:rPr>
              <a:t>kereta </a:t>
            </a:r>
            <a:r>
              <a:rPr sz="2400" spc="-10" dirty="0">
                <a:latin typeface="Carlito"/>
                <a:cs typeface="Carlito"/>
              </a:rPr>
              <a:t>sehingga mengurangi </a:t>
            </a:r>
            <a:r>
              <a:rPr sz="2400" spc="-20" dirty="0">
                <a:latin typeface="Carlito"/>
                <a:cs typeface="Carlito"/>
              </a:rPr>
              <a:t>resiko  </a:t>
            </a:r>
            <a:r>
              <a:rPr sz="2400" spc="-10" dirty="0">
                <a:latin typeface="Carlito"/>
                <a:cs typeface="Carlito"/>
              </a:rPr>
              <a:t>kecelakaan.</a:t>
            </a:r>
            <a:endParaRPr sz="2400">
              <a:latin typeface="Carlito"/>
              <a:cs typeface="Carlito"/>
            </a:endParaRPr>
          </a:p>
          <a:p>
            <a:pPr marL="12700" marR="5080" algn="just">
              <a:lnSpc>
                <a:spcPct val="90000"/>
              </a:lnSpc>
              <a:spcBef>
                <a:spcPts val="1175"/>
              </a:spcBef>
            </a:pPr>
            <a:r>
              <a:rPr sz="2400" spc="-15" dirty="0">
                <a:latin typeface="Carlito"/>
                <a:cs typeface="Carlito"/>
              </a:rPr>
              <a:t>Sekarang </a:t>
            </a:r>
            <a:r>
              <a:rPr sz="2400" spc="-10" dirty="0">
                <a:latin typeface="Carlito"/>
                <a:cs typeface="Carlito"/>
              </a:rPr>
              <a:t>kita </a:t>
            </a:r>
            <a:r>
              <a:rPr sz="2400" dirty="0">
                <a:latin typeface="Carlito"/>
                <a:cs typeface="Carlito"/>
              </a:rPr>
              <a:t>tidak </a:t>
            </a:r>
            <a:r>
              <a:rPr sz="2400" spc="-10" dirty="0">
                <a:latin typeface="Carlito"/>
                <a:cs typeface="Carlito"/>
              </a:rPr>
              <a:t>usah </a:t>
            </a:r>
            <a:r>
              <a:rPr sz="2400" spc="-20" dirty="0">
                <a:latin typeface="Carlito"/>
                <a:cs typeface="Carlito"/>
              </a:rPr>
              <a:t>takut </a:t>
            </a:r>
            <a:r>
              <a:rPr sz="2400" spc="-15" dirty="0">
                <a:latin typeface="Carlito"/>
                <a:cs typeface="Carlito"/>
              </a:rPr>
              <a:t>karena </a:t>
            </a:r>
            <a:r>
              <a:rPr sz="2400" spc="-10" dirty="0">
                <a:latin typeface="Carlito"/>
                <a:cs typeface="Carlito"/>
              </a:rPr>
              <a:t>sistem  </a:t>
            </a:r>
            <a:r>
              <a:rPr sz="2400" spc="-15" dirty="0">
                <a:latin typeface="Carlito"/>
                <a:cs typeface="Carlito"/>
              </a:rPr>
              <a:t>navigasi </a:t>
            </a:r>
            <a:r>
              <a:rPr sz="2400" spc="-10" dirty="0">
                <a:latin typeface="Carlito"/>
                <a:cs typeface="Carlito"/>
              </a:rPr>
              <a:t>kapal </a:t>
            </a:r>
            <a:r>
              <a:rPr sz="2400" spc="-5" dirty="0">
                <a:latin typeface="Carlito"/>
                <a:cs typeface="Carlito"/>
              </a:rPr>
              <a:t>but </a:t>
            </a:r>
            <a:r>
              <a:rPr sz="2400" spc="-20" dirty="0">
                <a:latin typeface="Carlito"/>
                <a:cs typeface="Carlito"/>
              </a:rPr>
              <a:t>sangat </a:t>
            </a:r>
            <a:r>
              <a:rPr sz="2400" spc="-10" dirty="0">
                <a:latin typeface="Carlito"/>
                <a:cs typeface="Carlito"/>
              </a:rPr>
              <a:t>terbantu </a:t>
            </a:r>
            <a:r>
              <a:rPr sz="2400" spc="-5" dirty="0">
                <a:latin typeface="Carlito"/>
                <a:cs typeface="Carlito"/>
              </a:rPr>
              <a:t>oleh </a:t>
            </a:r>
            <a:r>
              <a:rPr sz="2400" spc="-15" dirty="0">
                <a:latin typeface="Carlito"/>
                <a:cs typeface="Carlito"/>
              </a:rPr>
              <a:t>adanya  </a:t>
            </a:r>
            <a:r>
              <a:rPr sz="2400" spc="-20" dirty="0">
                <a:latin typeface="Carlito"/>
                <a:cs typeface="Carlito"/>
              </a:rPr>
              <a:t>komputer </a:t>
            </a:r>
            <a:r>
              <a:rPr sz="2400" spc="-10" dirty="0">
                <a:latin typeface="Carlito"/>
                <a:cs typeface="Carlito"/>
              </a:rPr>
              <a:t>dan satelit </a:t>
            </a:r>
            <a:r>
              <a:rPr sz="2400" spc="-15" dirty="0">
                <a:latin typeface="Carlito"/>
                <a:cs typeface="Carlito"/>
              </a:rPr>
              <a:t>navigasi </a:t>
            </a:r>
            <a:r>
              <a:rPr sz="2400" spc="-10" dirty="0">
                <a:latin typeface="Carlito"/>
                <a:cs typeface="Carlito"/>
              </a:rPr>
              <a:t>sehingga </a:t>
            </a:r>
            <a:r>
              <a:rPr sz="2400" spc="-15" dirty="0">
                <a:latin typeface="Carlito"/>
                <a:cs typeface="Carlito"/>
              </a:rPr>
              <a:t>arah </a:t>
            </a:r>
            <a:r>
              <a:rPr sz="2400" spc="-5" dirty="0">
                <a:latin typeface="Carlito"/>
                <a:cs typeface="Carlito"/>
              </a:rPr>
              <a:t>dan  </a:t>
            </a:r>
            <a:r>
              <a:rPr sz="2400" dirty="0">
                <a:latin typeface="Carlito"/>
                <a:cs typeface="Carlito"/>
              </a:rPr>
              <a:t>tujuan </a:t>
            </a:r>
            <a:r>
              <a:rPr sz="2400" spc="-10" dirty="0">
                <a:latin typeface="Carlito"/>
                <a:cs typeface="Carlito"/>
              </a:rPr>
              <a:t>kapal dapat ditentukan </a:t>
            </a:r>
            <a:r>
              <a:rPr sz="2400" spc="-15" dirty="0">
                <a:latin typeface="Carlito"/>
                <a:cs typeface="Carlito"/>
              </a:rPr>
              <a:t>secara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tepat.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ADDFD8E-62DC-4EEA-81E7-200B67524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824" y="1960418"/>
            <a:ext cx="571817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183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613686" y="1404239"/>
            <a:ext cx="3308603" cy="3308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28298" y="1663192"/>
            <a:ext cx="6591300" cy="2156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ts val="2510"/>
              </a:lnSpc>
              <a:spcBef>
                <a:spcPts val="95"/>
              </a:spcBef>
              <a:buClr>
                <a:srgbClr val="1286C3"/>
              </a:buClr>
              <a:buSzPct val="145454"/>
              <a:buFont typeface="Arial"/>
              <a:buChar char="•"/>
              <a:tabLst>
                <a:tab pos="299720" algn="l"/>
              </a:tabLst>
            </a:pPr>
            <a:r>
              <a:rPr sz="2200" dirty="0">
                <a:latin typeface="Carlito"/>
                <a:cs typeface="Carlito"/>
              </a:rPr>
              <a:t>ICT </a:t>
            </a:r>
            <a:r>
              <a:rPr sz="2200" spc="-5" dirty="0">
                <a:latin typeface="Carlito"/>
                <a:cs typeface="Carlito"/>
              </a:rPr>
              <a:t>paling </a:t>
            </a:r>
            <a:r>
              <a:rPr sz="2200" spc="-10" dirty="0">
                <a:latin typeface="Carlito"/>
                <a:cs typeface="Carlito"/>
              </a:rPr>
              <a:t>tepat </a:t>
            </a:r>
            <a:r>
              <a:rPr sz="2200" spc="-15" dirty="0">
                <a:latin typeface="Carlito"/>
                <a:cs typeface="Carlito"/>
              </a:rPr>
              <a:t>dimanfaatkan </a:t>
            </a:r>
            <a:r>
              <a:rPr sz="2200" spc="-10" dirty="0">
                <a:latin typeface="Carlito"/>
                <a:cs typeface="Carlito"/>
              </a:rPr>
              <a:t>untuk</a:t>
            </a:r>
            <a:r>
              <a:rPr sz="2200" spc="3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menyempurnakan</a:t>
            </a:r>
            <a:endParaRPr sz="2200" dirty="0">
              <a:latin typeface="Carlito"/>
              <a:cs typeface="Carlito"/>
            </a:endParaRPr>
          </a:p>
          <a:p>
            <a:pPr marL="299085">
              <a:lnSpc>
                <a:spcPts val="2510"/>
              </a:lnSpc>
            </a:pPr>
            <a:r>
              <a:rPr sz="2200" spc="-15" dirty="0">
                <a:latin typeface="Carlito"/>
                <a:cs typeface="Carlito"/>
              </a:rPr>
              <a:t>proses yang </a:t>
            </a:r>
            <a:r>
              <a:rPr sz="2200" spc="-5" dirty="0">
                <a:latin typeface="Carlito"/>
                <a:cs typeface="Carlito"/>
              </a:rPr>
              <a:t>sudah berjalan </a:t>
            </a:r>
            <a:r>
              <a:rPr sz="2200" spc="-10" dirty="0">
                <a:latin typeface="Carlito"/>
                <a:cs typeface="Carlito"/>
              </a:rPr>
              <a:t>cukup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baik.</a:t>
            </a:r>
            <a:endParaRPr sz="2200" dirty="0">
              <a:latin typeface="Carlito"/>
              <a:cs typeface="Carlito"/>
            </a:endParaRPr>
          </a:p>
          <a:p>
            <a:pPr marL="299085" marR="8255" indent="-287020">
              <a:lnSpc>
                <a:spcPts val="2380"/>
              </a:lnSpc>
              <a:spcBef>
                <a:spcPts val="1160"/>
              </a:spcBef>
              <a:buClr>
                <a:srgbClr val="1286C3"/>
              </a:buClr>
              <a:buSzPct val="145454"/>
              <a:buFont typeface="Arial"/>
              <a:buChar char="•"/>
              <a:tabLst>
                <a:tab pos="299720" algn="l"/>
              </a:tabLst>
            </a:pPr>
            <a:r>
              <a:rPr sz="2200" spc="-10" dirty="0">
                <a:latin typeface="Carlito"/>
                <a:cs typeface="Carlito"/>
              </a:rPr>
              <a:t>Pengguna </a:t>
            </a:r>
            <a:r>
              <a:rPr sz="2200" dirty="0">
                <a:latin typeface="Carlito"/>
                <a:cs typeface="Carlito"/>
              </a:rPr>
              <a:t>ICT </a:t>
            </a:r>
            <a:r>
              <a:rPr sz="2200" spc="-15" dirty="0">
                <a:latin typeface="Carlito"/>
                <a:cs typeface="Carlito"/>
              </a:rPr>
              <a:t>biasanya </a:t>
            </a:r>
            <a:r>
              <a:rPr sz="2200" spc="-10" dirty="0">
                <a:latin typeface="Carlito"/>
                <a:cs typeface="Carlito"/>
              </a:rPr>
              <a:t>ialah </a:t>
            </a:r>
            <a:r>
              <a:rPr sz="2200" spc="-15" dirty="0">
                <a:latin typeface="Carlito"/>
                <a:cs typeface="Carlito"/>
              </a:rPr>
              <a:t>mereka </a:t>
            </a:r>
            <a:r>
              <a:rPr sz="2200" spc="-10" dirty="0">
                <a:latin typeface="Carlito"/>
                <a:cs typeface="Carlito"/>
              </a:rPr>
              <a:t>yang </a:t>
            </a:r>
            <a:r>
              <a:rPr sz="2200" spc="-5" dirty="0">
                <a:latin typeface="Carlito"/>
                <a:cs typeface="Carlito"/>
              </a:rPr>
              <a:t>sudah </a:t>
            </a:r>
            <a:r>
              <a:rPr sz="2200" spc="-15" dirty="0">
                <a:latin typeface="Carlito"/>
                <a:cs typeface="Carlito"/>
              </a:rPr>
              <a:t>akrab  dengan</a:t>
            </a:r>
            <a:r>
              <a:rPr sz="2200" spc="-5" dirty="0">
                <a:latin typeface="Carlito"/>
                <a:cs typeface="Carlito"/>
              </a:rPr>
              <a:t> teknologi.</a:t>
            </a:r>
            <a:endParaRPr sz="2200" dirty="0">
              <a:latin typeface="Carlito"/>
              <a:cs typeface="Carlito"/>
            </a:endParaRPr>
          </a:p>
          <a:p>
            <a:pPr marL="299085" indent="-287020">
              <a:lnSpc>
                <a:spcPts val="2510"/>
              </a:lnSpc>
              <a:spcBef>
                <a:spcPts val="825"/>
              </a:spcBef>
              <a:buClr>
                <a:srgbClr val="1286C3"/>
              </a:buClr>
              <a:buSzPct val="145454"/>
              <a:buFont typeface="Arial"/>
              <a:buChar char="•"/>
              <a:tabLst>
                <a:tab pos="299720" algn="l"/>
                <a:tab pos="1836420" algn="l"/>
                <a:tab pos="2882265" algn="l"/>
                <a:tab pos="3564890" algn="l"/>
                <a:tab pos="5151755" algn="l"/>
              </a:tabLst>
            </a:pPr>
            <a:r>
              <a:rPr sz="2200" spc="-15" dirty="0">
                <a:latin typeface="Carlito"/>
                <a:cs typeface="Carlito"/>
              </a:rPr>
              <a:t>Penerapan	efektif	</a:t>
            </a:r>
            <a:r>
              <a:rPr sz="2200" spc="5" dirty="0">
                <a:latin typeface="Carlito"/>
                <a:cs typeface="Carlito"/>
              </a:rPr>
              <a:t>ICT	</a:t>
            </a:r>
            <a:r>
              <a:rPr sz="2200" spc="-10" dirty="0">
                <a:latin typeface="Carlito"/>
                <a:cs typeface="Carlito"/>
              </a:rPr>
              <a:t>melibatkan	</a:t>
            </a:r>
            <a:r>
              <a:rPr sz="2200" spc="-15" dirty="0">
                <a:latin typeface="Carlito"/>
                <a:cs typeface="Carlito"/>
              </a:rPr>
              <a:t>infrastruktur</a:t>
            </a:r>
            <a:endParaRPr sz="2200" dirty="0">
              <a:latin typeface="Carlito"/>
              <a:cs typeface="Carlito"/>
            </a:endParaRPr>
          </a:p>
          <a:p>
            <a:pPr marL="299085">
              <a:lnSpc>
                <a:spcPts val="2510"/>
              </a:lnSpc>
            </a:pPr>
            <a:r>
              <a:rPr sz="2200" spc="-5" dirty="0">
                <a:latin typeface="Carlito"/>
                <a:cs typeface="Carlito"/>
              </a:rPr>
              <a:t>teknologi maupun </a:t>
            </a:r>
            <a:r>
              <a:rPr sz="2200" spc="-10" dirty="0">
                <a:latin typeface="Carlito"/>
                <a:cs typeface="Carlito"/>
              </a:rPr>
              <a:t>infrastruktur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informasi.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28298" y="3971544"/>
            <a:ext cx="57562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1286C3"/>
              </a:buClr>
              <a:buSzPct val="145454"/>
              <a:buFont typeface="Arial"/>
              <a:buChar char="•"/>
              <a:tabLst>
                <a:tab pos="299720" algn="l"/>
                <a:tab pos="1012190" algn="l"/>
                <a:tab pos="2353310" algn="l"/>
                <a:tab pos="3843654" algn="l"/>
              </a:tabLst>
            </a:pPr>
            <a:r>
              <a:rPr sz="2200" dirty="0">
                <a:latin typeface="Carlito"/>
                <a:cs typeface="Carlito"/>
              </a:rPr>
              <a:t>ICT	</a:t>
            </a:r>
            <a:r>
              <a:rPr sz="2200" spc="-5" dirty="0">
                <a:latin typeface="Carlito"/>
                <a:cs typeface="Carlito"/>
              </a:rPr>
              <a:t>mungkin	</a:t>
            </a:r>
            <a:r>
              <a:rPr sz="2200" spc="-10" dirty="0">
                <a:latin typeface="Carlito"/>
                <a:cs typeface="Carlito"/>
              </a:rPr>
              <a:t>membuka	peluang-peluang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14810" y="4001071"/>
            <a:ext cx="6301740" cy="6623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indent="5799455">
              <a:lnSpc>
                <a:spcPts val="2380"/>
              </a:lnSpc>
              <a:spcBef>
                <a:spcPts val="390"/>
              </a:spcBef>
              <a:tabLst>
                <a:tab pos="1908175" algn="l"/>
                <a:tab pos="2757170" algn="l"/>
                <a:tab pos="3461385" algn="l"/>
                <a:tab pos="4182110" algn="l"/>
                <a:tab pos="5631815" algn="l"/>
              </a:tabLst>
            </a:pPr>
            <a:r>
              <a:rPr sz="2200" spc="-10" dirty="0">
                <a:latin typeface="Carlito"/>
                <a:cs typeface="Carlito"/>
              </a:rPr>
              <a:t>bagi  pembangu</a:t>
            </a:r>
            <a:r>
              <a:rPr sz="2200" spc="-15" dirty="0">
                <a:latin typeface="Carlito"/>
                <a:cs typeface="Carlito"/>
              </a:rPr>
              <a:t>n</a:t>
            </a:r>
            <a:r>
              <a:rPr sz="2200" spc="-5" dirty="0">
                <a:latin typeface="Carlito"/>
                <a:cs typeface="Carlito"/>
              </a:rPr>
              <a:t>a</a:t>
            </a:r>
            <a:r>
              <a:rPr sz="2200" dirty="0">
                <a:latin typeface="Carlito"/>
                <a:cs typeface="Carlito"/>
              </a:rPr>
              <a:t>n</a:t>
            </a:r>
            <a:r>
              <a:rPr sz="2200" spc="-5" dirty="0">
                <a:latin typeface="Carlito"/>
                <a:cs typeface="Carlito"/>
              </a:rPr>
              <a:t>,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35" dirty="0">
                <a:latin typeface="Carlito"/>
                <a:cs typeface="Carlito"/>
              </a:rPr>
              <a:t>t</a:t>
            </a:r>
            <a:r>
              <a:rPr sz="2200" spc="-20" dirty="0">
                <a:latin typeface="Carlito"/>
                <a:cs typeface="Carlito"/>
              </a:rPr>
              <a:t>e</a:t>
            </a:r>
            <a:r>
              <a:rPr sz="2200" spc="-35" dirty="0">
                <a:latin typeface="Carlito"/>
                <a:cs typeface="Carlito"/>
              </a:rPr>
              <a:t>t</a:t>
            </a:r>
            <a:r>
              <a:rPr sz="2200" spc="-5" dirty="0">
                <a:latin typeface="Carlito"/>
                <a:cs typeface="Carlito"/>
              </a:rPr>
              <a:t>api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10" dirty="0">
                <a:latin typeface="Carlito"/>
                <a:cs typeface="Carlito"/>
              </a:rPr>
              <a:t>ha</a:t>
            </a:r>
            <a:r>
              <a:rPr sz="2200" dirty="0">
                <a:latin typeface="Carlito"/>
                <a:cs typeface="Carlito"/>
              </a:rPr>
              <a:t>s</a:t>
            </a:r>
            <a:r>
              <a:rPr sz="2200" spc="-5" dirty="0">
                <a:latin typeface="Carlito"/>
                <a:cs typeface="Carlito"/>
              </a:rPr>
              <a:t>il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40" dirty="0">
                <a:latin typeface="Carlito"/>
                <a:cs typeface="Carlito"/>
              </a:rPr>
              <a:t>y</a:t>
            </a:r>
            <a:r>
              <a:rPr sz="2200" spc="-5" dirty="0">
                <a:latin typeface="Carlito"/>
                <a:cs typeface="Carlito"/>
              </a:rPr>
              <a:t>ang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10" dirty="0">
                <a:latin typeface="Carlito"/>
                <a:cs typeface="Carlito"/>
              </a:rPr>
              <a:t>dih</a:t>
            </a:r>
            <a:r>
              <a:rPr sz="2200" dirty="0">
                <a:latin typeface="Carlito"/>
                <a:cs typeface="Carlito"/>
              </a:rPr>
              <a:t>a</a:t>
            </a:r>
            <a:r>
              <a:rPr sz="2200" spc="-50" dirty="0">
                <a:latin typeface="Carlito"/>
                <a:cs typeface="Carlito"/>
              </a:rPr>
              <a:t>r</a:t>
            </a:r>
            <a:r>
              <a:rPr sz="2200" spc="-5" dirty="0">
                <a:latin typeface="Carlito"/>
                <a:cs typeface="Carlito"/>
              </a:rPr>
              <a:t>a</a:t>
            </a:r>
            <a:r>
              <a:rPr sz="2200" dirty="0">
                <a:latin typeface="Carlito"/>
                <a:cs typeface="Carlito"/>
              </a:rPr>
              <a:t>p</a:t>
            </a:r>
            <a:r>
              <a:rPr sz="2200" spc="-55" dirty="0">
                <a:latin typeface="Carlito"/>
                <a:cs typeface="Carlito"/>
              </a:rPr>
              <a:t>k</a:t>
            </a:r>
            <a:r>
              <a:rPr sz="2200" spc="-5" dirty="0">
                <a:latin typeface="Carlito"/>
                <a:cs typeface="Carlito"/>
              </a:rPr>
              <a:t>an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10" dirty="0">
                <a:latin typeface="Carlito"/>
                <a:cs typeface="Carlito"/>
              </a:rPr>
              <a:t>sel</a:t>
            </a:r>
            <a:r>
              <a:rPr sz="2200" spc="-5" dirty="0">
                <a:latin typeface="Carlito"/>
                <a:cs typeface="Carlito"/>
              </a:rPr>
              <a:t>alu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14810" y="4692903"/>
            <a:ext cx="38773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rlito"/>
                <a:cs typeface="Carlito"/>
              </a:rPr>
              <a:t>muncul </a:t>
            </a:r>
            <a:r>
              <a:rPr sz="2200" spc="-5" dirty="0">
                <a:latin typeface="Carlito"/>
                <a:cs typeface="Carlito"/>
              </a:rPr>
              <a:t>dari </a:t>
            </a:r>
            <a:r>
              <a:rPr sz="2200" spc="-20" dirty="0">
                <a:latin typeface="Carlito"/>
                <a:cs typeface="Carlito"/>
              </a:rPr>
              <a:t>kegiatan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manusianya.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7335" y="891596"/>
            <a:ext cx="8918484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5" dirty="0"/>
              <a:t>Peran </a:t>
            </a:r>
            <a:r>
              <a:rPr b="1" spc="-5" dirty="0"/>
              <a:t>ICT </a:t>
            </a:r>
            <a:r>
              <a:rPr b="1" spc="-15" dirty="0"/>
              <a:t>Literacy </a:t>
            </a:r>
            <a:r>
              <a:rPr b="1" spc="-5" dirty="0"/>
              <a:t>pada Cyber</a:t>
            </a:r>
            <a:r>
              <a:rPr b="1" spc="114" dirty="0"/>
              <a:t> </a:t>
            </a:r>
            <a:r>
              <a:rPr b="1" spc="-15" dirty="0"/>
              <a:t>Life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9127" y="2144395"/>
            <a:ext cx="9862820" cy="32785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5" dirty="0">
                <a:latin typeface="Carlito"/>
                <a:cs typeface="Carlito"/>
              </a:rPr>
              <a:t>Dalam </a:t>
            </a:r>
            <a:r>
              <a:rPr sz="2400" spc="-10" dirty="0">
                <a:latin typeface="Carlito"/>
                <a:cs typeface="Carlito"/>
              </a:rPr>
              <a:t>kehidupan </a:t>
            </a:r>
            <a:r>
              <a:rPr sz="2400" spc="-5" dirty="0">
                <a:latin typeface="Carlito"/>
                <a:cs typeface="Carlito"/>
              </a:rPr>
              <a:t>sehari-hari, teknologi </a:t>
            </a:r>
            <a:r>
              <a:rPr sz="2400" spc="-15" dirty="0">
                <a:latin typeface="Carlito"/>
                <a:cs typeface="Carlito"/>
              </a:rPr>
              <a:t>informasi </a:t>
            </a:r>
            <a:r>
              <a:rPr sz="2400" spc="-5" dirty="0">
                <a:latin typeface="Carlito"/>
                <a:cs typeface="Carlito"/>
              </a:rPr>
              <a:t>dan </a:t>
            </a:r>
            <a:r>
              <a:rPr sz="2400" spc="-20" dirty="0">
                <a:latin typeface="Carlito"/>
                <a:cs typeface="Carlito"/>
              </a:rPr>
              <a:t>komunikasi </a:t>
            </a:r>
            <a:r>
              <a:rPr sz="2400" dirty="0">
                <a:latin typeface="Carlito"/>
                <a:cs typeface="Carlito"/>
              </a:rPr>
              <a:t>tidak </a:t>
            </a:r>
            <a:r>
              <a:rPr sz="2400" spc="-10" dirty="0">
                <a:latin typeface="Carlito"/>
                <a:cs typeface="Carlito"/>
              </a:rPr>
              <a:t>dapat  dipisahkan </a:t>
            </a:r>
            <a:r>
              <a:rPr sz="2400" spc="-5" dirty="0">
                <a:latin typeface="Carlito"/>
                <a:cs typeface="Carlito"/>
              </a:rPr>
              <a:t>dari </a:t>
            </a:r>
            <a:r>
              <a:rPr sz="2400" spc="-10" dirty="0">
                <a:latin typeface="Carlito"/>
                <a:cs typeface="Carlito"/>
              </a:rPr>
              <a:t>kehidupan </a:t>
            </a:r>
            <a:r>
              <a:rPr sz="2400" spc="-5" dirty="0">
                <a:latin typeface="Carlito"/>
                <a:cs typeface="Carlito"/>
              </a:rPr>
              <a:t>manusia. </a:t>
            </a:r>
            <a:r>
              <a:rPr sz="2400" spc="-15" dirty="0">
                <a:latin typeface="Carlito"/>
                <a:cs typeface="Carlito"/>
              </a:rPr>
              <a:t>Keberadaannya </a:t>
            </a:r>
            <a:r>
              <a:rPr sz="2400" spc="-5" dirty="0">
                <a:latin typeface="Carlito"/>
                <a:cs typeface="Carlito"/>
              </a:rPr>
              <a:t>di </a:t>
            </a:r>
            <a:r>
              <a:rPr sz="2400" spc="-25" dirty="0">
                <a:latin typeface="Carlito"/>
                <a:cs typeface="Carlito"/>
              </a:rPr>
              <a:t>masyarakat </a:t>
            </a:r>
            <a:r>
              <a:rPr sz="2400" spc="-10" dirty="0">
                <a:latin typeface="Carlito"/>
                <a:cs typeface="Carlito"/>
              </a:rPr>
              <a:t>tidak  kalah </a:t>
            </a:r>
            <a:r>
              <a:rPr sz="2400" spc="-5" dirty="0">
                <a:latin typeface="Carlito"/>
                <a:cs typeface="Carlito"/>
              </a:rPr>
              <a:t>penting </a:t>
            </a:r>
            <a:r>
              <a:rPr sz="2400" spc="-15" dirty="0">
                <a:latin typeface="Carlito"/>
                <a:cs typeface="Carlito"/>
              </a:rPr>
              <a:t>dengan </a:t>
            </a:r>
            <a:r>
              <a:rPr sz="2400" spc="-10" dirty="0">
                <a:latin typeface="Carlito"/>
                <a:cs typeface="Carlito"/>
              </a:rPr>
              <a:t>kebutuhan-kebutuhan </a:t>
            </a:r>
            <a:r>
              <a:rPr sz="2400" spc="-25" dirty="0">
                <a:latin typeface="Carlito"/>
                <a:cs typeface="Carlito"/>
              </a:rPr>
              <a:t>pokok </a:t>
            </a:r>
            <a:r>
              <a:rPr sz="2400" spc="-10" dirty="0">
                <a:latin typeface="Carlito"/>
                <a:cs typeface="Carlito"/>
              </a:rPr>
              <a:t>yang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lainnya.</a:t>
            </a:r>
            <a:endParaRPr sz="2400" dirty="0">
              <a:latin typeface="Carlito"/>
              <a:cs typeface="Carlito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15" dirty="0">
                <a:latin typeface="Carlito"/>
                <a:cs typeface="Carlito"/>
              </a:rPr>
              <a:t>Pada dasarnya, </a:t>
            </a:r>
            <a:r>
              <a:rPr sz="2400" spc="-10" dirty="0">
                <a:latin typeface="Carlito"/>
                <a:cs typeface="Carlito"/>
              </a:rPr>
              <a:t>teknologi informasi </a:t>
            </a:r>
            <a:r>
              <a:rPr sz="2400" spc="-5" dirty="0">
                <a:latin typeface="Carlito"/>
                <a:cs typeface="Carlito"/>
              </a:rPr>
              <a:t>dan </a:t>
            </a:r>
            <a:r>
              <a:rPr sz="2400" spc="-15" dirty="0">
                <a:latin typeface="Carlito"/>
                <a:cs typeface="Carlito"/>
              </a:rPr>
              <a:t>komunikasi berperan </a:t>
            </a:r>
            <a:r>
              <a:rPr sz="2400" spc="-5" dirty="0">
                <a:latin typeface="Carlito"/>
                <a:cs typeface="Carlito"/>
              </a:rPr>
              <a:t>penting dalam  memudahkan </a:t>
            </a:r>
            <a:r>
              <a:rPr sz="2400" dirty="0">
                <a:latin typeface="Carlito"/>
                <a:cs typeface="Carlito"/>
              </a:rPr>
              <a:t>manusia </a:t>
            </a:r>
            <a:r>
              <a:rPr sz="2400" spc="-10" dirty="0">
                <a:latin typeface="Carlito"/>
                <a:cs typeface="Carlito"/>
              </a:rPr>
              <a:t>untuk dapat </a:t>
            </a:r>
            <a:r>
              <a:rPr sz="2400" spc="-5" dirty="0">
                <a:latin typeface="Carlito"/>
                <a:cs typeface="Carlito"/>
              </a:rPr>
              <a:t>saling </a:t>
            </a:r>
            <a:r>
              <a:rPr sz="2400" spc="-10" dirty="0">
                <a:latin typeface="Carlito"/>
                <a:cs typeface="Carlito"/>
              </a:rPr>
              <a:t>berhubungan </a:t>
            </a:r>
            <a:r>
              <a:rPr sz="2400" spc="-15" dirty="0">
                <a:latin typeface="Carlito"/>
                <a:cs typeface="Carlito"/>
              </a:rPr>
              <a:t>dengan </a:t>
            </a:r>
            <a:r>
              <a:rPr sz="2400" spc="-5" dirty="0">
                <a:latin typeface="Carlito"/>
                <a:cs typeface="Carlito"/>
              </a:rPr>
              <a:t>cepat,  </a:t>
            </a:r>
            <a:r>
              <a:rPr sz="2400" dirty="0">
                <a:latin typeface="Carlito"/>
                <a:cs typeface="Carlito"/>
              </a:rPr>
              <a:t>mudah, </a:t>
            </a:r>
            <a:r>
              <a:rPr sz="2400" spc="-5" dirty="0">
                <a:latin typeface="Carlito"/>
                <a:cs typeface="Carlito"/>
              </a:rPr>
              <a:t>dan </a:t>
            </a:r>
            <a:r>
              <a:rPr sz="2400" spc="-10" dirty="0">
                <a:latin typeface="Carlito"/>
                <a:cs typeface="Carlito"/>
              </a:rPr>
              <a:t>terjangkau. </a:t>
            </a:r>
            <a:r>
              <a:rPr sz="2400" spc="-15" dirty="0">
                <a:latin typeface="Carlito"/>
                <a:cs typeface="Carlito"/>
              </a:rPr>
              <a:t>Dengan </a:t>
            </a:r>
            <a:r>
              <a:rPr sz="2400" spc="-25" dirty="0">
                <a:latin typeface="Carlito"/>
                <a:cs typeface="Carlito"/>
              </a:rPr>
              <a:t>kata </a:t>
            </a:r>
            <a:r>
              <a:rPr sz="2400" spc="-5" dirty="0">
                <a:latin typeface="Carlito"/>
                <a:cs typeface="Carlito"/>
              </a:rPr>
              <a:t>lain, teknologi </a:t>
            </a:r>
            <a:r>
              <a:rPr sz="2400" spc="-15" dirty="0">
                <a:latin typeface="Carlito"/>
                <a:cs typeface="Carlito"/>
              </a:rPr>
              <a:t>informasi </a:t>
            </a:r>
            <a:r>
              <a:rPr sz="2400" spc="-5" dirty="0">
                <a:latin typeface="Carlito"/>
                <a:cs typeface="Carlito"/>
              </a:rPr>
              <a:t>dan  </a:t>
            </a:r>
            <a:r>
              <a:rPr sz="2400" spc="-15" dirty="0">
                <a:latin typeface="Carlito"/>
                <a:cs typeface="Carlito"/>
              </a:rPr>
              <a:t>komunikasi </a:t>
            </a:r>
            <a:r>
              <a:rPr sz="2400" spc="-10" dirty="0">
                <a:latin typeface="Carlito"/>
                <a:cs typeface="Carlito"/>
              </a:rPr>
              <a:t>dapat </a:t>
            </a:r>
            <a:r>
              <a:rPr sz="2400" spc="-5" dirty="0">
                <a:latin typeface="Carlito"/>
                <a:cs typeface="Carlito"/>
              </a:rPr>
              <a:t>mempermudah dan </a:t>
            </a:r>
            <a:r>
              <a:rPr sz="2400" dirty="0">
                <a:latin typeface="Carlito"/>
                <a:cs typeface="Carlito"/>
              </a:rPr>
              <a:t>mempertinggi </a:t>
            </a:r>
            <a:r>
              <a:rPr sz="2400" spc="-10" dirty="0">
                <a:latin typeface="Carlito"/>
                <a:cs typeface="Carlito"/>
              </a:rPr>
              <a:t>kualitas </a:t>
            </a:r>
            <a:r>
              <a:rPr sz="2400" spc="-5" dirty="0">
                <a:latin typeface="Carlito"/>
                <a:cs typeface="Carlito"/>
              </a:rPr>
              <a:t>hidup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manusia.</a:t>
            </a:r>
            <a:endParaRPr sz="24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10" dirty="0">
                <a:latin typeface="Carlito"/>
                <a:cs typeface="Carlito"/>
              </a:rPr>
              <a:t>Beberapa peranan TIK </a:t>
            </a:r>
            <a:r>
              <a:rPr sz="2400" spc="-5" dirty="0">
                <a:latin typeface="Carlito"/>
                <a:cs typeface="Carlito"/>
              </a:rPr>
              <a:t>dalam </a:t>
            </a:r>
            <a:r>
              <a:rPr sz="2400" spc="-10" dirty="0">
                <a:latin typeface="Carlito"/>
                <a:cs typeface="Carlito"/>
              </a:rPr>
              <a:t>kehidupan </a:t>
            </a:r>
            <a:r>
              <a:rPr sz="2400" spc="-5" dirty="0">
                <a:latin typeface="Carlito"/>
                <a:cs typeface="Carlito"/>
              </a:rPr>
              <a:t>sehari-hari </a:t>
            </a:r>
            <a:r>
              <a:rPr sz="2400" spc="-10" dirty="0">
                <a:latin typeface="Carlito"/>
                <a:cs typeface="Carlito"/>
              </a:rPr>
              <a:t>sebagai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berikut.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3833" y="2364994"/>
            <a:ext cx="3011424" cy="2258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84192" y="588736"/>
            <a:ext cx="906059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/>
              <a:t>Bidang </a:t>
            </a:r>
            <a:r>
              <a:rPr b="1" spc="-15" dirty="0"/>
              <a:t>Pendidikan </a:t>
            </a:r>
            <a:r>
              <a:rPr b="1" spc="-10" dirty="0"/>
              <a:t>(E-Education)</a:t>
            </a:r>
            <a:r>
              <a:rPr b="1" spc="55" dirty="0"/>
              <a:t> </a:t>
            </a:r>
            <a:r>
              <a:rPr b="1" spc="-5" dirty="0"/>
              <a:t>(1)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03978" y="1580464"/>
            <a:ext cx="28282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1286C3"/>
              </a:buClr>
              <a:buSzPct val="145454"/>
              <a:buFont typeface="Arial"/>
              <a:buChar char="•"/>
              <a:tabLst>
                <a:tab pos="299720" algn="l"/>
                <a:tab pos="1408430" algn="l"/>
                <a:tab pos="2465070" algn="l"/>
              </a:tabLst>
            </a:pPr>
            <a:r>
              <a:rPr sz="2200" spc="-10" dirty="0">
                <a:latin typeface="Carlito"/>
                <a:cs typeface="Carlito"/>
              </a:rPr>
              <a:t>Den</a:t>
            </a:r>
            <a:r>
              <a:rPr sz="2200" spc="-50" dirty="0">
                <a:latin typeface="Carlito"/>
                <a:cs typeface="Carlito"/>
              </a:rPr>
              <a:t>g</a:t>
            </a:r>
            <a:r>
              <a:rPr sz="2200" spc="-5" dirty="0">
                <a:latin typeface="Carlito"/>
                <a:cs typeface="Carlito"/>
              </a:rPr>
              <a:t>an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5" dirty="0">
                <a:latin typeface="Carlito"/>
                <a:cs typeface="Carlito"/>
              </a:rPr>
              <a:t>ad</a:t>
            </a:r>
            <a:r>
              <a:rPr sz="2200" spc="-15" dirty="0">
                <a:latin typeface="Carlito"/>
                <a:cs typeface="Carlito"/>
              </a:rPr>
              <a:t>a</a:t>
            </a:r>
            <a:r>
              <a:rPr sz="2200" spc="-45" dirty="0">
                <a:latin typeface="Carlito"/>
                <a:cs typeface="Carlito"/>
              </a:rPr>
              <a:t>n</a:t>
            </a:r>
            <a:r>
              <a:rPr sz="2200" spc="-40" dirty="0">
                <a:latin typeface="Carlito"/>
                <a:cs typeface="Carlito"/>
              </a:rPr>
              <a:t>y</a:t>
            </a:r>
            <a:r>
              <a:rPr sz="2200" spc="-5" dirty="0">
                <a:latin typeface="Carlito"/>
                <a:cs typeface="Carlito"/>
              </a:rPr>
              <a:t>a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10" dirty="0">
                <a:latin typeface="Carlito"/>
                <a:cs typeface="Carlito"/>
              </a:rPr>
              <a:t>TIK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90490" y="1882901"/>
            <a:ext cx="22625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50035" algn="l"/>
              </a:tabLst>
            </a:pPr>
            <a:r>
              <a:rPr sz="2200" spc="-5" dirty="0">
                <a:latin typeface="Carlito"/>
                <a:cs typeface="Carlito"/>
              </a:rPr>
              <a:t>i</a:t>
            </a:r>
            <a:r>
              <a:rPr sz="2200" spc="-20" dirty="0">
                <a:latin typeface="Carlito"/>
                <a:cs typeface="Carlito"/>
              </a:rPr>
              <a:t>n</a:t>
            </a:r>
            <a:r>
              <a:rPr sz="2200" spc="-55" dirty="0">
                <a:latin typeface="Carlito"/>
                <a:cs typeface="Carlito"/>
              </a:rPr>
              <a:t>f</a:t>
            </a:r>
            <a:r>
              <a:rPr sz="2200" spc="-5" dirty="0">
                <a:latin typeface="Carlito"/>
                <a:cs typeface="Carlito"/>
              </a:rPr>
              <a:t>orma</a:t>
            </a:r>
            <a:r>
              <a:rPr sz="2200" dirty="0">
                <a:latin typeface="Carlito"/>
                <a:cs typeface="Carlito"/>
              </a:rPr>
              <a:t>s</a:t>
            </a:r>
            <a:r>
              <a:rPr sz="2200" spc="-5" dirty="0">
                <a:latin typeface="Carlito"/>
                <a:cs typeface="Carlito"/>
              </a:rPr>
              <a:t>i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10" dirty="0">
                <a:latin typeface="Carlito"/>
                <a:cs typeface="Carlito"/>
              </a:rPr>
              <a:t>da</a:t>
            </a:r>
            <a:r>
              <a:rPr sz="2200" spc="-15" dirty="0">
                <a:latin typeface="Carlito"/>
                <a:cs typeface="Carlito"/>
              </a:rPr>
              <a:t>l</a:t>
            </a:r>
            <a:r>
              <a:rPr sz="2200" spc="-5" dirty="0">
                <a:latin typeface="Carlito"/>
                <a:cs typeface="Carlito"/>
              </a:rPr>
              <a:t>am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5651" y="1882901"/>
            <a:ext cx="13512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rlito"/>
                <a:cs typeface="Carlito"/>
              </a:rPr>
              <a:t>pendidikan,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52358" y="1580464"/>
            <a:ext cx="3701415" cy="662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2510"/>
              </a:lnSpc>
              <a:spcBef>
                <a:spcPts val="95"/>
              </a:spcBef>
              <a:tabLst>
                <a:tab pos="673100" algn="l"/>
                <a:tab pos="2616835" algn="l"/>
              </a:tabLst>
            </a:pPr>
            <a:r>
              <a:rPr sz="2200" spc="-10" dirty="0">
                <a:latin typeface="Carlito"/>
                <a:cs typeface="Carlito"/>
              </a:rPr>
              <a:t>d</a:t>
            </a:r>
            <a:r>
              <a:rPr sz="2200" spc="5" dirty="0">
                <a:latin typeface="Carlito"/>
                <a:cs typeface="Carlito"/>
              </a:rPr>
              <a:t>a</a:t>
            </a:r>
            <a:r>
              <a:rPr sz="2200" spc="-5" dirty="0">
                <a:latin typeface="Carlito"/>
                <a:cs typeface="Carlito"/>
              </a:rPr>
              <a:t>n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10" dirty="0">
                <a:latin typeface="Carlito"/>
                <a:cs typeface="Carlito"/>
              </a:rPr>
              <a:t>per</a:t>
            </a:r>
            <a:r>
              <a:rPr sz="2200" spc="-75" dirty="0">
                <a:latin typeface="Carlito"/>
                <a:cs typeface="Carlito"/>
              </a:rPr>
              <a:t>k</a:t>
            </a:r>
            <a:r>
              <a:rPr sz="2200" dirty="0">
                <a:latin typeface="Carlito"/>
                <a:cs typeface="Carlito"/>
              </a:rPr>
              <a:t>e</a:t>
            </a:r>
            <a:r>
              <a:rPr sz="2200" spc="-5" dirty="0">
                <a:latin typeface="Carlito"/>
                <a:cs typeface="Carlito"/>
              </a:rPr>
              <a:t>m</a:t>
            </a:r>
            <a:r>
              <a:rPr sz="2200" spc="-15" dirty="0">
                <a:latin typeface="Carlito"/>
                <a:cs typeface="Carlito"/>
              </a:rPr>
              <a:t>b</a:t>
            </a:r>
            <a:r>
              <a:rPr sz="2200" spc="-5" dirty="0">
                <a:latin typeface="Carlito"/>
                <a:cs typeface="Carlito"/>
              </a:rPr>
              <a:t>an</a:t>
            </a:r>
            <a:r>
              <a:rPr sz="2200" spc="-45" dirty="0">
                <a:latin typeface="Carlito"/>
                <a:cs typeface="Carlito"/>
              </a:rPr>
              <a:t>g</a:t>
            </a:r>
            <a:r>
              <a:rPr sz="2200" spc="-5" dirty="0">
                <a:latin typeface="Carlito"/>
                <a:cs typeface="Carlito"/>
              </a:rPr>
              <a:t>an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35" dirty="0">
                <a:latin typeface="Carlito"/>
                <a:cs typeface="Carlito"/>
              </a:rPr>
              <a:t>t</a:t>
            </a:r>
            <a:r>
              <a:rPr sz="2200" dirty="0">
                <a:latin typeface="Carlito"/>
                <a:cs typeface="Carlito"/>
              </a:rPr>
              <a:t>e</a:t>
            </a:r>
            <a:r>
              <a:rPr sz="2200" spc="-5" dirty="0">
                <a:latin typeface="Carlito"/>
                <a:cs typeface="Carlito"/>
              </a:rPr>
              <a:t>knologi</a:t>
            </a:r>
            <a:endParaRPr sz="2200">
              <a:latin typeface="Carlito"/>
              <a:cs typeface="Carlito"/>
            </a:endParaRPr>
          </a:p>
          <a:p>
            <a:pPr marR="5080" algn="r">
              <a:lnSpc>
                <a:spcPts val="2510"/>
              </a:lnSpc>
            </a:pPr>
            <a:r>
              <a:rPr sz="2200" spc="-10" dirty="0">
                <a:latin typeface="Carlito"/>
                <a:cs typeface="Carlito"/>
              </a:rPr>
              <a:t>sudah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90490" y="1882901"/>
            <a:ext cx="3644900" cy="6623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indent="2712720">
              <a:lnSpc>
                <a:spcPts val="2380"/>
              </a:lnSpc>
              <a:spcBef>
                <a:spcPts val="390"/>
              </a:spcBef>
              <a:tabLst>
                <a:tab pos="1779270" algn="l"/>
                <a:tab pos="2604770" algn="l"/>
              </a:tabLst>
            </a:pPr>
            <a:r>
              <a:rPr sz="2200" spc="-10" dirty="0">
                <a:latin typeface="Carlito"/>
                <a:cs typeface="Carlito"/>
              </a:rPr>
              <a:t>bidang  dimun</a:t>
            </a:r>
            <a:r>
              <a:rPr sz="2200" spc="-15" dirty="0">
                <a:latin typeface="Carlito"/>
                <a:cs typeface="Carlito"/>
              </a:rPr>
              <a:t>g</a:t>
            </a:r>
            <a:r>
              <a:rPr sz="2200" spc="-5" dirty="0">
                <a:latin typeface="Carlito"/>
                <a:cs typeface="Carlito"/>
              </a:rPr>
              <a:t>kin</a:t>
            </a:r>
            <a:r>
              <a:rPr sz="2200" spc="-50" dirty="0">
                <a:latin typeface="Carlito"/>
                <a:cs typeface="Carlito"/>
              </a:rPr>
              <a:t>k</a:t>
            </a:r>
            <a:r>
              <a:rPr sz="2200" spc="-5" dirty="0">
                <a:latin typeface="Carlito"/>
                <a:cs typeface="Carlito"/>
              </a:rPr>
              <a:t>an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10" dirty="0">
                <a:latin typeface="Carlito"/>
                <a:cs typeface="Carlito"/>
              </a:rPr>
              <a:t>u</a:t>
            </a:r>
            <a:r>
              <a:rPr sz="2200" spc="-35" dirty="0">
                <a:latin typeface="Carlito"/>
                <a:cs typeface="Carlito"/>
              </a:rPr>
              <a:t>n</a:t>
            </a:r>
            <a:r>
              <a:rPr sz="2200" spc="-5" dirty="0">
                <a:latin typeface="Carlito"/>
                <a:cs typeface="Carlito"/>
              </a:rPr>
              <a:t>tuk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10" dirty="0">
                <a:latin typeface="Carlito"/>
                <a:cs typeface="Carlito"/>
              </a:rPr>
              <a:t>diada</a:t>
            </a:r>
            <a:r>
              <a:rPr sz="2200" spc="-40" dirty="0">
                <a:latin typeface="Carlito"/>
                <a:cs typeface="Carlito"/>
              </a:rPr>
              <a:t>k</a:t>
            </a:r>
            <a:r>
              <a:rPr sz="2200" spc="-5" dirty="0">
                <a:latin typeface="Carlito"/>
                <a:cs typeface="Carlito"/>
              </a:rPr>
              <a:t>an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81058" y="2184654"/>
            <a:ext cx="15265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62025" algn="l"/>
              </a:tabLst>
            </a:pPr>
            <a:r>
              <a:rPr sz="2200" spc="-10" dirty="0">
                <a:latin typeface="Carlito"/>
                <a:cs typeface="Carlito"/>
              </a:rPr>
              <a:t>bela</a:t>
            </a:r>
            <a:r>
              <a:rPr sz="2200" spc="-15" dirty="0">
                <a:latin typeface="Carlito"/>
                <a:cs typeface="Carlito"/>
              </a:rPr>
              <a:t>ja</a:t>
            </a:r>
            <a:r>
              <a:rPr sz="2200" spc="-5" dirty="0">
                <a:latin typeface="Carlito"/>
                <a:cs typeface="Carlito"/>
              </a:rPr>
              <a:t>r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10" dirty="0">
                <a:latin typeface="Carlito"/>
                <a:cs typeface="Carlito"/>
              </a:rPr>
              <a:t>j</a:t>
            </a:r>
            <a:r>
              <a:rPr sz="2200" spc="-5" dirty="0">
                <a:latin typeface="Carlito"/>
                <a:cs typeface="Carlito"/>
              </a:rPr>
              <a:t>a</a:t>
            </a:r>
            <a:r>
              <a:rPr sz="2200" spc="-65" dirty="0">
                <a:latin typeface="Carlito"/>
                <a:cs typeface="Carlito"/>
              </a:rPr>
              <a:t>r</a:t>
            </a:r>
            <a:r>
              <a:rPr sz="2200" spc="-5" dirty="0">
                <a:latin typeface="Carlito"/>
                <a:cs typeface="Carlito"/>
              </a:rPr>
              <a:t>ak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53141" y="2184654"/>
            <a:ext cx="9963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5005" algn="l"/>
              </a:tabLst>
            </a:pPr>
            <a:r>
              <a:rPr sz="2200" spc="-10" dirty="0">
                <a:latin typeface="Carlito"/>
                <a:cs typeface="Carlito"/>
              </a:rPr>
              <a:t>j</a:t>
            </a:r>
            <a:r>
              <a:rPr sz="2200" spc="-5" dirty="0">
                <a:latin typeface="Carlito"/>
                <a:cs typeface="Carlito"/>
              </a:rPr>
              <a:t>a</a:t>
            </a:r>
            <a:r>
              <a:rPr sz="2200" spc="-10" dirty="0">
                <a:latin typeface="Carlito"/>
                <a:cs typeface="Carlito"/>
              </a:rPr>
              <a:t>u</a:t>
            </a:r>
            <a:r>
              <a:rPr sz="2200" spc="-5" dirty="0">
                <a:latin typeface="Carlito"/>
                <a:cs typeface="Carlito"/>
              </a:rPr>
              <a:t>h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15" dirty="0">
                <a:latin typeface="Carlito"/>
                <a:cs typeface="Carlito"/>
              </a:rPr>
              <a:t>(</a:t>
            </a:r>
            <a:r>
              <a:rPr sz="2200" spc="-10" dirty="0">
                <a:latin typeface="Carlito"/>
                <a:cs typeface="Carlito"/>
              </a:rPr>
              <a:t>e</a:t>
            </a:r>
            <a:r>
              <a:rPr sz="2200" spc="-5" dirty="0">
                <a:latin typeface="Carlito"/>
                <a:cs typeface="Carlito"/>
              </a:rPr>
              <a:t>-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90490" y="2788157"/>
            <a:ext cx="30480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07590" algn="l"/>
              </a:tabLst>
            </a:pPr>
            <a:r>
              <a:rPr sz="2200" dirty="0">
                <a:latin typeface="Carlito"/>
                <a:cs typeface="Carlito"/>
              </a:rPr>
              <a:t>m</a:t>
            </a:r>
            <a:r>
              <a:rPr sz="2200" spc="-5" dirty="0">
                <a:latin typeface="Carlito"/>
                <a:cs typeface="Carlito"/>
              </a:rPr>
              <a:t>engh</a:t>
            </a:r>
            <a:r>
              <a:rPr sz="2200" spc="-15" dirty="0">
                <a:latin typeface="Carlito"/>
                <a:cs typeface="Carlito"/>
              </a:rPr>
              <a:t>u</a:t>
            </a:r>
            <a:r>
              <a:rPr sz="2200" spc="-10" dirty="0">
                <a:latin typeface="Carlito"/>
                <a:cs typeface="Carlito"/>
              </a:rPr>
              <a:t>bung</a:t>
            </a:r>
            <a:r>
              <a:rPr sz="2200" spc="-50" dirty="0">
                <a:latin typeface="Carlito"/>
                <a:cs typeface="Carlito"/>
              </a:rPr>
              <a:t>k</a:t>
            </a:r>
            <a:r>
              <a:rPr sz="2200" spc="-5" dirty="0">
                <a:latin typeface="Carlito"/>
                <a:cs typeface="Carlito"/>
              </a:rPr>
              <a:t>an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5" dirty="0">
                <a:latin typeface="Carlito"/>
                <a:cs typeface="Carlito"/>
              </a:rPr>
              <a:t>a</a:t>
            </a:r>
            <a:r>
              <a:rPr sz="2200" spc="-25" dirty="0">
                <a:latin typeface="Carlito"/>
                <a:cs typeface="Carlito"/>
              </a:rPr>
              <a:t>n</a:t>
            </a:r>
            <a:r>
              <a:rPr sz="2200" spc="-35" dirty="0">
                <a:latin typeface="Carlito"/>
                <a:cs typeface="Carlito"/>
              </a:rPr>
              <a:t>t</a:t>
            </a:r>
            <a:r>
              <a:rPr sz="2200" spc="-5" dirty="0">
                <a:latin typeface="Carlito"/>
                <a:cs typeface="Carlito"/>
              </a:rPr>
              <a:t>a</a:t>
            </a:r>
            <a:r>
              <a:rPr sz="2200" spc="-50" dirty="0">
                <a:latin typeface="Carlito"/>
                <a:cs typeface="Carlito"/>
              </a:rPr>
              <a:t>r</a:t>
            </a:r>
            <a:r>
              <a:rPr sz="2200" spc="-5" dirty="0">
                <a:latin typeface="Carlito"/>
                <a:cs typeface="Carlito"/>
              </a:rPr>
              <a:t>a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90490" y="2486405"/>
            <a:ext cx="4291965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95"/>
              </a:spcBef>
              <a:tabLst>
                <a:tab pos="1405255" algn="l"/>
                <a:tab pos="3397250" algn="l"/>
              </a:tabLst>
            </a:pPr>
            <a:r>
              <a:rPr sz="2200" spc="-5" dirty="0">
                <a:latin typeface="Carlito"/>
                <a:cs typeface="Carlito"/>
              </a:rPr>
              <a:t>learning)	menggunakan	media</a:t>
            </a:r>
            <a:endParaRPr sz="2200" dirty="0">
              <a:latin typeface="Carlito"/>
              <a:cs typeface="Carlito"/>
            </a:endParaRPr>
          </a:p>
          <a:p>
            <a:pPr marL="3423285">
              <a:lnSpc>
                <a:spcPts val="2510"/>
              </a:lnSpc>
            </a:pPr>
            <a:r>
              <a:rPr sz="2200" spc="-10" dirty="0">
                <a:latin typeface="Carlito"/>
                <a:cs typeface="Carlito"/>
              </a:rPr>
              <a:t>peserta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68636" y="2486405"/>
            <a:ext cx="937894" cy="6623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92405" marR="5080" indent="-180340">
              <a:lnSpc>
                <a:spcPts val="2380"/>
              </a:lnSpc>
              <a:spcBef>
                <a:spcPts val="390"/>
              </a:spcBef>
            </a:pPr>
            <a:r>
              <a:rPr sz="2200" spc="-5" dirty="0">
                <a:latin typeface="Carlito"/>
                <a:cs typeface="Carlito"/>
              </a:rPr>
              <a:t>i</a:t>
            </a:r>
            <a:r>
              <a:rPr sz="2200" spc="-35" dirty="0">
                <a:latin typeface="Carlito"/>
                <a:cs typeface="Carlito"/>
              </a:rPr>
              <a:t>n</a:t>
            </a:r>
            <a:r>
              <a:rPr sz="2200" spc="-25" dirty="0">
                <a:latin typeface="Carlito"/>
                <a:cs typeface="Carlito"/>
              </a:rPr>
              <a:t>t</a:t>
            </a:r>
            <a:r>
              <a:rPr sz="2200" spc="-5" dirty="0">
                <a:latin typeface="Carlito"/>
                <a:cs typeface="Carlito"/>
              </a:rPr>
              <a:t>ern</a:t>
            </a:r>
            <a:r>
              <a:rPr sz="2200" spc="-20" dirty="0">
                <a:latin typeface="Carlito"/>
                <a:cs typeface="Carlito"/>
              </a:rPr>
              <a:t>e</a:t>
            </a:r>
            <a:r>
              <a:rPr sz="2200" spc="-5" dirty="0">
                <a:latin typeface="Carlito"/>
                <a:cs typeface="Carlito"/>
              </a:rPr>
              <a:t>t  </a:t>
            </a:r>
            <a:r>
              <a:rPr sz="2200" spc="-10" dirty="0">
                <a:latin typeface="Carlito"/>
                <a:cs typeface="Carlito"/>
              </a:rPr>
              <a:t>didik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785729" y="2486405"/>
            <a:ext cx="864869" cy="6623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indent="182880">
              <a:lnSpc>
                <a:spcPts val="2380"/>
              </a:lnSpc>
              <a:spcBef>
                <a:spcPts val="390"/>
              </a:spcBef>
            </a:pPr>
            <a:r>
              <a:rPr sz="2200" spc="-10" dirty="0">
                <a:latin typeface="Carlito"/>
                <a:cs typeface="Carlito"/>
              </a:rPr>
              <a:t>u</a:t>
            </a:r>
            <a:r>
              <a:rPr sz="2200" spc="-35" dirty="0">
                <a:latin typeface="Carlito"/>
                <a:cs typeface="Carlito"/>
              </a:rPr>
              <a:t>n</a:t>
            </a:r>
            <a:r>
              <a:rPr sz="2200" spc="-5" dirty="0">
                <a:latin typeface="Carlito"/>
                <a:cs typeface="Carlito"/>
              </a:rPr>
              <a:t>tuk  </a:t>
            </a:r>
            <a:r>
              <a:rPr sz="2200" dirty="0">
                <a:latin typeface="Carlito"/>
                <a:cs typeface="Carlito"/>
              </a:rPr>
              <a:t>d</a:t>
            </a:r>
            <a:r>
              <a:rPr sz="2200" spc="-5" dirty="0">
                <a:latin typeface="Carlito"/>
                <a:cs typeface="Carlito"/>
              </a:rPr>
              <a:t>en</a:t>
            </a:r>
            <a:r>
              <a:rPr sz="2200" spc="-50" dirty="0">
                <a:latin typeface="Carlito"/>
                <a:cs typeface="Carlito"/>
              </a:rPr>
              <a:t>g</a:t>
            </a:r>
            <a:r>
              <a:rPr sz="2200" spc="-5" dirty="0">
                <a:latin typeface="Carlito"/>
                <a:cs typeface="Carlito"/>
              </a:rPr>
              <a:t>an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03978" y="3090163"/>
            <a:ext cx="6750050" cy="2917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Carlito"/>
                <a:cs typeface="Carlito"/>
              </a:rPr>
              <a:t>pendidiknya, </a:t>
            </a:r>
            <a:r>
              <a:rPr sz="2200" spc="-20" dirty="0">
                <a:latin typeface="Carlito"/>
                <a:cs typeface="Carlito"/>
              </a:rPr>
              <a:t>diantaranya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:</a:t>
            </a:r>
            <a:endParaRPr sz="2200" dirty="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spcBef>
                <a:spcPts val="85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Melihat nilai </a:t>
            </a:r>
            <a:r>
              <a:rPr sz="2000" spc="-10" dirty="0">
                <a:latin typeface="Carlito"/>
                <a:cs typeface="Carlito"/>
              </a:rPr>
              <a:t>peserta </a:t>
            </a:r>
            <a:r>
              <a:rPr sz="2000" spc="-5" dirty="0">
                <a:latin typeface="Carlito"/>
                <a:cs typeface="Carlito"/>
              </a:rPr>
              <a:t>didik </a:t>
            </a:r>
            <a:r>
              <a:rPr sz="2000" spc="-10" dirty="0">
                <a:latin typeface="Carlito"/>
                <a:cs typeface="Carlito"/>
              </a:rPr>
              <a:t>secara</a:t>
            </a:r>
            <a:r>
              <a:rPr sz="2000" spc="8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online</a:t>
            </a:r>
            <a:endParaRPr sz="2000" dirty="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spcBef>
                <a:spcPts val="835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Melihat jadwal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pelajaran,</a:t>
            </a:r>
            <a:endParaRPr sz="2000" dirty="0">
              <a:latin typeface="Carlito"/>
              <a:cs typeface="Carlito"/>
            </a:endParaRPr>
          </a:p>
          <a:p>
            <a:pPr marL="756285" indent="-287020">
              <a:lnSpc>
                <a:spcPts val="2280"/>
              </a:lnSpc>
              <a:spcBef>
                <a:spcPts val="845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Mengirimkan </a:t>
            </a:r>
            <a:r>
              <a:rPr sz="2000" spc="-10" dirty="0">
                <a:latin typeface="Carlito"/>
                <a:cs typeface="Carlito"/>
              </a:rPr>
              <a:t>berkas </a:t>
            </a:r>
            <a:r>
              <a:rPr sz="2000" spc="-5" dirty="0">
                <a:latin typeface="Carlito"/>
                <a:cs typeface="Carlito"/>
              </a:rPr>
              <a:t>tugas </a:t>
            </a:r>
            <a:r>
              <a:rPr sz="2000" spc="-10" dirty="0">
                <a:latin typeface="Carlito"/>
                <a:cs typeface="Carlito"/>
              </a:rPr>
              <a:t>yang diberikan </a:t>
            </a:r>
            <a:r>
              <a:rPr sz="2000" spc="-5" dirty="0">
                <a:latin typeface="Carlito"/>
                <a:cs typeface="Carlito"/>
              </a:rPr>
              <a:t>pendidik</a:t>
            </a:r>
            <a:r>
              <a:rPr sz="2000" spc="1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dan</a:t>
            </a:r>
            <a:endParaRPr sz="2000" dirty="0">
              <a:latin typeface="Carlito"/>
              <a:cs typeface="Carlito"/>
            </a:endParaRPr>
          </a:p>
          <a:p>
            <a:pPr marL="756285">
              <a:lnSpc>
                <a:spcPts val="2280"/>
              </a:lnSpc>
            </a:pPr>
            <a:r>
              <a:rPr sz="2000" spc="-15" dirty="0">
                <a:latin typeface="Carlito"/>
                <a:cs typeface="Carlito"/>
              </a:rPr>
              <a:t>sebagainya.</a:t>
            </a:r>
            <a:endParaRPr sz="2000" dirty="0">
              <a:latin typeface="Carlito"/>
              <a:cs typeface="Carlito"/>
            </a:endParaRPr>
          </a:p>
          <a:p>
            <a:pPr marL="299085" marR="5080" indent="-287020" algn="just">
              <a:lnSpc>
                <a:spcPts val="2380"/>
              </a:lnSpc>
              <a:spcBef>
                <a:spcPts val="1150"/>
              </a:spcBef>
              <a:buClr>
                <a:srgbClr val="1286C3"/>
              </a:buClr>
              <a:buSzPct val="145454"/>
              <a:buFont typeface="Arial"/>
              <a:buChar char="•"/>
              <a:tabLst>
                <a:tab pos="299720" algn="l"/>
              </a:tabLst>
            </a:pPr>
            <a:r>
              <a:rPr sz="2200" spc="-15" dirty="0">
                <a:latin typeface="Carlito"/>
                <a:cs typeface="Carlito"/>
              </a:rPr>
              <a:t>Dengan </a:t>
            </a:r>
            <a:r>
              <a:rPr sz="2200" dirty="0">
                <a:latin typeface="Carlito"/>
                <a:cs typeface="Carlito"/>
              </a:rPr>
              <a:t>media </a:t>
            </a:r>
            <a:r>
              <a:rPr sz="2200" spc="-10" dirty="0">
                <a:latin typeface="Carlito"/>
                <a:cs typeface="Carlito"/>
              </a:rPr>
              <a:t>internet, </a:t>
            </a:r>
            <a:r>
              <a:rPr sz="2200" spc="-15" dirty="0">
                <a:latin typeface="Carlito"/>
                <a:cs typeface="Carlito"/>
              </a:rPr>
              <a:t>sangat </a:t>
            </a:r>
            <a:r>
              <a:rPr sz="2200" spc="-10" dirty="0">
                <a:latin typeface="Carlito"/>
                <a:cs typeface="Carlito"/>
              </a:rPr>
              <a:t>dimungkinkan untuk  </a:t>
            </a:r>
            <a:r>
              <a:rPr sz="2200" spc="-15" dirty="0">
                <a:latin typeface="Carlito"/>
                <a:cs typeface="Carlito"/>
              </a:rPr>
              <a:t>melakukan </a:t>
            </a:r>
            <a:r>
              <a:rPr sz="2200" spc="-20" dirty="0">
                <a:latin typeface="Carlito"/>
                <a:cs typeface="Carlito"/>
              </a:rPr>
              <a:t>interaksi antara </a:t>
            </a:r>
            <a:r>
              <a:rPr sz="2200" spc="-10" dirty="0">
                <a:latin typeface="Carlito"/>
                <a:cs typeface="Carlito"/>
              </a:rPr>
              <a:t>pendidik dan peserta didik  baik dalam bentuk real </a:t>
            </a:r>
            <a:r>
              <a:rPr sz="2200" spc="-5" dirty="0">
                <a:latin typeface="Carlito"/>
                <a:cs typeface="Carlito"/>
              </a:rPr>
              <a:t>time </a:t>
            </a:r>
            <a:r>
              <a:rPr sz="2200" spc="-15" dirty="0">
                <a:latin typeface="Carlito"/>
                <a:cs typeface="Carlito"/>
              </a:rPr>
              <a:t>(waktu </a:t>
            </a:r>
            <a:r>
              <a:rPr sz="2200" spc="-25" dirty="0">
                <a:latin typeface="Carlito"/>
                <a:cs typeface="Carlito"/>
              </a:rPr>
              <a:t>nyata) </a:t>
            </a:r>
            <a:r>
              <a:rPr sz="2200" spc="-15" dirty="0">
                <a:latin typeface="Carlito"/>
                <a:cs typeface="Carlito"/>
              </a:rPr>
              <a:t>atau</a:t>
            </a:r>
            <a:r>
              <a:rPr sz="2200" spc="10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tidak.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2950" y="901264"/>
            <a:ext cx="894609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/>
              <a:t>Bidang </a:t>
            </a:r>
            <a:r>
              <a:rPr b="1" spc="-15" dirty="0"/>
              <a:t>Pendidikan </a:t>
            </a:r>
            <a:r>
              <a:rPr b="1" spc="-10" dirty="0"/>
              <a:t>(E-Education)</a:t>
            </a:r>
            <a:r>
              <a:rPr b="1" spc="55" dirty="0"/>
              <a:t> </a:t>
            </a:r>
            <a:r>
              <a:rPr b="1" spc="-5" dirty="0"/>
              <a:t>(2)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64589" y="2234872"/>
            <a:ext cx="9862820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Bentuk tidak </a:t>
            </a:r>
            <a:r>
              <a:rPr sz="2400" spc="-10" dirty="0">
                <a:latin typeface="Carlito"/>
                <a:cs typeface="Carlito"/>
              </a:rPr>
              <a:t>real </a:t>
            </a:r>
            <a:r>
              <a:rPr sz="2400" spc="-5" dirty="0">
                <a:latin typeface="Carlito"/>
                <a:cs typeface="Carlito"/>
              </a:rPr>
              <a:t>time bisa </a:t>
            </a:r>
            <a:r>
              <a:rPr sz="2400" spc="-15" dirty="0">
                <a:latin typeface="Carlito"/>
                <a:cs typeface="Carlito"/>
              </a:rPr>
              <a:t>dilakukan dengan </a:t>
            </a:r>
            <a:r>
              <a:rPr sz="2400" dirty="0">
                <a:latin typeface="Carlito"/>
                <a:cs typeface="Carlito"/>
              </a:rPr>
              <a:t>mailing </a:t>
            </a:r>
            <a:r>
              <a:rPr sz="2400" spc="-15" dirty="0">
                <a:latin typeface="Carlito"/>
                <a:cs typeface="Carlito"/>
              </a:rPr>
              <a:t>list, </a:t>
            </a:r>
            <a:r>
              <a:rPr sz="2400" spc="-5" dirty="0">
                <a:latin typeface="Carlito"/>
                <a:cs typeface="Carlito"/>
              </a:rPr>
              <a:t>discussion </a:t>
            </a:r>
            <a:r>
              <a:rPr sz="2400" spc="-10" dirty="0">
                <a:latin typeface="Carlito"/>
                <a:cs typeface="Carlito"/>
              </a:rPr>
              <a:t>group,  newsgroup, </a:t>
            </a:r>
            <a:r>
              <a:rPr sz="2400" spc="-5" dirty="0">
                <a:latin typeface="Carlito"/>
                <a:cs typeface="Carlito"/>
              </a:rPr>
              <a:t>dan </a:t>
            </a:r>
            <a:r>
              <a:rPr sz="2400" spc="-10" dirty="0">
                <a:latin typeface="Carlito"/>
                <a:cs typeface="Carlito"/>
              </a:rPr>
              <a:t>buletin board. </a:t>
            </a:r>
            <a:r>
              <a:rPr sz="2400" spc="-15" dirty="0">
                <a:latin typeface="Carlito"/>
                <a:cs typeface="Carlito"/>
              </a:rPr>
              <a:t>Dengan </a:t>
            </a:r>
            <a:r>
              <a:rPr sz="2400" spc="-20" dirty="0">
                <a:latin typeface="Carlito"/>
                <a:cs typeface="Carlito"/>
              </a:rPr>
              <a:t>cara </a:t>
            </a:r>
            <a:r>
              <a:rPr sz="2400" spc="-5" dirty="0">
                <a:latin typeface="Carlito"/>
                <a:cs typeface="Carlito"/>
              </a:rPr>
              <a:t>di </a:t>
            </a:r>
            <a:r>
              <a:rPr sz="2400" spc="-20" dirty="0">
                <a:latin typeface="Carlito"/>
                <a:cs typeface="Carlito"/>
              </a:rPr>
              <a:t>atas </a:t>
            </a:r>
            <a:r>
              <a:rPr sz="2400" spc="-15" dirty="0">
                <a:latin typeface="Carlito"/>
                <a:cs typeface="Carlito"/>
              </a:rPr>
              <a:t>interaksi </a:t>
            </a:r>
            <a:r>
              <a:rPr sz="2400" spc="-5" dirty="0">
                <a:latin typeface="Carlito"/>
                <a:cs typeface="Carlito"/>
              </a:rPr>
              <a:t>pendidik dan  peserta </a:t>
            </a:r>
            <a:r>
              <a:rPr sz="2400" spc="-10" dirty="0">
                <a:latin typeface="Carlito"/>
                <a:cs typeface="Carlito"/>
              </a:rPr>
              <a:t>didik </a:t>
            </a:r>
            <a:r>
              <a:rPr sz="2400" spc="-5" dirty="0">
                <a:latin typeface="Carlito"/>
                <a:cs typeface="Carlito"/>
              </a:rPr>
              <a:t>di </a:t>
            </a:r>
            <a:r>
              <a:rPr sz="2400" spc="-15" dirty="0">
                <a:latin typeface="Carlito"/>
                <a:cs typeface="Carlito"/>
              </a:rPr>
              <a:t>kelas </a:t>
            </a:r>
            <a:r>
              <a:rPr sz="2400" spc="-10" dirty="0">
                <a:latin typeface="Carlito"/>
                <a:cs typeface="Carlito"/>
              </a:rPr>
              <a:t>dapat </a:t>
            </a:r>
            <a:r>
              <a:rPr sz="2400" spc="-15" dirty="0">
                <a:latin typeface="Carlito"/>
                <a:cs typeface="Carlito"/>
              </a:rPr>
              <a:t>digantikan </a:t>
            </a:r>
            <a:r>
              <a:rPr sz="2400" spc="-5" dirty="0">
                <a:latin typeface="Carlito"/>
                <a:cs typeface="Carlito"/>
              </a:rPr>
              <a:t>walaupun </a:t>
            </a:r>
            <a:r>
              <a:rPr sz="2400" dirty="0">
                <a:latin typeface="Carlito"/>
                <a:cs typeface="Carlito"/>
              </a:rPr>
              <a:t>tidak </a:t>
            </a:r>
            <a:r>
              <a:rPr sz="2400" spc="-15" dirty="0">
                <a:latin typeface="Carlito"/>
                <a:cs typeface="Carlito"/>
              </a:rPr>
              <a:t>secara </a:t>
            </a:r>
            <a:r>
              <a:rPr sz="2400" spc="-5" dirty="0">
                <a:latin typeface="Carlito"/>
                <a:cs typeface="Carlito"/>
              </a:rPr>
              <a:t>utuh. </a:t>
            </a:r>
            <a:r>
              <a:rPr sz="2400" dirty="0">
                <a:latin typeface="Carlito"/>
                <a:cs typeface="Carlito"/>
              </a:rPr>
              <a:t>Melalui  </a:t>
            </a:r>
            <a:r>
              <a:rPr sz="2400" spc="-5" dirty="0">
                <a:latin typeface="Carlito"/>
                <a:cs typeface="Carlito"/>
              </a:rPr>
              <a:t>web, </a:t>
            </a:r>
            <a:r>
              <a:rPr sz="2400" spc="-10" dirty="0">
                <a:latin typeface="Carlito"/>
                <a:cs typeface="Carlito"/>
              </a:rPr>
              <a:t>bentuk-bentuk materi, </a:t>
            </a:r>
            <a:r>
              <a:rPr sz="2400" spc="-5" dirty="0">
                <a:latin typeface="Carlito"/>
                <a:cs typeface="Carlito"/>
              </a:rPr>
              <a:t>ujian, </a:t>
            </a:r>
            <a:r>
              <a:rPr sz="2400" spc="-15" dirty="0">
                <a:latin typeface="Carlito"/>
                <a:cs typeface="Carlito"/>
              </a:rPr>
              <a:t>kuis </a:t>
            </a:r>
            <a:r>
              <a:rPr sz="2400" spc="-5" dirty="0">
                <a:latin typeface="Carlito"/>
                <a:cs typeface="Carlito"/>
              </a:rPr>
              <a:t>dan </a:t>
            </a:r>
            <a:r>
              <a:rPr sz="2400" spc="-20" dirty="0">
                <a:latin typeface="Carlito"/>
                <a:cs typeface="Carlito"/>
              </a:rPr>
              <a:t>cara </a:t>
            </a:r>
            <a:r>
              <a:rPr sz="2400" spc="-10" dirty="0">
                <a:latin typeface="Carlito"/>
                <a:cs typeface="Carlito"/>
              </a:rPr>
              <a:t>pendidikan </a:t>
            </a:r>
            <a:r>
              <a:rPr sz="2400" spc="-15" dirty="0">
                <a:latin typeface="Carlito"/>
                <a:cs typeface="Carlito"/>
              </a:rPr>
              <a:t>lainnya </a:t>
            </a:r>
            <a:r>
              <a:rPr sz="2400" spc="-10" dirty="0">
                <a:latin typeface="Carlito"/>
                <a:cs typeface="Carlito"/>
              </a:rPr>
              <a:t>dapat </a:t>
            </a:r>
            <a:r>
              <a:rPr sz="2400" spc="-15" dirty="0">
                <a:latin typeface="Carlito"/>
                <a:cs typeface="Carlito"/>
              </a:rPr>
              <a:t>juga  </a:t>
            </a:r>
            <a:r>
              <a:rPr sz="2400" spc="-10" dirty="0">
                <a:latin typeface="Carlito"/>
                <a:cs typeface="Carlito"/>
              </a:rPr>
              <a:t>diwujudkan. Materi </a:t>
            </a:r>
            <a:r>
              <a:rPr sz="2400" spc="-5" dirty="0">
                <a:latin typeface="Carlito"/>
                <a:cs typeface="Carlito"/>
              </a:rPr>
              <a:t>pendidik </a:t>
            </a:r>
            <a:r>
              <a:rPr sz="2400" spc="-10" dirty="0">
                <a:latin typeface="Carlito"/>
                <a:cs typeface="Carlito"/>
              </a:rPr>
              <a:t>dibuat </a:t>
            </a:r>
            <a:r>
              <a:rPr sz="2400" spc="-5" dirty="0">
                <a:latin typeface="Carlito"/>
                <a:cs typeface="Carlito"/>
              </a:rPr>
              <a:t>dalam </a:t>
            </a:r>
            <a:r>
              <a:rPr sz="2400" spc="-10" dirty="0">
                <a:latin typeface="Carlito"/>
                <a:cs typeface="Carlito"/>
              </a:rPr>
              <a:t>bentuk presentasi </a:t>
            </a:r>
            <a:r>
              <a:rPr sz="2400" spc="-5" dirty="0">
                <a:latin typeface="Carlito"/>
                <a:cs typeface="Carlito"/>
              </a:rPr>
              <a:t>di </a:t>
            </a:r>
            <a:r>
              <a:rPr sz="2400" spc="-10" dirty="0">
                <a:latin typeface="Carlito"/>
                <a:cs typeface="Carlito"/>
              </a:rPr>
              <a:t>web dan dapat  </a:t>
            </a:r>
            <a:r>
              <a:rPr sz="2400" dirty="0">
                <a:latin typeface="Carlito"/>
                <a:cs typeface="Carlito"/>
              </a:rPr>
              <a:t>di </a:t>
            </a:r>
            <a:r>
              <a:rPr sz="2400" spc="-5" dirty="0">
                <a:latin typeface="Carlito"/>
                <a:cs typeface="Carlito"/>
              </a:rPr>
              <a:t>download oleh </a:t>
            </a:r>
            <a:r>
              <a:rPr sz="2400" spc="-10" dirty="0">
                <a:latin typeface="Carlito"/>
                <a:cs typeface="Carlito"/>
              </a:rPr>
              <a:t>peserta </a:t>
            </a:r>
            <a:r>
              <a:rPr sz="2400" spc="-5" dirty="0">
                <a:latin typeface="Carlito"/>
                <a:cs typeface="Carlito"/>
              </a:rPr>
              <a:t>didik. </a:t>
            </a:r>
            <a:r>
              <a:rPr sz="2400" dirty="0">
                <a:latin typeface="Carlito"/>
                <a:cs typeface="Carlito"/>
              </a:rPr>
              <a:t>Ujian </a:t>
            </a:r>
            <a:r>
              <a:rPr sz="2400" spc="-5" dirty="0">
                <a:latin typeface="Carlito"/>
                <a:cs typeface="Carlito"/>
              </a:rPr>
              <a:t>dan </a:t>
            </a:r>
            <a:r>
              <a:rPr sz="2400" spc="-15" dirty="0">
                <a:latin typeface="Carlito"/>
                <a:cs typeface="Carlito"/>
              </a:rPr>
              <a:t>kuis </a:t>
            </a:r>
            <a:r>
              <a:rPr sz="2400" spc="-5" dirty="0">
                <a:latin typeface="Carlito"/>
                <a:cs typeface="Carlito"/>
              </a:rPr>
              <a:t>yang </a:t>
            </a:r>
            <a:r>
              <a:rPr sz="2400" spc="-10" dirty="0">
                <a:latin typeface="Carlito"/>
                <a:cs typeface="Carlito"/>
              </a:rPr>
              <a:t>dibuat </a:t>
            </a:r>
            <a:r>
              <a:rPr sz="2400" spc="-5" dirty="0">
                <a:latin typeface="Carlito"/>
                <a:cs typeface="Carlito"/>
              </a:rPr>
              <a:t>oleh pendidik </a:t>
            </a:r>
            <a:r>
              <a:rPr sz="2400" spc="-10" dirty="0">
                <a:latin typeface="Carlito"/>
                <a:cs typeface="Carlito"/>
              </a:rPr>
              <a:t>dapat  </a:t>
            </a:r>
            <a:r>
              <a:rPr sz="2400" spc="-5" dirty="0">
                <a:latin typeface="Carlito"/>
                <a:cs typeface="Carlito"/>
              </a:rPr>
              <a:t>pula </a:t>
            </a:r>
            <a:r>
              <a:rPr sz="2400" spc="-15" dirty="0">
                <a:latin typeface="Carlito"/>
                <a:cs typeface="Carlito"/>
              </a:rPr>
              <a:t>dilakukan dengan </a:t>
            </a:r>
            <a:r>
              <a:rPr sz="2400" spc="-20" dirty="0">
                <a:latin typeface="Carlito"/>
                <a:cs typeface="Carlito"/>
              </a:rPr>
              <a:t>cara </a:t>
            </a:r>
            <a:r>
              <a:rPr sz="2400" spc="-10" dirty="0">
                <a:latin typeface="Carlito"/>
                <a:cs typeface="Carlito"/>
              </a:rPr>
              <a:t>yang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sama.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5837" y="685340"/>
            <a:ext cx="6128708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64335" marR="5080" indent="-1652270">
              <a:lnSpc>
                <a:spcPct val="100000"/>
              </a:lnSpc>
              <a:spcBef>
                <a:spcPts val="95"/>
              </a:spcBef>
            </a:pPr>
            <a:r>
              <a:rPr sz="2500" b="1" spc="-5" dirty="0"/>
              <a:t>Bidang </a:t>
            </a:r>
            <a:r>
              <a:rPr sz="2500" b="1" spc="-10" dirty="0"/>
              <a:t>Pendidikan (E-Education) </a:t>
            </a:r>
            <a:r>
              <a:rPr sz="2500" b="1" spc="-5" dirty="0"/>
              <a:t>(2)  </a:t>
            </a:r>
            <a:r>
              <a:rPr sz="2500" b="1" dirty="0"/>
              <a:t>e-Learning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752" y="1651564"/>
            <a:ext cx="9802495" cy="445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rlito"/>
                <a:cs typeface="Carlito"/>
              </a:rPr>
              <a:t>Contoh </a:t>
            </a:r>
            <a:r>
              <a:rPr sz="2400" spc="-5" dirty="0">
                <a:latin typeface="Carlito"/>
                <a:cs typeface="Carlito"/>
              </a:rPr>
              <a:t>Aplikasi Online Learning terbaik </a:t>
            </a:r>
            <a:r>
              <a:rPr sz="2400" spc="-10" dirty="0">
                <a:latin typeface="Carlito"/>
                <a:cs typeface="Carlito"/>
              </a:rPr>
              <a:t>saat </a:t>
            </a:r>
            <a:r>
              <a:rPr sz="2400" dirty="0">
                <a:latin typeface="Carlito"/>
                <a:cs typeface="Carlito"/>
              </a:rPr>
              <a:t>ini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:</a:t>
            </a: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10" dirty="0">
                <a:latin typeface="Carlito"/>
                <a:cs typeface="Carlito"/>
              </a:rPr>
              <a:t>EdLink.</a:t>
            </a:r>
            <a:endParaRPr sz="2400" dirty="0">
              <a:latin typeface="Carlito"/>
              <a:cs typeface="Carlito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111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756920" algn="l"/>
              </a:tabLst>
            </a:pPr>
            <a:r>
              <a:rPr sz="2000" spc="-10" dirty="0">
                <a:latin typeface="Carlito"/>
                <a:cs typeface="Carlito"/>
              </a:rPr>
              <a:t>EdLink </a:t>
            </a:r>
            <a:r>
              <a:rPr sz="2000" dirty="0">
                <a:latin typeface="Carlito"/>
                <a:cs typeface="Carlito"/>
              </a:rPr>
              <a:t>adalah </a:t>
            </a:r>
            <a:r>
              <a:rPr sz="2000" spc="-5" dirty="0">
                <a:latin typeface="Carlito"/>
                <a:cs typeface="Carlito"/>
              </a:rPr>
              <a:t>aplikasi </a:t>
            </a:r>
            <a:r>
              <a:rPr sz="2000" spc="-10" dirty="0">
                <a:latin typeface="Carlito"/>
                <a:cs typeface="Carlito"/>
              </a:rPr>
              <a:t>yang </a:t>
            </a:r>
            <a:r>
              <a:rPr sz="2000" spc="-5" dirty="0">
                <a:latin typeface="Carlito"/>
                <a:cs typeface="Carlito"/>
              </a:rPr>
              <a:t>membantu mahasiswa dan dosen </a:t>
            </a:r>
            <a:r>
              <a:rPr sz="2000" dirty="0">
                <a:latin typeface="Carlito"/>
                <a:cs typeface="Carlito"/>
              </a:rPr>
              <a:t>dalam </a:t>
            </a:r>
            <a:r>
              <a:rPr sz="2000" spc="-15" dirty="0">
                <a:latin typeface="Carlito"/>
                <a:cs typeface="Carlito"/>
              </a:rPr>
              <a:t>kegiatan  </a:t>
            </a:r>
            <a:r>
              <a:rPr sz="2000" spc="-5" dirty="0">
                <a:latin typeface="Carlito"/>
                <a:cs typeface="Carlito"/>
              </a:rPr>
              <a:t>pembelajaran. </a:t>
            </a:r>
            <a:r>
              <a:rPr sz="2000" dirty="0">
                <a:latin typeface="Carlito"/>
                <a:cs typeface="Carlito"/>
              </a:rPr>
              <a:t>Berbagi </a:t>
            </a:r>
            <a:r>
              <a:rPr sz="2000" spc="-10" dirty="0">
                <a:latin typeface="Carlito"/>
                <a:cs typeface="Carlito"/>
              </a:rPr>
              <a:t>informasi, materi perkuliahan </a:t>
            </a:r>
            <a:r>
              <a:rPr sz="2000" dirty="0">
                <a:latin typeface="Carlito"/>
                <a:cs typeface="Carlito"/>
              </a:rPr>
              <a:t>/ </a:t>
            </a:r>
            <a:r>
              <a:rPr sz="2000" spc="-5" dirty="0">
                <a:latin typeface="Carlito"/>
                <a:cs typeface="Carlito"/>
              </a:rPr>
              <a:t>pelajaran, dan memberikan  tugas </a:t>
            </a:r>
            <a:r>
              <a:rPr sz="2000" dirty="0">
                <a:latin typeface="Carlito"/>
                <a:cs typeface="Carlito"/>
              </a:rPr>
              <a:t>menjadi </a:t>
            </a:r>
            <a:r>
              <a:rPr sz="2000" spc="-5" dirty="0">
                <a:latin typeface="Carlito"/>
                <a:cs typeface="Carlito"/>
              </a:rPr>
              <a:t>lebih mudah </a:t>
            </a:r>
            <a:r>
              <a:rPr sz="2000" spc="-15" dirty="0">
                <a:latin typeface="Carlito"/>
                <a:cs typeface="Carlito"/>
              </a:rPr>
              <a:t>hanya lewat</a:t>
            </a:r>
            <a:r>
              <a:rPr sz="2000" spc="-5" dirty="0">
                <a:latin typeface="Carlito"/>
                <a:cs typeface="Carlito"/>
              </a:rPr>
              <a:t> genggaman.</a:t>
            </a:r>
            <a:endParaRPr sz="20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085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Fitur</a:t>
            </a:r>
            <a:r>
              <a:rPr sz="2000" dirty="0">
                <a:latin typeface="Carlito"/>
                <a:cs typeface="Carlito"/>
              </a:rPr>
              <a:t> :</a:t>
            </a:r>
          </a:p>
          <a:p>
            <a:pPr marL="1213485" lvl="2" indent="-287020">
              <a:lnSpc>
                <a:spcPct val="100000"/>
              </a:lnSpc>
              <a:spcBef>
                <a:spcPts val="1040"/>
              </a:spcBef>
              <a:buClr>
                <a:srgbClr val="1286C3"/>
              </a:buClr>
              <a:buSzPct val="144444"/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latin typeface="Carlito"/>
                <a:cs typeface="Carlito"/>
              </a:rPr>
              <a:t>Membuat </a:t>
            </a:r>
            <a:r>
              <a:rPr sz="1800" spc="-10" dirty="0">
                <a:latin typeface="Carlito"/>
                <a:cs typeface="Carlito"/>
              </a:rPr>
              <a:t>forum diskusi </a:t>
            </a:r>
            <a:r>
              <a:rPr sz="1800" spc="-5" dirty="0">
                <a:latin typeface="Carlito"/>
                <a:cs typeface="Carlito"/>
              </a:rPr>
              <a:t>dan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kelas</a:t>
            </a:r>
            <a:endParaRPr sz="1800" dirty="0">
              <a:latin typeface="Carlito"/>
              <a:cs typeface="Carlito"/>
            </a:endParaRPr>
          </a:p>
          <a:p>
            <a:pPr marL="1213485" lvl="2" indent="-287020">
              <a:lnSpc>
                <a:spcPct val="100000"/>
              </a:lnSpc>
              <a:spcBef>
                <a:spcPts val="1030"/>
              </a:spcBef>
              <a:buClr>
                <a:srgbClr val="1286C3"/>
              </a:buClr>
              <a:buSzPct val="144444"/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latin typeface="Carlito"/>
                <a:cs typeface="Carlito"/>
              </a:rPr>
              <a:t>Membagi </a:t>
            </a:r>
            <a:r>
              <a:rPr sz="1800" spc="-5" dirty="0">
                <a:latin typeface="Carlito"/>
                <a:cs typeface="Carlito"/>
              </a:rPr>
              <a:t>berbagai jenis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file</a:t>
            </a:r>
            <a:endParaRPr sz="1800" dirty="0">
              <a:latin typeface="Carlito"/>
              <a:cs typeface="Carlito"/>
            </a:endParaRPr>
          </a:p>
          <a:p>
            <a:pPr marL="1213485" lvl="2" indent="-287020">
              <a:lnSpc>
                <a:spcPct val="100000"/>
              </a:lnSpc>
              <a:spcBef>
                <a:spcPts val="1035"/>
              </a:spcBef>
              <a:buClr>
                <a:srgbClr val="1286C3"/>
              </a:buClr>
              <a:buSzPct val="144444"/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latin typeface="Carlito"/>
                <a:cs typeface="Carlito"/>
              </a:rPr>
              <a:t>Mengerjakan </a:t>
            </a:r>
            <a:r>
              <a:rPr sz="1800" spc="-10" dirty="0">
                <a:latin typeface="Carlito"/>
                <a:cs typeface="Carlito"/>
              </a:rPr>
              <a:t>tugas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kelas</a:t>
            </a:r>
            <a:endParaRPr sz="1800" dirty="0">
              <a:latin typeface="Carlito"/>
              <a:cs typeface="Carlito"/>
            </a:endParaRPr>
          </a:p>
          <a:p>
            <a:pPr marL="1213485" lvl="2" indent="-287020">
              <a:lnSpc>
                <a:spcPct val="100000"/>
              </a:lnSpc>
              <a:spcBef>
                <a:spcPts val="1030"/>
              </a:spcBef>
              <a:buClr>
                <a:srgbClr val="1286C3"/>
              </a:buClr>
              <a:buSzPct val="144444"/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latin typeface="Carlito"/>
                <a:cs typeface="Carlito"/>
              </a:rPr>
              <a:t>Menulis pesan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pribadi</a:t>
            </a:r>
            <a:endParaRPr sz="1800" dirty="0">
              <a:latin typeface="Carlito"/>
              <a:cs typeface="Carlito"/>
            </a:endParaRPr>
          </a:p>
          <a:p>
            <a:pPr marL="1213485" lvl="2" indent="-287020">
              <a:lnSpc>
                <a:spcPct val="100000"/>
              </a:lnSpc>
              <a:spcBef>
                <a:spcPts val="1035"/>
              </a:spcBef>
              <a:buClr>
                <a:srgbClr val="1286C3"/>
              </a:buClr>
              <a:buSzPct val="144444"/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latin typeface="Carlito"/>
                <a:cs typeface="Carlito"/>
              </a:rPr>
              <a:t>Menampilkan </a:t>
            </a:r>
            <a:r>
              <a:rPr sz="1800" spc="-10" dirty="0">
                <a:latin typeface="Carlito"/>
                <a:cs typeface="Carlito"/>
              </a:rPr>
              <a:t>informasi, </a:t>
            </a:r>
            <a:r>
              <a:rPr sz="1800" spc="-15" dirty="0">
                <a:latin typeface="Carlito"/>
                <a:cs typeface="Carlito"/>
              </a:rPr>
              <a:t>acara </a:t>
            </a:r>
            <a:r>
              <a:rPr sz="1800" spc="-5" dirty="0">
                <a:latin typeface="Carlito"/>
                <a:cs typeface="Carlito"/>
              </a:rPr>
              <a:t>dan</a:t>
            </a:r>
            <a:r>
              <a:rPr sz="1800" spc="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survei.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5837" y="779347"/>
            <a:ext cx="6322672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64335" marR="5080" indent="-1652270">
              <a:lnSpc>
                <a:spcPct val="100000"/>
              </a:lnSpc>
              <a:spcBef>
                <a:spcPts val="95"/>
              </a:spcBef>
            </a:pPr>
            <a:r>
              <a:rPr sz="2500" b="1" spc="-5" dirty="0"/>
              <a:t>Bidang </a:t>
            </a:r>
            <a:r>
              <a:rPr sz="2500" b="1" spc="-10" dirty="0"/>
              <a:t>Pendidikan (E-Education) </a:t>
            </a:r>
            <a:r>
              <a:rPr sz="2500" b="1" spc="-5" dirty="0"/>
              <a:t>(3)  </a:t>
            </a:r>
            <a:r>
              <a:rPr sz="2500" b="1" dirty="0"/>
              <a:t>e-Learning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1450" y="1540453"/>
            <a:ext cx="9804400" cy="4739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rlito"/>
                <a:cs typeface="Carlito"/>
              </a:rPr>
              <a:t>Contoh </a:t>
            </a:r>
            <a:r>
              <a:rPr sz="2400" spc="-5" dirty="0">
                <a:latin typeface="Carlito"/>
                <a:cs typeface="Carlito"/>
              </a:rPr>
              <a:t>Aplikasi Online Learning terbaik </a:t>
            </a:r>
            <a:r>
              <a:rPr sz="2400" spc="-10" dirty="0">
                <a:latin typeface="Carlito"/>
                <a:cs typeface="Carlito"/>
              </a:rPr>
              <a:t>saat </a:t>
            </a:r>
            <a:r>
              <a:rPr sz="2400" dirty="0">
                <a:latin typeface="Carlito"/>
                <a:cs typeface="Carlito"/>
              </a:rPr>
              <a:t>ini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:</a:t>
            </a:r>
          </a:p>
          <a:p>
            <a:pPr marL="299085" indent="-287020">
              <a:lnSpc>
                <a:spcPct val="100000"/>
              </a:lnSpc>
              <a:spcBef>
                <a:spcPts val="89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5" dirty="0">
                <a:latin typeface="Carlito"/>
                <a:cs typeface="Carlito"/>
              </a:rPr>
              <a:t>Google </a:t>
            </a:r>
            <a:r>
              <a:rPr sz="2400" spc="-10" dirty="0">
                <a:latin typeface="Carlito"/>
                <a:cs typeface="Carlito"/>
              </a:rPr>
              <a:t>Classroom.</a:t>
            </a:r>
            <a:endParaRPr sz="2400" dirty="0">
              <a:latin typeface="Carlito"/>
              <a:cs typeface="Carlito"/>
            </a:endParaRPr>
          </a:p>
          <a:p>
            <a:pPr marL="756285" marR="5080" lvl="1" indent="-287020" algn="just">
              <a:lnSpc>
                <a:spcPts val="2160"/>
              </a:lnSpc>
              <a:spcBef>
                <a:spcPts val="114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Google Classroom </a:t>
            </a:r>
            <a:r>
              <a:rPr sz="2000" spc="-10" dirty="0">
                <a:latin typeface="Carlito"/>
                <a:cs typeface="Carlito"/>
              </a:rPr>
              <a:t>(atau </a:t>
            </a:r>
            <a:r>
              <a:rPr sz="2000" spc="-5" dirty="0">
                <a:latin typeface="Carlito"/>
                <a:cs typeface="Carlito"/>
              </a:rPr>
              <a:t>dalam </a:t>
            </a:r>
            <a:r>
              <a:rPr sz="2000" dirty="0">
                <a:latin typeface="Carlito"/>
                <a:cs typeface="Carlito"/>
              </a:rPr>
              <a:t>bahasa </a:t>
            </a:r>
            <a:r>
              <a:rPr sz="2000" spc="-5" dirty="0">
                <a:latin typeface="Carlito"/>
                <a:cs typeface="Carlito"/>
              </a:rPr>
              <a:t>Indonesia </a:t>
            </a:r>
            <a:r>
              <a:rPr sz="2000" spc="-10" dirty="0">
                <a:latin typeface="Carlito"/>
                <a:cs typeface="Carlito"/>
              </a:rPr>
              <a:t>yaitu </a:t>
            </a:r>
            <a:r>
              <a:rPr sz="2000" dirty="0">
                <a:latin typeface="Carlito"/>
                <a:cs typeface="Carlito"/>
              </a:rPr>
              <a:t>Ruang </a:t>
            </a:r>
            <a:r>
              <a:rPr sz="2000" spc="-10" dirty="0">
                <a:latin typeface="Carlito"/>
                <a:cs typeface="Carlito"/>
              </a:rPr>
              <a:t>Kelas </a:t>
            </a:r>
            <a:r>
              <a:rPr sz="2000" spc="-5" dirty="0">
                <a:latin typeface="Carlito"/>
                <a:cs typeface="Carlito"/>
              </a:rPr>
              <a:t>Google) </a:t>
            </a:r>
            <a:r>
              <a:rPr sz="2000" dirty="0">
                <a:latin typeface="Carlito"/>
                <a:cs typeface="Carlito"/>
              </a:rPr>
              <a:t>adalah  </a:t>
            </a:r>
            <a:r>
              <a:rPr sz="2000" spc="-10" dirty="0">
                <a:latin typeface="Carlito"/>
                <a:cs typeface="Carlito"/>
              </a:rPr>
              <a:t>suatu tempat </a:t>
            </a:r>
            <a:r>
              <a:rPr sz="2000" dirty="0">
                <a:latin typeface="Carlito"/>
                <a:cs typeface="Carlito"/>
              </a:rPr>
              <a:t>belajar </a:t>
            </a:r>
            <a:r>
              <a:rPr sz="2000" spc="-10" dirty="0">
                <a:latin typeface="Carlito"/>
                <a:cs typeface="Carlito"/>
              </a:rPr>
              <a:t>yang </a:t>
            </a:r>
            <a:r>
              <a:rPr sz="2000" spc="-5" dirty="0">
                <a:latin typeface="Carlito"/>
                <a:cs typeface="Carlito"/>
              </a:rPr>
              <a:t>dapat digunakan untuk </a:t>
            </a:r>
            <a:r>
              <a:rPr sz="2000" spc="-10" dirty="0">
                <a:latin typeface="Carlito"/>
                <a:cs typeface="Carlito"/>
              </a:rPr>
              <a:t>berbagai </a:t>
            </a:r>
            <a:r>
              <a:rPr sz="2000" dirty="0">
                <a:latin typeface="Carlito"/>
                <a:cs typeface="Carlito"/>
              </a:rPr>
              <a:t>jenjang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Pendidikan.</a:t>
            </a:r>
            <a:endParaRPr sz="2000" dirty="0">
              <a:latin typeface="Carlito"/>
              <a:cs typeface="Carlito"/>
            </a:endParaRPr>
          </a:p>
          <a:p>
            <a:pPr marL="756285" marR="6350" lvl="1" indent="-287020" algn="just">
              <a:lnSpc>
                <a:spcPct val="90000"/>
              </a:lnSpc>
              <a:spcBef>
                <a:spcPts val="105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Google Classroom </a:t>
            </a:r>
            <a:r>
              <a:rPr sz="2000" spc="-10" dirty="0">
                <a:latin typeface="Carlito"/>
                <a:cs typeface="Carlito"/>
              </a:rPr>
              <a:t>menggabungkan berbagai layanan </a:t>
            </a:r>
            <a:r>
              <a:rPr sz="2000" spc="-5" dirty="0">
                <a:latin typeface="Carlito"/>
                <a:cs typeface="Carlito"/>
              </a:rPr>
              <a:t>Google </a:t>
            </a:r>
            <a:r>
              <a:rPr sz="2000" spc="-15" dirty="0">
                <a:latin typeface="Carlito"/>
                <a:cs typeface="Carlito"/>
              </a:rPr>
              <a:t>secara </a:t>
            </a:r>
            <a:r>
              <a:rPr sz="2000" spc="-10" dirty="0">
                <a:latin typeface="Carlito"/>
                <a:cs typeface="Carlito"/>
              </a:rPr>
              <a:t>bersamaan  </a:t>
            </a:r>
            <a:r>
              <a:rPr sz="2000" spc="-5" dirty="0">
                <a:latin typeface="Carlito"/>
                <a:cs typeface="Carlito"/>
              </a:rPr>
              <a:t>sehingga </a:t>
            </a:r>
            <a:r>
              <a:rPr sz="2000" spc="-10" dirty="0">
                <a:latin typeface="Carlito"/>
                <a:cs typeface="Carlito"/>
              </a:rPr>
              <a:t>memufdahkan </a:t>
            </a:r>
            <a:r>
              <a:rPr sz="2000" spc="-5" dirty="0">
                <a:latin typeface="Carlito"/>
                <a:cs typeface="Carlito"/>
              </a:rPr>
              <a:t>bagi bagi lembaga-lembaga pendidikan untuk </a:t>
            </a:r>
            <a:r>
              <a:rPr sz="2000" spc="-10" dirty="0">
                <a:latin typeface="Carlito"/>
                <a:cs typeface="Carlito"/>
              </a:rPr>
              <a:t>berinteraksi  dengan muridnya, dengan adanya </a:t>
            </a:r>
            <a:r>
              <a:rPr sz="2000" spc="-5" dirty="0">
                <a:latin typeface="Carlito"/>
                <a:cs typeface="Carlito"/>
              </a:rPr>
              <a:t>Google </a:t>
            </a:r>
            <a:r>
              <a:rPr sz="2000" spc="-10" dirty="0">
                <a:latin typeface="Carlito"/>
                <a:cs typeface="Carlito"/>
              </a:rPr>
              <a:t>Classroom </a:t>
            </a:r>
            <a:r>
              <a:rPr sz="2000" dirty="0">
                <a:latin typeface="Carlito"/>
                <a:cs typeface="Carlito"/>
              </a:rPr>
              <a:t>ini </a:t>
            </a:r>
            <a:r>
              <a:rPr sz="2000" spc="-5" dirty="0">
                <a:latin typeface="Carlito"/>
                <a:cs typeface="Carlito"/>
              </a:rPr>
              <a:t>penggunaan </a:t>
            </a:r>
            <a:r>
              <a:rPr sz="2000" spc="-15" dirty="0">
                <a:latin typeface="Carlito"/>
                <a:cs typeface="Carlito"/>
              </a:rPr>
              <a:t>kertas </a:t>
            </a:r>
            <a:r>
              <a:rPr sz="2000" spc="-5" dirty="0">
                <a:latin typeface="Carlito"/>
                <a:cs typeface="Carlito"/>
              </a:rPr>
              <a:t>dapat  </a:t>
            </a:r>
            <a:r>
              <a:rPr sz="2000" spc="-20" dirty="0">
                <a:latin typeface="Carlito"/>
                <a:cs typeface="Carlito"/>
              </a:rPr>
              <a:t>diminimalisir.</a:t>
            </a:r>
            <a:endParaRPr sz="20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Fitur</a:t>
            </a:r>
            <a:r>
              <a:rPr sz="2000" dirty="0">
                <a:latin typeface="Carlito"/>
                <a:cs typeface="Carlito"/>
              </a:rPr>
              <a:t> :</a:t>
            </a:r>
          </a:p>
          <a:p>
            <a:pPr marL="1213485" lvl="2" indent="-287020">
              <a:lnSpc>
                <a:spcPct val="100000"/>
              </a:lnSpc>
              <a:spcBef>
                <a:spcPts val="819"/>
              </a:spcBef>
              <a:buClr>
                <a:srgbClr val="1286C3"/>
              </a:buClr>
              <a:buSzPct val="144444"/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latin typeface="Carlito"/>
                <a:cs typeface="Carlito"/>
              </a:rPr>
              <a:t>Membuat </a:t>
            </a:r>
            <a:r>
              <a:rPr sz="1800" spc="-10" dirty="0">
                <a:latin typeface="Carlito"/>
                <a:cs typeface="Carlito"/>
              </a:rPr>
              <a:t>forum diskusi </a:t>
            </a:r>
            <a:r>
              <a:rPr sz="1800" spc="-5" dirty="0">
                <a:latin typeface="Carlito"/>
                <a:cs typeface="Carlito"/>
              </a:rPr>
              <a:t>dan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kelas</a:t>
            </a:r>
            <a:endParaRPr sz="1800" dirty="0">
              <a:latin typeface="Carlito"/>
              <a:cs typeface="Carlito"/>
            </a:endParaRPr>
          </a:p>
          <a:p>
            <a:pPr marL="1213485" lvl="2" indent="-287020">
              <a:lnSpc>
                <a:spcPct val="100000"/>
              </a:lnSpc>
              <a:spcBef>
                <a:spcPts val="819"/>
              </a:spcBef>
              <a:buClr>
                <a:srgbClr val="1286C3"/>
              </a:buClr>
              <a:buSzPct val="144444"/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latin typeface="Carlito"/>
                <a:cs typeface="Carlito"/>
              </a:rPr>
              <a:t>Berbagi </a:t>
            </a:r>
            <a:r>
              <a:rPr sz="1800" spc="-5" dirty="0">
                <a:latin typeface="Carlito"/>
                <a:cs typeface="Carlito"/>
              </a:rPr>
              <a:t>file </a:t>
            </a:r>
            <a:r>
              <a:rPr sz="1800" spc="-10" dirty="0">
                <a:latin typeface="Carlito"/>
                <a:cs typeface="Carlito"/>
              </a:rPr>
              <a:t>dengan </a:t>
            </a:r>
            <a:r>
              <a:rPr sz="1800" spc="-15" dirty="0">
                <a:latin typeface="Carlito"/>
                <a:cs typeface="Carlito"/>
              </a:rPr>
              <a:t>koneksi </a:t>
            </a:r>
            <a:r>
              <a:rPr sz="1800" spc="-35" dirty="0">
                <a:latin typeface="Carlito"/>
                <a:cs typeface="Carlito"/>
              </a:rPr>
              <a:t>ke </a:t>
            </a:r>
            <a:r>
              <a:rPr sz="1800" spc="-5" dirty="0">
                <a:latin typeface="Carlito"/>
                <a:cs typeface="Carlito"/>
              </a:rPr>
              <a:t>google drive, link youtube,</a:t>
            </a:r>
            <a:r>
              <a:rPr sz="1800" spc="14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dsb</a:t>
            </a:r>
            <a:endParaRPr sz="1800" dirty="0">
              <a:latin typeface="Carlito"/>
              <a:cs typeface="Carlito"/>
            </a:endParaRPr>
          </a:p>
          <a:p>
            <a:pPr marL="1213485" lvl="2" indent="-287020">
              <a:lnSpc>
                <a:spcPct val="100000"/>
              </a:lnSpc>
              <a:spcBef>
                <a:spcPts val="815"/>
              </a:spcBef>
              <a:buClr>
                <a:srgbClr val="1286C3"/>
              </a:buClr>
              <a:buSzPct val="144444"/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latin typeface="Carlito"/>
                <a:cs typeface="Carlito"/>
              </a:rPr>
              <a:t>Mengerjakan </a:t>
            </a:r>
            <a:r>
              <a:rPr sz="1800" spc="-10" dirty="0">
                <a:latin typeface="Carlito"/>
                <a:cs typeface="Carlito"/>
              </a:rPr>
              <a:t>tugas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kelas</a:t>
            </a:r>
            <a:endParaRPr sz="1800" dirty="0">
              <a:latin typeface="Carlito"/>
              <a:cs typeface="Carlito"/>
            </a:endParaRPr>
          </a:p>
          <a:p>
            <a:pPr marL="1213485" lvl="2" indent="-287020">
              <a:lnSpc>
                <a:spcPct val="100000"/>
              </a:lnSpc>
              <a:spcBef>
                <a:spcPts val="815"/>
              </a:spcBef>
              <a:buClr>
                <a:srgbClr val="1286C3"/>
              </a:buClr>
              <a:buSzPct val="144444"/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5" dirty="0">
                <a:latin typeface="Carlito"/>
                <a:cs typeface="Carlito"/>
              </a:rPr>
              <a:t>Menulis pesan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pribadi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7400" y="639317"/>
            <a:ext cx="472059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64335" marR="5080" indent="-1652270">
              <a:lnSpc>
                <a:spcPct val="100000"/>
              </a:lnSpc>
              <a:spcBef>
                <a:spcPts val="95"/>
              </a:spcBef>
            </a:pPr>
            <a:r>
              <a:rPr sz="2500" b="1" spc="-5" dirty="0"/>
              <a:t>Bidang </a:t>
            </a:r>
            <a:r>
              <a:rPr sz="2500" b="1" spc="-10" dirty="0"/>
              <a:t>Pendidikan (E-Education) </a:t>
            </a:r>
            <a:r>
              <a:rPr sz="2500" b="1" spc="-5" dirty="0"/>
              <a:t>(4)  </a:t>
            </a:r>
            <a:r>
              <a:rPr sz="2500" b="1" dirty="0"/>
              <a:t>e-Learning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46250" y="1795017"/>
            <a:ext cx="980376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rlito"/>
                <a:cs typeface="Carlito"/>
              </a:rPr>
              <a:t>Contoh </a:t>
            </a:r>
            <a:r>
              <a:rPr sz="2400" spc="-5" dirty="0">
                <a:latin typeface="Carlito"/>
                <a:cs typeface="Carlito"/>
              </a:rPr>
              <a:t>Aplikasi Online Learning terbaik </a:t>
            </a:r>
            <a:r>
              <a:rPr sz="2400" spc="-10" dirty="0">
                <a:latin typeface="Carlito"/>
                <a:cs typeface="Carlito"/>
              </a:rPr>
              <a:t>saat </a:t>
            </a:r>
            <a:r>
              <a:rPr sz="2400" dirty="0">
                <a:latin typeface="Carlito"/>
                <a:cs typeface="Carlito"/>
              </a:rPr>
              <a:t>ini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:</a:t>
            </a: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5" dirty="0">
                <a:latin typeface="Carlito"/>
                <a:cs typeface="Carlito"/>
              </a:rPr>
              <a:t>Moodle.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11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Moodle</a:t>
            </a:r>
            <a:r>
              <a:rPr sz="2000" spc="2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adalah</a:t>
            </a:r>
            <a:r>
              <a:rPr sz="2000" spc="2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sebuah</a:t>
            </a:r>
            <a:r>
              <a:rPr sz="2000" spc="2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aplikasi</a:t>
            </a:r>
            <a:r>
              <a:rPr sz="2000" spc="2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CMS</a:t>
            </a:r>
            <a:r>
              <a:rPr sz="2000" spc="2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eLearning</a:t>
            </a:r>
            <a:r>
              <a:rPr sz="2000" spc="2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berbasis</a:t>
            </a:r>
            <a:r>
              <a:rPr sz="2000" spc="21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website</a:t>
            </a:r>
            <a:r>
              <a:rPr sz="2000" spc="2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yang</a:t>
            </a:r>
            <a:r>
              <a:rPr sz="2000" spc="2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dapat</a:t>
            </a:r>
            <a:r>
              <a:rPr sz="2000" spc="2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merubah</a:t>
            </a:r>
            <a:endParaRPr sz="2000" dirty="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sebuah media pembelajaran </a:t>
            </a:r>
            <a:r>
              <a:rPr sz="2000" spc="-10" dirty="0">
                <a:latin typeface="Carlito"/>
                <a:cs typeface="Carlito"/>
              </a:rPr>
              <a:t>offline </a:t>
            </a:r>
            <a:r>
              <a:rPr sz="2000" spc="-30" dirty="0">
                <a:latin typeface="Carlito"/>
                <a:cs typeface="Carlito"/>
              </a:rPr>
              <a:t>ke </a:t>
            </a:r>
            <a:r>
              <a:rPr sz="2000" spc="-5" dirty="0">
                <a:latin typeface="Carlito"/>
                <a:cs typeface="Carlito"/>
              </a:rPr>
              <a:t>dalam bentuk online (web</a:t>
            </a:r>
            <a:r>
              <a:rPr sz="2000" spc="1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based).</a:t>
            </a:r>
            <a:endParaRPr sz="2000" dirty="0">
              <a:latin typeface="Carlito"/>
              <a:cs typeface="Carlito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Aplikasi </a:t>
            </a:r>
            <a:r>
              <a:rPr sz="2000" dirty="0">
                <a:latin typeface="Carlito"/>
                <a:cs typeface="Carlito"/>
              </a:rPr>
              <a:t>elearning </a:t>
            </a:r>
            <a:r>
              <a:rPr sz="2000" spc="-5" dirty="0">
                <a:latin typeface="Carlito"/>
                <a:cs typeface="Carlito"/>
              </a:rPr>
              <a:t>Moodle </a:t>
            </a:r>
            <a:r>
              <a:rPr sz="2000" dirty="0">
                <a:latin typeface="Carlito"/>
                <a:cs typeface="Carlito"/>
              </a:rPr>
              <a:t>ini </a:t>
            </a:r>
            <a:r>
              <a:rPr sz="2000" spc="-5" dirty="0">
                <a:latin typeface="Carlito"/>
                <a:cs typeface="Carlito"/>
              </a:rPr>
              <a:t>memungkinkan </a:t>
            </a:r>
            <a:r>
              <a:rPr sz="2000" spc="-15" dirty="0">
                <a:latin typeface="Carlito"/>
                <a:cs typeface="Carlito"/>
              </a:rPr>
              <a:t>siswa </a:t>
            </a:r>
            <a:r>
              <a:rPr sz="2000" spc="-5" dirty="0">
                <a:latin typeface="Carlito"/>
                <a:cs typeface="Carlito"/>
              </a:rPr>
              <a:t>untuk </a:t>
            </a:r>
            <a:r>
              <a:rPr sz="2000" dirty="0">
                <a:latin typeface="Carlito"/>
                <a:cs typeface="Carlito"/>
              </a:rPr>
              <a:t>masuk </a:t>
            </a:r>
            <a:r>
              <a:rPr sz="2000" spc="-10" dirty="0">
                <a:latin typeface="Carlito"/>
                <a:cs typeface="Carlito"/>
              </a:rPr>
              <a:t>kedalam </a:t>
            </a:r>
            <a:r>
              <a:rPr sz="2000" dirty="0">
                <a:latin typeface="Carlito"/>
                <a:cs typeface="Carlito"/>
              </a:rPr>
              <a:t>ruang </a:t>
            </a:r>
            <a:r>
              <a:rPr sz="2000" spc="-15" dirty="0">
                <a:latin typeface="Carlito"/>
                <a:cs typeface="Carlito"/>
              </a:rPr>
              <a:t>kelas  </a:t>
            </a:r>
            <a:r>
              <a:rPr sz="2000" spc="-10" dirty="0">
                <a:latin typeface="Carlito"/>
                <a:cs typeface="Carlito"/>
              </a:rPr>
              <a:t>digital </a:t>
            </a:r>
            <a:r>
              <a:rPr sz="2000" spc="-5" dirty="0">
                <a:latin typeface="Carlito"/>
                <a:cs typeface="Carlito"/>
              </a:rPr>
              <a:t>untuk </a:t>
            </a:r>
            <a:r>
              <a:rPr sz="2000" spc="-10" dirty="0">
                <a:latin typeface="Carlito"/>
                <a:cs typeface="Carlito"/>
              </a:rPr>
              <a:t>mengakses materi-materi</a:t>
            </a:r>
            <a:r>
              <a:rPr sz="2000" spc="9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pembelajaran.</a:t>
            </a:r>
            <a:endParaRPr sz="20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10" dirty="0">
                <a:latin typeface="Carlito"/>
                <a:cs typeface="Carlito"/>
              </a:rPr>
              <a:t>Dengan </a:t>
            </a:r>
            <a:r>
              <a:rPr sz="2000" spc="-5" dirty="0">
                <a:latin typeface="Carlito"/>
                <a:cs typeface="Carlito"/>
              </a:rPr>
              <a:t>menggunakan Moodle, pengajar dapat membuat materi pembelajaran,</a:t>
            </a:r>
            <a:r>
              <a:rPr sz="2000" spc="3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kuis,</a:t>
            </a:r>
            <a:endParaRPr sz="2000" dirty="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jurnal </a:t>
            </a:r>
            <a:r>
              <a:rPr sz="2000" spc="-10" dirty="0">
                <a:latin typeface="Carlito"/>
                <a:cs typeface="Carlito"/>
              </a:rPr>
              <a:t>elektronik </a:t>
            </a:r>
            <a:r>
              <a:rPr sz="2000" spc="-5" dirty="0">
                <a:latin typeface="Carlito"/>
                <a:cs typeface="Carlito"/>
              </a:rPr>
              <a:t>dan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lain-lain.</a:t>
            </a:r>
            <a:endParaRPr sz="2000" dirty="0">
              <a:latin typeface="Carlito"/>
              <a:cs typeface="Carlito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1085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Seiring </a:t>
            </a:r>
            <a:r>
              <a:rPr sz="2000" spc="-10" dirty="0">
                <a:latin typeface="Carlito"/>
                <a:cs typeface="Carlito"/>
              </a:rPr>
              <a:t>dengan perkembangan </a:t>
            </a:r>
            <a:r>
              <a:rPr sz="2000" spc="-5" dirty="0">
                <a:latin typeface="Carlito"/>
                <a:cs typeface="Carlito"/>
              </a:rPr>
              <a:t>teknologi </a:t>
            </a:r>
            <a:r>
              <a:rPr sz="2000" spc="-10" dirty="0">
                <a:latin typeface="Carlito"/>
                <a:cs typeface="Carlito"/>
              </a:rPr>
              <a:t>informasi, </a:t>
            </a:r>
            <a:r>
              <a:rPr sz="2000" spc="-15" dirty="0">
                <a:latin typeface="Carlito"/>
                <a:cs typeface="Carlito"/>
              </a:rPr>
              <a:t>sekarang </a:t>
            </a:r>
            <a:r>
              <a:rPr sz="2000" spc="-5" dirty="0">
                <a:latin typeface="Carlito"/>
                <a:cs typeface="Carlito"/>
              </a:rPr>
              <a:t>Moodle (Modular Object  </a:t>
            </a:r>
            <a:r>
              <a:rPr sz="2000" spc="-10" dirty="0">
                <a:latin typeface="Carlito"/>
                <a:cs typeface="Carlito"/>
              </a:rPr>
              <a:t>Oriented </a:t>
            </a:r>
            <a:r>
              <a:rPr sz="2000" spc="-5" dirty="0">
                <a:latin typeface="Carlito"/>
                <a:cs typeface="Carlito"/>
              </a:rPr>
              <a:t>Dynamic Learning </a:t>
            </a:r>
            <a:r>
              <a:rPr sz="2000" spc="-10" dirty="0">
                <a:latin typeface="Carlito"/>
                <a:cs typeface="Carlito"/>
              </a:rPr>
              <a:t>Environment) </a:t>
            </a:r>
            <a:r>
              <a:rPr sz="2000" spc="-15" dirty="0">
                <a:latin typeface="Carlito"/>
                <a:cs typeface="Carlito"/>
              </a:rPr>
              <a:t>juga </a:t>
            </a:r>
            <a:r>
              <a:rPr sz="2000" spc="-10" dirty="0">
                <a:latin typeface="Carlito"/>
                <a:cs typeface="Carlito"/>
              </a:rPr>
              <a:t>dapat </a:t>
            </a:r>
            <a:r>
              <a:rPr sz="2000" spc="-5" dirty="0">
                <a:latin typeface="Carlito"/>
                <a:cs typeface="Carlito"/>
              </a:rPr>
              <a:t>digunakan </a:t>
            </a:r>
            <a:r>
              <a:rPr sz="2000" dirty="0">
                <a:latin typeface="Carlito"/>
                <a:cs typeface="Carlito"/>
              </a:rPr>
              <a:t>melalui </a:t>
            </a:r>
            <a:r>
              <a:rPr sz="2000" spc="-5" dirty="0">
                <a:latin typeface="Carlito"/>
                <a:cs typeface="Carlito"/>
              </a:rPr>
              <a:t>aplikasi  berbasis Android dan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</TotalTime>
  <Words>2361</Words>
  <Application>Microsoft Office PowerPoint</Application>
  <PresentationFormat>Widescreen</PresentationFormat>
  <Paragraphs>178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Carlito</vt:lpstr>
      <vt:lpstr>Montserrat</vt:lpstr>
      <vt:lpstr>Verdana</vt:lpstr>
      <vt:lpstr>Wingdings</vt:lpstr>
      <vt:lpstr>Office Theme</vt:lpstr>
      <vt:lpstr>     ICT LITERACY Program Studi Informatika  SESI 9 – Cyber Life dan Kaitannya  dengan ICT Literacy   </vt:lpstr>
      <vt:lpstr>ICT Literacy</vt:lpstr>
      <vt:lpstr>PowerPoint Presentation</vt:lpstr>
      <vt:lpstr>Peran ICT Literacy pada Cyber Life</vt:lpstr>
      <vt:lpstr>Bidang Pendidikan (E-Education) (1)</vt:lpstr>
      <vt:lpstr>Bidang Pendidikan (E-Education) (2)</vt:lpstr>
      <vt:lpstr>Bidang Pendidikan (E-Education) (2)  e-Learning</vt:lpstr>
      <vt:lpstr>Bidang Pendidikan (E-Education) (3)  e-Learning</vt:lpstr>
      <vt:lpstr>Bidang Pendidikan (E-Education) (4)  e-Learning</vt:lpstr>
      <vt:lpstr>Bidang Pendidikan (E-Education) (5)</vt:lpstr>
      <vt:lpstr>Bidang Pendidikan (E-Education) (6)  e-Library</vt:lpstr>
      <vt:lpstr>Bidang Pendidikan (E-Education) (7)  e-Library</vt:lpstr>
      <vt:lpstr>Bidang Pemerintahan (E-Government)</vt:lpstr>
      <vt:lpstr>Bidang Pemerintahan (E-Government)</vt:lpstr>
      <vt:lpstr>Bidang Pemerintahan (E-Government)</vt:lpstr>
      <vt:lpstr>Bidang Pemerintahan (E-Government)</vt:lpstr>
      <vt:lpstr>Bidang Pemerintahan (E-Government)</vt:lpstr>
      <vt:lpstr>Bidang Keuangan &amp; Perbankan (E-Banking)</vt:lpstr>
      <vt:lpstr>Bidang Pemerintahan (E-Government)</vt:lpstr>
      <vt:lpstr>Bidang Pemerintahan (E-Government)</vt:lpstr>
      <vt:lpstr>Bidang Pemerintahan (E-Government)</vt:lpstr>
      <vt:lpstr>Bidang Pemerintahan (E-Government)</vt:lpstr>
      <vt:lpstr>Bidang Komersial (E-Commerce)</vt:lpstr>
      <vt:lpstr>PowerPoint Presentation</vt:lpstr>
      <vt:lpstr>Bidang Komersial (E-Commerce)</vt:lpstr>
      <vt:lpstr>Bidang Komersial (E-Commerce)</vt:lpstr>
      <vt:lpstr>Bidang Transportasi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 Ekonomi &amp; Bisnis II Program Studi Manajemen  Sesi 1 – Ruang Lingkup Statistik Inferensial</dc:title>
  <dc:creator>rizky kinoy</dc:creator>
  <cp:lastModifiedBy>cian hassolthine</cp:lastModifiedBy>
  <cp:revision>64</cp:revision>
  <dcterms:created xsi:type="dcterms:W3CDTF">2021-09-06T16:17:13Z</dcterms:created>
  <dcterms:modified xsi:type="dcterms:W3CDTF">2022-10-25T03:51:58Z</dcterms:modified>
</cp:coreProperties>
</file>