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  <p:sldId id="262" r:id="rId10"/>
    <p:sldId id="263" r:id="rId11"/>
    <p:sldId id="278" r:id="rId12"/>
    <p:sldId id="264" r:id="rId13"/>
    <p:sldId id="265" r:id="rId14"/>
    <p:sldId id="27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0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978" y="0"/>
            <a:ext cx="52832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978" y="6513910"/>
            <a:ext cx="52832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3985" y="2608580"/>
            <a:ext cx="2764028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57" y="2540"/>
            <a:ext cx="11805920" cy="179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SysP</a:t>
            </a:r>
            <a:r>
              <a:rPr dirty="0" spc="-80">
                <a:latin typeface="Bahnschrift"/>
                <a:cs typeface="Bahnschrift"/>
              </a:rPr>
              <a:t> </a:t>
            </a:r>
            <a:r>
              <a:rPr dirty="0" spc="-10">
                <a:latin typeface="Bahnschrift"/>
                <a:cs typeface="Bahnschrift"/>
              </a:rPr>
              <a:t>Project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9325" y="4074731"/>
            <a:ext cx="2667000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250" spc="-10">
                <a:latin typeface="Bahnschrift"/>
                <a:cs typeface="Bahnschrift"/>
              </a:rPr>
              <a:t>2021763036</a:t>
            </a:r>
            <a:r>
              <a:rPr dirty="0" sz="2250" spc="-75">
                <a:latin typeface="Bahnschrift"/>
                <a:cs typeface="Bahnschrift"/>
              </a:rPr>
              <a:t> </a:t>
            </a:r>
            <a:r>
              <a:rPr dirty="0" sz="2250" spc="-25">
                <a:latin typeface="Malgun Gothic"/>
                <a:cs typeface="Malgun Gothic"/>
              </a:rPr>
              <a:t>백세은</a:t>
            </a:r>
            <a:endParaRPr sz="2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dirty="0" sz="2250" spc="-10">
                <a:latin typeface="Malgun Gothic"/>
                <a:cs typeface="Malgun Gothic"/>
              </a:rPr>
              <a:t>발표일자</a:t>
            </a:r>
            <a:r>
              <a:rPr dirty="0" sz="2250" spc="-10">
                <a:latin typeface="Bahnschrift"/>
                <a:cs typeface="Bahnschrift"/>
              </a:rPr>
              <a:t>:2023-</a:t>
            </a:r>
            <a:r>
              <a:rPr dirty="0" sz="2250" spc="-20">
                <a:latin typeface="Bahnschrift"/>
                <a:cs typeface="Bahnschrift"/>
              </a:rPr>
              <a:t>06-</a:t>
            </a:r>
            <a:r>
              <a:rPr dirty="0" sz="2250" spc="-25">
                <a:latin typeface="Bahnschrift"/>
                <a:cs typeface="Bahnschrift"/>
              </a:rPr>
              <a:t>14</a:t>
            </a:r>
            <a:endParaRPr sz="225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01600">
              <a:lnSpc>
                <a:spcPct val="100000"/>
              </a:lnSpc>
              <a:spcBef>
                <a:spcPts val="130"/>
              </a:spcBef>
              <a:defRPr/>
            </a:pPr>
            <a:r>
              <a:rPr spc="-20">
                <a:latin typeface="Bahnschrift"/>
                <a:cs typeface="Bahnschrift"/>
              </a:rPr>
              <a:t>head</a:t>
            </a:r>
            <a:endParaRPr spc="-20">
              <a:latin typeface="Bahnschrift"/>
              <a:cs typeface="Bahnschrift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828674"/>
            <a:ext cx="7810500" cy="26003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223" y="3429000"/>
            <a:ext cx="7953375" cy="22574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95700" y="85725"/>
            <a:ext cx="8496300" cy="677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  <a:defRPr/>
            </a:pPr>
            <a:r>
              <a:rPr sz="3000">
                <a:latin typeface="Bahnschrift"/>
                <a:cs typeface="Bahnschrift"/>
              </a:rPr>
              <a:t>Cat -</a:t>
            </a:r>
            <a:r>
              <a:rPr sz="3000" spc="-5">
                <a:latin typeface="Bahnschrift"/>
                <a:cs typeface="Bahnschrift"/>
              </a:rPr>
              <a:t> </a:t>
            </a:r>
            <a:r>
              <a:rPr sz="3000"/>
              <a:t>파일의</a:t>
            </a:r>
            <a:r>
              <a:rPr sz="3000" spc="-535"/>
              <a:t> </a:t>
            </a:r>
            <a:r>
              <a:rPr sz="3000"/>
              <a:t>내용을</a:t>
            </a:r>
            <a:r>
              <a:rPr sz="3000" spc="-605"/>
              <a:t> </a:t>
            </a:r>
            <a:r>
              <a:rPr sz="3000"/>
              <a:t>터미널에</a:t>
            </a:r>
            <a:r>
              <a:rPr sz="3000" spc="-530"/>
              <a:t> </a:t>
            </a:r>
            <a:r>
              <a:rPr sz="3000" spc="-25"/>
              <a:t>출력</a:t>
            </a:r>
            <a:endParaRPr sz="3000" spc="-25"/>
          </a:p>
          <a:p>
            <a:pPr marL="294005">
              <a:lnSpc>
                <a:spcPct val="100000"/>
              </a:lnSpc>
              <a:spcBef>
                <a:spcPts val="5"/>
              </a:spcBef>
              <a:defRPr/>
            </a:pPr>
            <a:r>
              <a:rPr sz="3000" spc="-20">
                <a:latin typeface="Bahnschrift"/>
                <a:cs typeface="Bahnschrift"/>
              </a:rPr>
              <a:t>+</a:t>
            </a:r>
            <a:r>
              <a:rPr sz="3000" spc="-20">
                <a:solidFill>
                  <a:srgbClr val="1f2228"/>
                </a:solidFill>
              </a:rPr>
              <a:t>(-</a:t>
            </a:r>
            <a:r>
              <a:rPr sz="3000">
                <a:solidFill>
                  <a:srgbClr val="1f2228"/>
                </a:solidFill>
              </a:rPr>
              <a:t>n,</a:t>
            </a:r>
            <a:r>
              <a:rPr sz="3000" spc="25">
                <a:solidFill>
                  <a:srgbClr val="1f2228"/>
                </a:solidFill>
              </a:rPr>
              <a:t> </a:t>
            </a:r>
            <a:r>
              <a:rPr sz="3000" spc="-35">
                <a:solidFill>
                  <a:srgbClr val="1f2228"/>
                </a:solidFill>
              </a:rPr>
              <a:t>-</a:t>
            </a:r>
            <a:r>
              <a:rPr sz="3000">
                <a:solidFill>
                  <a:srgbClr val="1f2228"/>
                </a:solidFill>
              </a:rPr>
              <a:t>b,</a:t>
            </a:r>
            <a:r>
              <a:rPr sz="3000" spc="-25">
                <a:solidFill>
                  <a:srgbClr val="1f2228"/>
                </a:solidFill>
              </a:rPr>
              <a:t> </a:t>
            </a:r>
            <a:r>
              <a:rPr sz="3000" spc="-35">
                <a:solidFill>
                  <a:srgbClr val="1f2228"/>
                </a:solidFill>
              </a:rPr>
              <a:t>-</a:t>
            </a:r>
            <a:r>
              <a:rPr sz="3000">
                <a:solidFill>
                  <a:srgbClr val="1f2228"/>
                </a:solidFill>
              </a:rPr>
              <a:t>E,</a:t>
            </a:r>
            <a:r>
              <a:rPr sz="3000" spc="-25">
                <a:solidFill>
                  <a:srgbClr val="1f2228"/>
                </a:solidFill>
              </a:rPr>
              <a:t> </a:t>
            </a:r>
            <a:r>
              <a:rPr sz="3000" spc="-30">
                <a:solidFill>
                  <a:srgbClr val="1f2228"/>
                </a:solidFill>
              </a:rPr>
              <a:t>-</a:t>
            </a:r>
            <a:r>
              <a:rPr sz="3000">
                <a:solidFill>
                  <a:srgbClr val="1f2228"/>
                </a:solidFill>
              </a:rPr>
              <a:t>T,</a:t>
            </a:r>
            <a:r>
              <a:rPr sz="3000" spc="-20">
                <a:solidFill>
                  <a:srgbClr val="1f2228"/>
                </a:solidFill>
              </a:rPr>
              <a:t> </a:t>
            </a:r>
            <a:r>
              <a:rPr sz="3000" spc="-35">
                <a:solidFill>
                  <a:srgbClr val="1f2228"/>
                </a:solidFill>
              </a:rPr>
              <a:t>-</a:t>
            </a:r>
            <a:r>
              <a:rPr sz="3000">
                <a:solidFill>
                  <a:srgbClr val="1f2228"/>
                </a:solidFill>
              </a:rPr>
              <a:t>s,</a:t>
            </a:r>
            <a:r>
              <a:rPr sz="3000" spc="40">
                <a:solidFill>
                  <a:srgbClr val="1f2228"/>
                </a:solidFill>
              </a:rPr>
              <a:t> </a:t>
            </a:r>
            <a:r>
              <a:rPr sz="3000" spc="-35">
                <a:solidFill>
                  <a:srgbClr val="1f2228"/>
                </a:solidFill>
              </a:rPr>
              <a:t>-</a:t>
            </a:r>
            <a:r>
              <a:rPr sz="3000">
                <a:solidFill>
                  <a:srgbClr val="1f2228"/>
                </a:solidFill>
              </a:rPr>
              <a:t>v)</a:t>
            </a:r>
            <a:r>
              <a:rPr sz="3000" spc="15">
                <a:solidFill>
                  <a:srgbClr val="1f2228"/>
                </a:solidFill>
              </a:rPr>
              <a:t> </a:t>
            </a:r>
            <a:r>
              <a:rPr sz="3000">
                <a:solidFill>
                  <a:srgbClr val="1f2228"/>
                </a:solidFill>
              </a:rPr>
              <a:t>옵션</a:t>
            </a:r>
            <a:r>
              <a:rPr sz="3000" spc="-40">
                <a:solidFill>
                  <a:srgbClr val="1f2228"/>
                </a:solidFill>
              </a:rPr>
              <a:t> </a:t>
            </a:r>
            <a:r>
              <a:rPr sz="3000">
                <a:solidFill>
                  <a:srgbClr val="1f2228"/>
                </a:solidFill>
              </a:rPr>
              <a:t>6개</a:t>
            </a:r>
            <a:r>
              <a:rPr sz="3000" spc="-45">
                <a:solidFill>
                  <a:srgbClr val="1f2228"/>
                </a:solidFill>
              </a:rPr>
              <a:t> </a:t>
            </a:r>
            <a:r>
              <a:rPr sz="3000" spc="-25">
                <a:solidFill>
                  <a:srgbClr val="1f2228"/>
                </a:solidFill>
              </a:rPr>
              <a:t>구현</a:t>
            </a:r>
            <a:endParaRPr sz="3000">
              <a:latin typeface="Bahnschrift"/>
              <a:cs typeface="Bahnschrift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" y="914400"/>
            <a:ext cx="10383699" cy="582058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686800" y="2286000"/>
            <a:ext cx="3505200" cy="312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n-</a:t>
            </a:r>
            <a:r>
              <a:rPr lang="ko-KR" altLang="en-US">
                <a:solidFill>
                  <a:schemeClr val="lt1"/>
                </a:solidFill>
              </a:rPr>
              <a:t>각 줄에 넘버 표시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b-n</a:t>
            </a:r>
            <a:r>
              <a:rPr lang="ko-KR" altLang="en-US">
                <a:solidFill>
                  <a:schemeClr val="lt1"/>
                </a:solidFill>
              </a:rPr>
              <a:t>과 동일하지만 빈 줄에는 표시</a:t>
            </a:r>
            <a:r>
              <a:rPr lang="en-US" altLang="ko-KR">
                <a:solidFill>
                  <a:schemeClr val="lt1"/>
                </a:solidFill>
              </a:rPr>
              <a:t>x</a:t>
            </a:r>
            <a:endParaRPr lang="en-US" altLang="ko-KR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E-</a:t>
            </a:r>
            <a:r>
              <a:rPr lang="ko-KR" altLang="en-US">
                <a:solidFill>
                  <a:schemeClr val="lt1"/>
                </a:solidFill>
              </a:rPr>
              <a:t>각줄의 끝에 </a:t>
            </a:r>
            <a:r>
              <a:rPr lang="en-US" altLang="ko-KR">
                <a:solidFill>
                  <a:schemeClr val="lt1"/>
                </a:solidFill>
              </a:rPr>
              <a:t>$</a:t>
            </a:r>
            <a:r>
              <a:rPr lang="ko-KR" altLang="en-US">
                <a:solidFill>
                  <a:schemeClr val="lt1"/>
                </a:solidFill>
              </a:rPr>
              <a:t>추가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T-\t</a:t>
            </a:r>
            <a:r>
              <a:rPr lang="ko-KR" altLang="en-US">
                <a:solidFill>
                  <a:schemeClr val="lt1"/>
                </a:solidFill>
              </a:rPr>
              <a:t>를 </a:t>
            </a:r>
            <a:r>
              <a:rPr lang="en-US" altLang="ko-KR">
                <a:solidFill>
                  <a:schemeClr val="lt1"/>
                </a:solidFill>
              </a:rPr>
              <a:t>^|</a:t>
            </a:r>
            <a:r>
              <a:rPr lang="ko-KR" altLang="en-US">
                <a:solidFill>
                  <a:schemeClr val="lt1"/>
                </a:solidFill>
              </a:rPr>
              <a:t>로 대체해서 출력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s-</a:t>
            </a:r>
            <a:r>
              <a:rPr lang="ko-KR" altLang="en-US">
                <a:solidFill>
                  <a:schemeClr val="lt1"/>
                </a:solidFill>
              </a:rPr>
              <a:t>연속적인 빈줄을 하나로 압축해서 출력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v-</a:t>
            </a:r>
            <a:r>
              <a:rPr lang="ko-KR" altLang="en-US">
                <a:solidFill>
                  <a:schemeClr val="lt1"/>
                </a:solidFill>
              </a:rPr>
              <a:t>특수 문자를 확장된 형식으로 표시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5714"/>
            <a:ext cx="681355" cy="609600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3800" spc="-25">
                <a:latin typeface="Bahnschrift"/>
                <a:cs typeface="Bahnschrift"/>
              </a:rPr>
              <a:t>cat</a:t>
            </a:r>
            <a:endParaRPr sz="3800">
              <a:latin typeface="Bahnschrift"/>
              <a:cs typeface="Bahnschrift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380096"/>
            <a:ext cx="8105715" cy="6249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" y="485775"/>
            <a:ext cx="7248525" cy="588645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1060" y="342900"/>
            <a:ext cx="6533340" cy="61722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94187" y="0"/>
            <a:ext cx="6464212" cy="63722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21800" y="533400"/>
            <a:ext cx="5874799" cy="57912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0800" y="942975"/>
            <a:ext cx="5459312" cy="53816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1557337"/>
            <a:ext cx="5651920" cy="4843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0"/>
              </a:spcBef>
            </a:pPr>
            <a:r>
              <a:rPr dirty="0" sz="3500">
                <a:latin typeface="Bahnschrift"/>
                <a:cs typeface="Bahnschrift"/>
              </a:rPr>
              <a:t>Pwd</a:t>
            </a:r>
            <a:r>
              <a:rPr dirty="0" sz="3500" spc="-25">
                <a:latin typeface="Bahnschrift"/>
                <a:cs typeface="Bahnschrift"/>
              </a:rPr>
              <a:t> </a:t>
            </a:r>
            <a:r>
              <a:rPr dirty="0" sz="3500">
                <a:latin typeface="Bahnschrift"/>
                <a:cs typeface="Bahnschrift"/>
              </a:rPr>
              <a:t>-</a:t>
            </a:r>
            <a:r>
              <a:rPr dirty="0" sz="3500" spc="-10"/>
              <a:t>현재</a:t>
            </a:r>
            <a:r>
              <a:rPr dirty="0" sz="3500" spc="-700"/>
              <a:t> </a:t>
            </a:r>
            <a:r>
              <a:rPr dirty="0" sz="3500" spc="-10"/>
              <a:t>작업</a:t>
            </a:r>
            <a:r>
              <a:rPr dirty="0" sz="3500" spc="-700"/>
              <a:t> </a:t>
            </a:r>
            <a:r>
              <a:rPr dirty="0" sz="3500" spc="-10"/>
              <a:t>중인</a:t>
            </a:r>
            <a:r>
              <a:rPr dirty="0" sz="3500" spc="-625"/>
              <a:t> </a:t>
            </a:r>
            <a:r>
              <a:rPr dirty="0" sz="3500" spc="-10"/>
              <a:t>디렉토리의</a:t>
            </a:r>
            <a:r>
              <a:rPr dirty="0" sz="3500" spc="-775"/>
              <a:t> </a:t>
            </a:r>
            <a:r>
              <a:rPr dirty="0" sz="3500" spc="-10"/>
              <a:t>경로를</a:t>
            </a:r>
            <a:r>
              <a:rPr dirty="0" sz="3500" spc="-700"/>
              <a:t> </a:t>
            </a:r>
            <a:r>
              <a:rPr dirty="0" sz="3500"/>
              <a:t>출력하는</a:t>
            </a:r>
            <a:r>
              <a:rPr dirty="0" sz="3500" spc="-705"/>
              <a:t> </a:t>
            </a:r>
            <a:r>
              <a:rPr dirty="0" sz="3500" spc="-25"/>
              <a:t>명령어</a:t>
            </a:r>
            <a:endParaRPr sz="3500">
              <a:latin typeface="Bahnschrift"/>
              <a:cs typeface="Bahnschrif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71450" y="923925"/>
            <a:ext cx="11849100" cy="5410200"/>
            <a:chOff x="171450" y="923925"/>
            <a:chExt cx="11849100" cy="5410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08" y="1147085"/>
              <a:ext cx="11364893" cy="502671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76212" y="928687"/>
              <a:ext cx="11839575" cy="5400675"/>
            </a:xfrm>
            <a:custGeom>
              <a:avLst/>
              <a:gdLst/>
              <a:ahLst/>
              <a:cxnLst/>
              <a:rect l="l" t="t" r="r" b="b"/>
              <a:pathLst>
                <a:path w="11839575" h="5400675">
                  <a:moveTo>
                    <a:pt x="0" y="5400675"/>
                  </a:moveTo>
                  <a:lnTo>
                    <a:pt x="11839575" y="5400675"/>
                  </a:lnTo>
                  <a:lnTo>
                    <a:pt x="11839575" y="0"/>
                  </a:lnTo>
                  <a:lnTo>
                    <a:pt x="0" y="0"/>
                  </a:lnTo>
                  <a:lnTo>
                    <a:pt x="0" y="5400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Echo</a:t>
            </a:r>
            <a:r>
              <a:rPr dirty="0" spc="-5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-</a:t>
            </a:r>
            <a:r>
              <a:rPr dirty="0" spc="-15">
                <a:latin typeface="Bahnschrift"/>
                <a:cs typeface="Bahnschrift"/>
              </a:rPr>
              <a:t> </a:t>
            </a:r>
            <a:r>
              <a:rPr dirty="0" spc="-10"/>
              <a:t>주어진</a:t>
            </a:r>
            <a:r>
              <a:rPr dirty="0" spc="-740"/>
              <a:t> </a:t>
            </a:r>
            <a:r>
              <a:rPr dirty="0"/>
              <a:t>인자를</a:t>
            </a:r>
            <a:r>
              <a:rPr dirty="0" spc="-819"/>
              <a:t> </a:t>
            </a:r>
            <a:r>
              <a:rPr dirty="0" spc="-10"/>
              <a:t>터미널에</a:t>
            </a:r>
            <a:r>
              <a:rPr dirty="0" spc="-740"/>
              <a:t> </a:t>
            </a:r>
            <a:r>
              <a:rPr dirty="0" spc="-10"/>
              <a:t>출력하는</a:t>
            </a:r>
            <a:r>
              <a:rPr dirty="0" spc="-815"/>
              <a:t> </a:t>
            </a:r>
            <a:r>
              <a:rPr dirty="0" spc="-25"/>
              <a:t>명령어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1450" y="733425"/>
            <a:ext cx="8734425" cy="5781675"/>
            <a:chOff x="171450" y="733425"/>
            <a:chExt cx="8734425" cy="57816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9" y="1151494"/>
              <a:ext cx="6627988" cy="505304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76212" y="738187"/>
              <a:ext cx="8724900" cy="5772150"/>
            </a:xfrm>
            <a:custGeom>
              <a:avLst/>
              <a:gdLst/>
              <a:ahLst/>
              <a:cxnLst/>
              <a:rect l="l" t="t" r="r" b="b"/>
              <a:pathLst>
                <a:path w="8724900" h="5772150">
                  <a:moveTo>
                    <a:pt x="0" y="5772150"/>
                  </a:moveTo>
                  <a:lnTo>
                    <a:pt x="8724900" y="5772150"/>
                  </a:lnTo>
                  <a:lnTo>
                    <a:pt x="8724900" y="0"/>
                  </a:lnTo>
                  <a:lnTo>
                    <a:pt x="0" y="0"/>
                  </a:lnTo>
                  <a:lnTo>
                    <a:pt x="0" y="577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12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Date -</a:t>
            </a:r>
            <a:r>
              <a:rPr dirty="0" spc="-5">
                <a:latin typeface="Bahnschrift"/>
                <a:cs typeface="Bahnschrift"/>
              </a:rPr>
              <a:t> </a:t>
            </a:r>
            <a:r>
              <a:rPr dirty="0" spc="-10"/>
              <a:t>현재</a:t>
            </a:r>
            <a:r>
              <a:rPr dirty="0" spc="-735"/>
              <a:t> </a:t>
            </a:r>
            <a:r>
              <a:rPr dirty="0" spc="-10"/>
              <a:t>날짜와</a:t>
            </a:r>
            <a:r>
              <a:rPr dirty="0" spc="-810"/>
              <a:t> </a:t>
            </a:r>
            <a:r>
              <a:rPr dirty="0"/>
              <a:t>시간을</a:t>
            </a:r>
            <a:r>
              <a:rPr dirty="0" spc="-740"/>
              <a:t> </a:t>
            </a:r>
            <a:r>
              <a:rPr dirty="0" spc="-10"/>
              <a:t>출력하는</a:t>
            </a:r>
            <a:r>
              <a:rPr dirty="0" spc="-810"/>
              <a:t> </a:t>
            </a:r>
            <a:r>
              <a:rPr dirty="0" spc="-25"/>
              <a:t>명령어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9550" y="819150"/>
            <a:ext cx="10315575" cy="5791200"/>
            <a:chOff x="209550" y="819150"/>
            <a:chExt cx="10315575" cy="5791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908" y="1044812"/>
              <a:ext cx="9534759" cy="544158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4312" y="823912"/>
              <a:ext cx="10306050" cy="5781675"/>
            </a:xfrm>
            <a:custGeom>
              <a:avLst/>
              <a:gdLst/>
              <a:ahLst/>
              <a:cxnLst/>
              <a:rect l="l" t="t" r="r" b="b"/>
              <a:pathLst>
                <a:path w="10306050" h="5781675">
                  <a:moveTo>
                    <a:pt x="0" y="5781675"/>
                  </a:moveTo>
                  <a:lnTo>
                    <a:pt x="10306050" y="5781675"/>
                  </a:lnTo>
                  <a:lnTo>
                    <a:pt x="10306050" y="0"/>
                  </a:lnTo>
                  <a:lnTo>
                    <a:pt x="0" y="0"/>
                  </a:lnTo>
                  <a:lnTo>
                    <a:pt x="0" y="5781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28270" y="170180"/>
            <a:ext cx="5086985" cy="1631950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3500" spc="-10">
                <a:latin typeface="Bahnschrift"/>
                <a:cs typeface="Bahnschrift"/>
              </a:rPr>
              <a:t>Basename</a:t>
            </a:r>
            <a:endParaRPr sz="3500" spc="-10">
              <a:latin typeface="Bahnschrift"/>
              <a:cs typeface="Bahnschrift"/>
            </a:endParaRPr>
          </a:p>
          <a:p>
            <a:pPr marL="88900" marR="5080" indent="-76200">
              <a:lnSpc>
                <a:spcPct val="100000"/>
              </a:lnSpc>
              <a:spcBef>
                <a:spcPts val="5"/>
              </a:spcBef>
              <a:defRPr/>
            </a:pPr>
            <a:r>
              <a:rPr sz="3500" spc="-10"/>
              <a:t>파일</a:t>
            </a:r>
            <a:r>
              <a:rPr sz="3500" spc="-690"/>
              <a:t> </a:t>
            </a:r>
            <a:r>
              <a:rPr sz="3500" spc="-10"/>
              <a:t>경로에서</a:t>
            </a:r>
            <a:r>
              <a:rPr sz="3500" spc="-690"/>
              <a:t> </a:t>
            </a:r>
            <a:r>
              <a:rPr sz="3500" spc="-10"/>
              <a:t>파일이름만 추출하는</a:t>
            </a:r>
            <a:r>
              <a:rPr sz="3500" spc="-685"/>
              <a:t> </a:t>
            </a:r>
            <a:r>
              <a:rPr sz="3500" spc="-25"/>
              <a:t>명령어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 rot="0">
            <a:off x="5915088" y="152400"/>
            <a:ext cx="5476875" cy="6553200"/>
            <a:chOff x="5915088" y="152400"/>
            <a:chExt cx="5476875" cy="6553200"/>
          </a:xfrm>
        </p:grpSpPr>
        <p:pic>
          <p:nvPicPr>
            <p:cNvPr id="4" name="object 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20527" y="327646"/>
              <a:ext cx="4380466" cy="62855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19851" y="157162"/>
              <a:ext cx="5467350" cy="6543675"/>
            </a:xfrm>
            <a:custGeom>
              <a:avLst/>
              <a:gdLst/>
              <a:rect l="l" t="t" r="r" b="b"/>
              <a:pathLst>
                <a:path w="5467350" h="6543675">
                  <a:moveTo>
                    <a:pt x="0" y="6543675"/>
                  </a:moveTo>
                  <a:lnTo>
                    <a:pt x="5467350" y="6543675"/>
                  </a:lnTo>
                  <a:lnTo>
                    <a:pt x="5467350" y="0"/>
                  </a:lnTo>
                  <a:lnTo>
                    <a:pt x="0" y="0"/>
                  </a:lnTo>
                  <a:lnTo>
                    <a:pt x="0" y="654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435" y="5714"/>
            <a:ext cx="3619500" cy="609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>
                <a:latin typeface="Bahnschrift"/>
                <a:cs typeface="Bahnschrift"/>
              </a:rPr>
              <a:t>False</a:t>
            </a:r>
            <a:r>
              <a:rPr dirty="0" sz="3800" spc="-80">
                <a:latin typeface="Bahnschrift"/>
                <a:cs typeface="Bahnschrift"/>
              </a:rPr>
              <a:t> </a:t>
            </a:r>
            <a:r>
              <a:rPr dirty="0" sz="3800">
                <a:latin typeface="Bahnschrift"/>
                <a:cs typeface="Bahnschrift"/>
              </a:rPr>
              <a:t>-</a:t>
            </a:r>
            <a:r>
              <a:rPr dirty="0" sz="3800" spc="-5">
                <a:latin typeface="Bahnschrift"/>
                <a:cs typeface="Bahnschrift"/>
              </a:rPr>
              <a:t> </a:t>
            </a:r>
            <a:r>
              <a:rPr dirty="0" sz="3800" spc="-10">
                <a:latin typeface="Malgun Gothic"/>
                <a:cs typeface="Malgun Gothic"/>
              </a:rPr>
              <a:t>항상</a:t>
            </a:r>
            <a:r>
              <a:rPr dirty="0" sz="3800" spc="-735">
                <a:latin typeface="Malgun Gothic"/>
                <a:cs typeface="Malgun Gothic"/>
              </a:rPr>
              <a:t> </a:t>
            </a:r>
            <a:r>
              <a:rPr dirty="0" sz="3800" spc="-25">
                <a:latin typeface="Malgun Gothic"/>
                <a:cs typeface="Malgun Gothic"/>
              </a:rPr>
              <a:t>실패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1950" y="5714"/>
            <a:ext cx="292354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True</a:t>
            </a:r>
            <a:r>
              <a:rPr dirty="0" spc="-70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- </a:t>
            </a:r>
            <a:r>
              <a:rPr dirty="0" spc="-10"/>
              <a:t>항상</a:t>
            </a:r>
            <a:r>
              <a:rPr dirty="0" spc="-735"/>
              <a:t> </a:t>
            </a:r>
            <a:r>
              <a:rPr dirty="0" spc="-50"/>
              <a:t>성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19075" y="771461"/>
            <a:ext cx="4981575" cy="3371850"/>
            <a:chOff x="219075" y="771461"/>
            <a:chExt cx="4981575" cy="33718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35" y="1175497"/>
              <a:ext cx="3291972" cy="253925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23837" y="776223"/>
              <a:ext cx="4972050" cy="3362325"/>
            </a:xfrm>
            <a:custGeom>
              <a:avLst/>
              <a:gdLst/>
              <a:ahLst/>
              <a:cxnLst/>
              <a:rect l="l" t="t" r="r" b="b"/>
              <a:pathLst>
                <a:path w="4972050" h="3362325">
                  <a:moveTo>
                    <a:pt x="0" y="3362325"/>
                  </a:moveTo>
                  <a:lnTo>
                    <a:pt x="4972050" y="3362325"/>
                  </a:lnTo>
                  <a:lnTo>
                    <a:pt x="4972050" y="0"/>
                  </a:lnTo>
                  <a:lnTo>
                    <a:pt x="0" y="0"/>
                  </a:lnTo>
                  <a:lnTo>
                    <a:pt x="0" y="3362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543613" y="780986"/>
            <a:ext cx="5734050" cy="3362325"/>
            <a:chOff x="5543613" y="780986"/>
            <a:chExt cx="5734050" cy="33623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075" y="790574"/>
              <a:ext cx="5715000" cy="310635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548376" y="785748"/>
              <a:ext cx="5724525" cy="3352800"/>
            </a:xfrm>
            <a:custGeom>
              <a:avLst/>
              <a:gdLst/>
              <a:ahLst/>
              <a:cxnLst/>
              <a:rect l="l" t="t" r="r" b="b"/>
              <a:pathLst>
                <a:path w="5724525" h="3352800">
                  <a:moveTo>
                    <a:pt x="0" y="3352800"/>
                  </a:moveTo>
                  <a:lnTo>
                    <a:pt x="5724525" y="3352800"/>
                  </a:lnTo>
                  <a:lnTo>
                    <a:pt x="5724525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Env</a:t>
            </a:r>
            <a:r>
              <a:rPr dirty="0" spc="30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-</a:t>
            </a:r>
            <a:r>
              <a:rPr dirty="0" spc="-15">
                <a:latin typeface="Bahnschrift"/>
                <a:cs typeface="Bahnschrift"/>
              </a:rPr>
              <a:t> </a:t>
            </a:r>
            <a:r>
              <a:rPr dirty="0" spc="-10"/>
              <a:t>시스템</a:t>
            </a:r>
            <a:r>
              <a:rPr dirty="0" spc="-815"/>
              <a:t> </a:t>
            </a:r>
            <a:r>
              <a:rPr dirty="0"/>
              <a:t>환경</a:t>
            </a:r>
            <a:r>
              <a:rPr dirty="0" spc="-740"/>
              <a:t> </a:t>
            </a:r>
            <a:r>
              <a:rPr dirty="0"/>
              <a:t>변수를</a:t>
            </a:r>
            <a:r>
              <a:rPr dirty="0" spc="-75"/>
              <a:t> </a:t>
            </a:r>
            <a:r>
              <a:rPr dirty="0" spc="-10"/>
              <a:t>터미널에</a:t>
            </a:r>
            <a:r>
              <a:rPr dirty="0" spc="-815"/>
              <a:t> </a:t>
            </a:r>
            <a:r>
              <a:rPr dirty="0" spc="-25"/>
              <a:t>출력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7650" y="600075"/>
            <a:ext cx="5162550" cy="5886450"/>
            <a:chOff x="247650" y="600075"/>
            <a:chExt cx="5162550" cy="58864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609600"/>
              <a:ext cx="5143500" cy="58674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52412" y="604837"/>
              <a:ext cx="5153025" cy="5876925"/>
            </a:xfrm>
            <a:custGeom>
              <a:avLst/>
              <a:gdLst/>
              <a:ahLst/>
              <a:cxnLst/>
              <a:rect l="l" t="t" r="r" b="b"/>
              <a:pathLst>
                <a:path w="5153025" h="5876925">
                  <a:moveTo>
                    <a:pt x="0" y="5876925"/>
                  </a:moveTo>
                  <a:lnTo>
                    <a:pt x="5153025" y="5876925"/>
                  </a:lnTo>
                  <a:lnTo>
                    <a:pt x="5153025" y="0"/>
                  </a:lnTo>
                  <a:lnTo>
                    <a:pt x="0" y="0"/>
                  </a:lnTo>
                  <a:lnTo>
                    <a:pt x="0" y="5876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25094" rIns="0" bIns="0">
            <a:spAutoFit/>
          </a:bodyPr>
          <a:lstStyle/>
          <a:p>
            <a:pPr marL="217804">
              <a:lnSpc>
                <a:spcPct val="100000"/>
              </a:lnSpc>
              <a:spcBef>
                <a:spcPts val="130"/>
              </a:spcBef>
              <a:defRPr/>
            </a:pPr>
            <a:r>
              <a:rPr>
                <a:latin typeface="Bahnschrift"/>
                <a:cs typeface="Bahnschrift"/>
              </a:rPr>
              <a:t>Yes</a:t>
            </a:r>
            <a:r>
              <a:rPr spc="-5">
                <a:latin typeface="Bahnschrift"/>
                <a:cs typeface="Bahnschrift"/>
              </a:rPr>
              <a:t> </a:t>
            </a:r>
            <a:r>
              <a:rPr>
                <a:latin typeface="Bahnschrift"/>
                <a:cs typeface="Bahnschrift"/>
              </a:rPr>
              <a:t>-</a:t>
            </a:r>
            <a:r>
              <a:rPr spc="-5">
                <a:latin typeface="Bahnschrift"/>
                <a:cs typeface="Bahnschrift"/>
              </a:rPr>
              <a:t> </a:t>
            </a:r>
            <a:r>
              <a:rPr spc="-10"/>
              <a:t>문자열</a:t>
            </a:r>
            <a:r>
              <a:rPr spc="-810"/>
              <a:t> </a:t>
            </a:r>
            <a:r>
              <a:rPr spc="-10"/>
              <a:t>무한</a:t>
            </a:r>
            <a:r>
              <a:rPr spc="-730"/>
              <a:t> </a:t>
            </a:r>
            <a:r>
              <a:rPr spc="-25"/>
              <a:t>출력</a:t>
            </a:r>
            <a:endParaRPr spc="-25"/>
          </a:p>
        </p:txBody>
      </p:sp>
      <p:grpSp>
        <p:nvGrpSpPr>
          <p:cNvPr id="3" name="object 3"/>
          <p:cNvGrpSpPr/>
          <p:nvPr/>
        </p:nvGrpSpPr>
        <p:grpSpPr>
          <a:xfrm rot="0">
            <a:off x="200025" y="1752600"/>
            <a:ext cx="6391275" cy="3933825"/>
            <a:chOff x="200025" y="1752600"/>
            <a:chExt cx="6391275" cy="3933825"/>
          </a:xfrm>
        </p:grpSpPr>
        <p:pic>
          <p:nvPicPr>
            <p:cNvPr id="4" name="object 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3979" y="2081264"/>
              <a:ext cx="4603346" cy="32552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787" y="1757362"/>
              <a:ext cx="6381750" cy="3924300"/>
            </a:xfrm>
            <a:custGeom>
              <a:avLst/>
              <a:gdLst/>
              <a:rect l="l" t="t" r="r" b="b"/>
              <a:pathLst>
                <a:path w="6381750" h="3924300">
                  <a:moveTo>
                    <a:pt x="0" y="3924300"/>
                  </a:moveTo>
                  <a:lnTo>
                    <a:pt x="6381750" y="3924300"/>
                  </a:lnTo>
                  <a:lnTo>
                    <a:pt x="6381750" y="0"/>
                  </a:lnTo>
                  <a:lnTo>
                    <a:pt x="0" y="0"/>
                  </a:lnTo>
                  <a:lnTo>
                    <a:pt x="0" y="392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00" y="735806"/>
            <a:ext cx="4625513" cy="5386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48615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Mv</a:t>
            </a:r>
            <a:r>
              <a:rPr dirty="0" spc="-75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- </a:t>
            </a:r>
            <a:r>
              <a:rPr dirty="0" spc="-10"/>
              <a:t>이름</a:t>
            </a:r>
            <a:r>
              <a:rPr dirty="0" spc="-730"/>
              <a:t> </a:t>
            </a:r>
            <a:r>
              <a:rPr dirty="0" spc="-10"/>
              <a:t>변경</a:t>
            </a:r>
            <a:r>
              <a:rPr dirty="0" spc="-730"/>
              <a:t> </a:t>
            </a:r>
            <a:r>
              <a:rPr dirty="0" spc="-10"/>
              <a:t>또는</a:t>
            </a:r>
            <a:r>
              <a:rPr dirty="0" spc="-725"/>
              <a:t> </a:t>
            </a:r>
            <a:r>
              <a:rPr dirty="0" spc="-25"/>
              <a:t>이동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5275" y="819150"/>
            <a:ext cx="6600825" cy="5800725"/>
            <a:chOff x="295275" y="819150"/>
            <a:chExt cx="6600825" cy="58007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218" y="1027471"/>
              <a:ext cx="4658636" cy="543378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00037" y="823912"/>
              <a:ext cx="6591300" cy="5791200"/>
            </a:xfrm>
            <a:custGeom>
              <a:avLst/>
              <a:gdLst/>
              <a:ahLst/>
              <a:cxnLst/>
              <a:rect l="l" t="t" r="r" b="b"/>
              <a:pathLst>
                <a:path w="6591300" h="5791200">
                  <a:moveTo>
                    <a:pt x="0" y="5791200"/>
                  </a:moveTo>
                  <a:lnTo>
                    <a:pt x="6591300" y="5791200"/>
                  </a:lnTo>
                  <a:lnTo>
                    <a:pt x="6591300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094" rIns="0" bIns="0" rtlCol="0" vert="horz">
            <a:spAutoFit/>
          </a:bodyPr>
          <a:lstStyle/>
          <a:p>
            <a:pPr marL="47625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Whoami</a:t>
            </a:r>
            <a:r>
              <a:rPr dirty="0" spc="-125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-</a:t>
            </a:r>
            <a:r>
              <a:rPr dirty="0" spc="-10">
                <a:latin typeface="Bahnschrift"/>
                <a:cs typeface="Bahnschrift"/>
              </a:rPr>
              <a:t> </a:t>
            </a:r>
            <a:r>
              <a:rPr dirty="0" spc="-10"/>
              <a:t>현재</a:t>
            </a:r>
            <a:r>
              <a:rPr dirty="0" spc="-740"/>
              <a:t> </a:t>
            </a:r>
            <a:r>
              <a:rPr dirty="0"/>
              <a:t>실행</a:t>
            </a:r>
            <a:r>
              <a:rPr dirty="0" spc="-740"/>
              <a:t> </a:t>
            </a:r>
            <a:r>
              <a:rPr dirty="0" spc="-10"/>
              <a:t>중인</a:t>
            </a:r>
            <a:r>
              <a:rPr dirty="0" spc="-740"/>
              <a:t> </a:t>
            </a:r>
            <a:r>
              <a:rPr dirty="0"/>
              <a:t>사용자의</a:t>
            </a:r>
            <a:r>
              <a:rPr dirty="0" spc="-745"/>
              <a:t> </a:t>
            </a:r>
            <a:r>
              <a:rPr dirty="0"/>
              <a:t>이름</a:t>
            </a:r>
            <a:r>
              <a:rPr dirty="0" spc="-740"/>
              <a:t> </a:t>
            </a:r>
            <a:r>
              <a:rPr dirty="0" spc="-25"/>
              <a:t>출력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7675" y="1047750"/>
            <a:ext cx="6191250" cy="4838700"/>
            <a:chOff x="447675" y="1047750"/>
            <a:chExt cx="6191250" cy="48387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767" y="1235780"/>
              <a:ext cx="4576222" cy="45924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2437" y="1052512"/>
              <a:ext cx="6181725" cy="4829175"/>
            </a:xfrm>
            <a:custGeom>
              <a:avLst/>
              <a:gdLst/>
              <a:ahLst/>
              <a:cxnLst/>
              <a:rect l="l" t="t" r="r" b="b"/>
              <a:pathLst>
                <a:path w="6181725" h="4829175">
                  <a:moveTo>
                    <a:pt x="0" y="4829175"/>
                  </a:moveTo>
                  <a:lnTo>
                    <a:pt x="6181725" y="4829175"/>
                  </a:lnTo>
                  <a:lnTo>
                    <a:pt x="6181725" y="0"/>
                  </a:lnTo>
                  <a:lnTo>
                    <a:pt x="0" y="0"/>
                  </a:lnTo>
                  <a:lnTo>
                    <a:pt x="0" y="4829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130"/>
              </a:spcBef>
            </a:pPr>
            <a:r>
              <a:rPr dirty="0" spc="-10">
                <a:latin typeface="Bahnschrift"/>
                <a:cs typeface="Bahnschrift"/>
              </a:rPr>
              <a:t>Hostname</a:t>
            </a:r>
            <a:r>
              <a:rPr dirty="0" spc="-130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–</a:t>
            </a:r>
            <a:r>
              <a:rPr dirty="0" spc="10">
                <a:latin typeface="Bahnschrift"/>
                <a:cs typeface="Bahnschrift"/>
              </a:rPr>
              <a:t> </a:t>
            </a:r>
            <a:r>
              <a:rPr dirty="0" spc="-10"/>
              <a:t>현재</a:t>
            </a:r>
            <a:r>
              <a:rPr dirty="0" spc="-720"/>
              <a:t> </a:t>
            </a:r>
            <a:r>
              <a:rPr dirty="0" spc="-10"/>
              <a:t>시스템의</a:t>
            </a:r>
            <a:r>
              <a:rPr dirty="0" spc="-720"/>
              <a:t> </a:t>
            </a:r>
            <a:r>
              <a:rPr dirty="0" spc="-10"/>
              <a:t>호스트</a:t>
            </a:r>
            <a:r>
              <a:rPr dirty="0" spc="-795"/>
              <a:t> </a:t>
            </a:r>
            <a:r>
              <a:rPr dirty="0"/>
              <a:t>이름을</a:t>
            </a:r>
            <a:r>
              <a:rPr dirty="0" spc="-725"/>
              <a:t> </a:t>
            </a:r>
            <a:r>
              <a:rPr dirty="0" spc="-50"/>
              <a:t>출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8125" y="895350"/>
            <a:ext cx="9039225" cy="4914900"/>
            <a:chOff x="238125" y="895350"/>
            <a:chExt cx="9039225" cy="4914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340" y="1070580"/>
              <a:ext cx="6840803" cy="46096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42887" y="900112"/>
              <a:ext cx="9029700" cy="4905375"/>
            </a:xfrm>
            <a:custGeom>
              <a:avLst/>
              <a:gdLst/>
              <a:ahLst/>
              <a:cxnLst/>
              <a:rect l="l" t="t" r="r" b="b"/>
              <a:pathLst>
                <a:path w="9029700" h="4905375">
                  <a:moveTo>
                    <a:pt x="0" y="4905375"/>
                  </a:moveTo>
                  <a:lnTo>
                    <a:pt x="9029700" y="4905375"/>
                  </a:lnTo>
                  <a:lnTo>
                    <a:pt x="9029700" y="0"/>
                  </a:lnTo>
                  <a:lnTo>
                    <a:pt x="0" y="0"/>
                  </a:lnTo>
                  <a:lnTo>
                    <a:pt x="0" y="4905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0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Bahnschrift"/>
                <a:cs typeface="Bahnschrift"/>
              </a:rPr>
              <a:t>Rm</a:t>
            </a:r>
            <a:r>
              <a:rPr dirty="0" spc="-45">
                <a:latin typeface="Bahnschrift"/>
                <a:cs typeface="Bahnschrift"/>
              </a:rPr>
              <a:t> </a:t>
            </a:r>
            <a:r>
              <a:rPr dirty="0">
                <a:latin typeface="Bahnschrift"/>
                <a:cs typeface="Bahnschrift"/>
              </a:rPr>
              <a:t>-</a:t>
            </a:r>
            <a:r>
              <a:rPr dirty="0" spc="-20">
                <a:latin typeface="Bahnschrift"/>
                <a:cs typeface="Bahnschrift"/>
              </a:rPr>
              <a:t> </a:t>
            </a:r>
            <a:r>
              <a:rPr dirty="0"/>
              <a:t>파일</a:t>
            </a:r>
            <a:r>
              <a:rPr dirty="0" spc="-740"/>
              <a:t> </a:t>
            </a:r>
            <a:r>
              <a:rPr dirty="0" spc="-25"/>
              <a:t>삭제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5275" y="942975"/>
            <a:ext cx="7934325" cy="4819650"/>
            <a:chOff x="295275" y="942975"/>
            <a:chExt cx="7934325" cy="48196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49" y="1093694"/>
              <a:ext cx="5918840" cy="454174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00037" y="947737"/>
              <a:ext cx="7924800" cy="4810125"/>
            </a:xfrm>
            <a:custGeom>
              <a:avLst/>
              <a:gdLst/>
              <a:ahLst/>
              <a:cxnLst/>
              <a:rect l="l" t="t" r="r" b="b"/>
              <a:pathLst>
                <a:path w="7924800" h="4810125">
                  <a:moveTo>
                    <a:pt x="0" y="4810125"/>
                  </a:moveTo>
                  <a:lnTo>
                    <a:pt x="7924800" y="4810125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4810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35000" rIns="0" bIns="0">
            <a:spAutoFit/>
          </a:bodyPr>
          <a:lstStyle/>
          <a:p>
            <a:pPr marL="320040">
              <a:lnSpc>
                <a:spcPct val="100000"/>
              </a:lnSpc>
              <a:spcBef>
                <a:spcPts val="130"/>
              </a:spcBef>
              <a:defRPr/>
            </a:pPr>
            <a:r>
              <a:rPr>
                <a:latin typeface="Bahnschrift"/>
                <a:cs typeface="Bahnschrift"/>
              </a:rPr>
              <a:t>Rev</a:t>
            </a:r>
            <a:r>
              <a:rPr spc="-10">
                <a:latin typeface="Bahnschrift"/>
                <a:cs typeface="Bahnschrift"/>
              </a:rPr>
              <a:t> </a:t>
            </a:r>
            <a:r>
              <a:rPr>
                <a:latin typeface="Bahnschrift"/>
                <a:cs typeface="Bahnschrift"/>
              </a:rPr>
              <a:t>-</a:t>
            </a:r>
            <a:r>
              <a:rPr spc="-10">
                <a:latin typeface="Bahnschrift"/>
                <a:cs typeface="Bahnschrift"/>
              </a:rPr>
              <a:t> </a:t>
            </a:r>
            <a:r>
              <a:rPr spc="-10"/>
              <a:t>파일의</a:t>
            </a:r>
            <a:r>
              <a:rPr spc="-740"/>
              <a:t> </a:t>
            </a:r>
            <a:r>
              <a:rPr spc="-10"/>
              <a:t>라인에</a:t>
            </a:r>
            <a:r>
              <a:rPr spc="-814"/>
              <a:t> </a:t>
            </a:r>
            <a:r>
              <a:rPr spc="-10"/>
              <a:t>있는</a:t>
            </a:r>
            <a:r>
              <a:rPr spc="-740"/>
              <a:t> </a:t>
            </a:r>
            <a:r>
              <a:rPr/>
              <a:t>문자열을</a:t>
            </a:r>
            <a:r>
              <a:rPr spc="-745"/>
              <a:t> </a:t>
            </a:r>
            <a:r>
              <a:rPr/>
              <a:t>역순으로</a:t>
            </a:r>
            <a:r>
              <a:rPr spc="-818"/>
              <a:t> </a:t>
            </a:r>
            <a:r>
              <a:rPr spc="-25"/>
              <a:t>출력</a:t>
            </a:r>
            <a:endParaRPr spc="-25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450" y="1066799"/>
            <a:ext cx="6305550" cy="42672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2400" y="1143000"/>
            <a:ext cx="2649987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  <a:defRPr/>
            </a:pPr>
            <a:r>
              <a:rPr>
                <a:latin typeface="Bahnschrift"/>
                <a:cs typeface="Bahnschrift"/>
              </a:rPr>
              <a:t>Clear</a:t>
            </a:r>
            <a:r>
              <a:rPr spc="-100">
                <a:latin typeface="Bahnschrift"/>
                <a:cs typeface="Bahnschrift"/>
              </a:rPr>
              <a:t> </a:t>
            </a:r>
            <a:r>
              <a:rPr>
                <a:latin typeface="Bahnschrift"/>
                <a:cs typeface="Bahnschrift"/>
              </a:rPr>
              <a:t>-</a:t>
            </a:r>
            <a:r>
              <a:rPr spc="-5">
                <a:latin typeface="Bahnschrift"/>
                <a:cs typeface="Bahnschrift"/>
              </a:rPr>
              <a:t> </a:t>
            </a:r>
            <a:r>
              <a:rPr spc="-10"/>
              <a:t>터미널</a:t>
            </a:r>
            <a:r>
              <a:rPr spc="-730"/>
              <a:t> </a:t>
            </a:r>
            <a:r>
              <a:rPr spc="-10"/>
              <a:t>환경을</a:t>
            </a:r>
            <a:r>
              <a:rPr spc="-730"/>
              <a:t> </a:t>
            </a:r>
            <a:r>
              <a:rPr spc="-10"/>
              <a:t>지우고</a:t>
            </a:r>
            <a:r>
              <a:rPr spc="-805"/>
              <a:t> </a:t>
            </a:r>
            <a:r>
              <a:rPr/>
              <a:t>처음으로</a:t>
            </a:r>
            <a:r>
              <a:rPr spc="-730"/>
              <a:t> </a:t>
            </a:r>
            <a:r>
              <a:rPr spc="-10"/>
              <a:t>돌아가는</a:t>
            </a:r>
            <a:r>
              <a:rPr spc="-805"/>
              <a:t> </a:t>
            </a:r>
            <a:r>
              <a:rPr spc="-25"/>
              <a:t>명령어</a:t>
            </a:r>
            <a:endParaRPr spc="-25"/>
          </a:p>
        </p:txBody>
      </p:sp>
      <p:grpSp>
        <p:nvGrpSpPr>
          <p:cNvPr id="3" name="object 3"/>
          <p:cNvGrpSpPr/>
          <p:nvPr/>
        </p:nvGrpSpPr>
        <p:grpSpPr>
          <a:xfrm rot="0">
            <a:off x="238125" y="981075"/>
            <a:ext cx="8039100" cy="5048250"/>
            <a:chOff x="238125" y="981075"/>
            <a:chExt cx="8039100" cy="5048250"/>
          </a:xfrm>
        </p:grpSpPr>
        <p:pic>
          <p:nvPicPr>
            <p:cNvPr id="4" name="object 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1666" y="1462955"/>
              <a:ext cx="5994224" cy="42512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887" y="985837"/>
              <a:ext cx="8029575" cy="5038725"/>
            </a:xfrm>
            <a:custGeom>
              <a:avLst/>
              <a:gdLst/>
              <a:rect l="l" t="t" r="r" b="b"/>
              <a:pathLst>
                <a:path w="8029575" h="5038725">
                  <a:moveTo>
                    <a:pt x="0" y="5038725"/>
                  </a:moveTo>
                  <a:lnTo>
                    <a:pt x="8029575" y="5038725"/>
                  </a:lnTo>
                  <a:lnTo>
                    <a:pt x="8029575" y="0"/>
                  </a:lnTo>
                  <a:lnTo>
                    <a:pt x="0" y="0"/>
                  </a:lnTo>
                  <a:lnTo>
                    <a:pt x="0" y="5038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5870" y="1219199"/>
            <a:ext cx="621133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205422" y="5080"/>
            <a:ext cx="12138978" cy="1176020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>
                <a:latin typeface="Bahnschrift"/>
                <a:cs typeface="Bahnschrift"/>
              </a:rPr>
              <a:t>Nl</a:t>
            </a:r>
            <a:r>
              <a:rPr spc="-25">
                <a:latin typeface="Bahnschrift"/>
                <a:cs typeface="Bahnschrift"/>
              </a:rPr>
              <a:t> </a:t>
            </a:r>
            <a:r>
              <a:rPr>
                <a:latin typeface="Bahnschrift"/>
                <a:cs typeface="Bahnschrift"/>
              </a:rPr>
              <a:t>- </a:t>
            </a:r>
            <a:r>
              <a:rPr/>
              <a:t>텍스트</a:t>
            </a:r>
            <a:r>
              <a:rPr spc="-810"/>
              <a:t> </a:t>
            </a:r>
            <a:r>
              <a:rPr spc="-10"/>
              <a:t>파일</a:t>
            </a:r>
            <a:r>
              <a:rPr spc="-730"/>
              <a:t> </a:t>
            </a:r>
            <a:r>
              <a:rPr spc="-10"/>
              <a:t>내용에</a:t>
            </a:r>
            <a:r>
              <a:rPr spc="-730"/>
              <a:t> </a:t>
            </a:r>
            <a:r>
              <a:rPr/>
              <a:t>줄</a:t>
            </a:r>
            <a:r>
              <a:rPr spc="-725"/>
              <a:t> </a:t>
            </a:r>
            <a:r>
              <a:rPr spc="-10"/>
              <a:t>번호</a:t>
            </a:r>
            <a:r>
              <a:rPr spc="-730"/>
              <a:t> </a:t>
            </a:r>
            <a:r>
              <a:rPr spc="-10"/>
              <a:t>추가하여</a:t>
            </a:r>
            <a:r>
              <a:rPr spc="-725"/>
              <a:t> </a:t>
            </a:r>
            <a:r>
              <a:rPr spc="-25"/>
              <a:t>출력</a:t>
            </a:r>
            <a:endParaRPr spc="-25"/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301365" algn="l"/>
              </a:tabLst>
              <a:defRPr/>
            </a:pPr>
            <a:r>
              <a:rPr>
                <a:latin typeface="Bahnschrift"/>
                <a:cs typeface="Bahnschrift"/>
              </a:rPr>
              <a:t>+</a:t>
            </a:r>
            <a:r>
              <a:rPr spc="-65">
                <a:latin typeface="Bahnschrift"/>
                <a:cs typeface="Bahnschrift"/>
              </a:rPr>
              <a:t> </a:t>
            </a:r>
            <a:r>
              <a:rPr spc="-30">
                <a:latin typeface="Bahnschrift"/>
                <a:cs typeface="Bahnschrift"/>
              </a:rPr>
              <a:t>(-</a:t>
            </a:r>
            <a:r>
              <a:rPr>
                <a:latin typeface="Bahnschrift"/>
                <a:cs typeface="Bahnschrift"/>
              </a:rPr>
              <a:t>w,</a:t>
            </a:r>
            <a:r>
              <a:rPr spc="45">
                <a:latin typeface="Bahnschrift"/>
                <a:cs typeface="Bahnschrift"/>
              </a:rPr>
              <a:t> </a:t>
            </a:r>
            <a:r>
              <a:rPr spc="-35">
                <a:latin typeface="Bahnschrift"/>
                <a:cs typeface="Bahnschrift"/>
              </a:rPr>
              <a:t>-</a:t>
            </a:r>
            <a:r>
              <a:rPr>
                <a:latin typeface="Bahnschrift"/>
                <a:cs typeface="Bahnschrift"/>
              </a:rPr>
              <a:t>s,</a:t>
            </a:r>
            <a:r>
              <a:rPr spc="45">
                <a:latin typeface="Bahnschrift"/>
                <a:cs typeface="Bahnschrift"/>
              </a:rPr>
              <a:t> </a:t>
            </a:r>
            <a:r>
              <a:rPr spc="-35">
                <a:latin typeface="Bahnschrift"/>
                <a:cs typeface="Bahnschrift"/>
              </a:rPr>
              <a:t>-</a:t>
            </a:r>
            <a:r>
              <a:rPr>
                <a:latin typeface="Bahnschrift"/>
                <a:cs typeface="Bahnschrift"/>
              </a:rPr>
              <a:t>v,</a:t>
            </a:r>
            <a:r>
              <a:rPr spc="-25">
                <a:latin typeface="Bahnschrift"/>
                <a:cs typeface="Bahnschrift"/>
              </a:rPr>
              <a:t> </a:t>
            </a:r>
            <a:r>
              <a:rPr spc="-40">
                <a:latin typeface="Bahnschrift"/>
                <a:cs typeface="Bahnschrift"/>
              </a:rPr>
              <a:t>-</a:t>
            </a:r>
            <a:r>
              <a:rPr spc="-25">
                <a:latin typeface="Bahnschrift"/>
                <a:cs typeface="Bahnschrift"/>
              </a:rPr>
              <a:t>i)</a:t>
            </a:r>
            <a:r>
              <a:rPr>
                <a:latin typeface="Bahnschrift"/>
                <a:cs typeface="Bahnschrift"/>
              </a:rPr>
              <a:t>	</a:t>
            </a:r>
            <a:r>
              <a:rPr sz="2400" spc="-10">
                <a:latin typeface="Bahnschrift"/>
                <a:cs typeface="Bahnschrift"/>
              </a:rPr>
              <a:t>4</a:t>
            </a:r>
            <a:r>
              <a:rPr sz="2400" spc="-10"/>
              <a:t>가지</a:t>
            </a:r>
            <a:r>
              <a:rPr sz="2400" spc="-390"/>
              <a:t> </a:t>
            </a:r>
            <a:r>
              <a:rPr sz="2400"/>
              <a:t>옵션</a:t>
            </a:r>
            <a:r>
              <a:rPr sz="2400" spc="-465"/>
              <a:t> </a:t>
            </a:r>
            <a:r>
              <a:rPr sz="2400" spc="-25"/>
              <a:t>구현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" name="object 3"/>
          <p:cNvGrpSpPr/>
          <p:nvPr/>
        </p:nvGrpSpPr>
        <p:grpSpPr>
          <a:xfrm rot="0">
            <a:off x="66675" y="1476311"/>
            <a:ext cx="12116435" cy="4848860"/>
            <a:chOff x="66675" y="1476311"/>
            <a:chExt cx="12116435" cy="4848860"/>
          </a:xfrm>
        </p:grpSpPr>
        <p:pic>
          <p:nvPicPr>
            <p:cNvPr id="4" name="object 4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16333" y="1612079"/>
              <a:ext cx="3531376" cy="20609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437" y="1481074"/>
              <a:ext cx="3905250" cy="2505075"/>
            </a:xfrm>
            <a:custGeom>
              <a:avLst/>
              <a:gdLst/>
              <a:rect l="l" t="t" r="r" b="b"/>
              <a:pathLst>
                <a:path w="3905250" h="2505075">
                  <a:moveTo>
                    <a:pt x="0" y="2505075"/>
                  </a:moveTo>
                  <a:lnTo>
                    <a:pt x="3905250" y="2505075"/>
                  </a:lnTo>
                  <a:lnTo>
                    <a:pt x="3905250" y="0"/>
                  </a:lnTo>
                  <a:lnTo>
                    <a:pt x="0" y="0"/>
                  </a:lnTo>
                  <a:lnTo>
                    <a:pt x="0" y="2505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6" name="object 6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933825" y="1485900"/>
              <a:ext cx="8239125" cy="48291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29126" y="1481137"/>
              <a:ext cx="8248650" cy="4838700"/>
            </a:xfrm>
            <a:custGeom>
              <a:avLst/>
              <a:gdLst/>
              <a:rect l="l" t="t" r="r" b="b"/>
              <a:pathLst>
                <a:path w="8248650" h="4838700">
                  <a:moveTo>
                    <a:pt x="0" y="4838700"/>
                  </a:moveTo>
                  <a:lnTo>
                    <a:pt x="8248650" y="4838700"/>
                  </a:lnTo>
                  <a:lnTo>
                    <a:pt x="8248650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5017642" y="1755013"/>
              <a:ext cx="2954020" cy="248920"/>
            </a:xfrm>
            <a:custGeom>
              <a:avLst/>
              <a:gdLst/>
              <a:rect l="l" t="t" r="r" b="b"/>
              <a:pathLst>
                <a:path w="2954020" h="248919">
                  <a:moveTo>
                    <a:pt x="1039749" y="21209"/>
                  </a:moveTo>
                  <a:lnTo>
                    <a:pt x="931672" y="21209"/>
                  </a:lnTo>
                  <a:lnTo>
                    <a:pt x="931672" y="237236"/>
                  </a:lnTo>
                  <a:lnTo>
                    <a:pt x="961263" y="239013"/>
                  </a:lnTo>
                  <a:lnTo>
                    <a:pt x="989965" y="241553"/>
                  </a:lnTo>
                  <a:lnTo>
                    <a:pt x="1018794" y="243712"/>
                  </a:lnTo>
                  <a:lnTo>
                    <a:pt x="1073912" y="247014"/>
                  </a:lnTo>
                  <a:lnTo>
                    <a:pt x="1167511" y="248412"/>
                  </a:lnTo>
                  <a:lnTo>
                    <a:pt x="1167511" y="237236"/>
                  </a:lnTo>
                  <a:lnTo>
                    <a:pt x="1039749" y="237236"/>
                  </a:lnTo>
                  <a:lnTo>
                    <a:pt x="1039749" y="21209"/>
                  </a:lnTo>
                  <a:close/>
                </a:path>
                <a:path w="2954020" h="248919">
                  <a:moveTo>
                    <a:pt x="1199515" y="32385"/>
                  </a:moveTo>
                  <a:lnTo>
                    <a:pt x="1167511" y="32385"/>
                  </a:lnTo>
                  <a:lnTo>
                    <a:pt x="1167511" y="248412"/>
                  </a:lnTo>
                  <a:lnTo>
                    <a:pt x="1199515" y="248412"/>
                  </a:lnTo>
                  <a:lnTo>
                    <a:pt x="1199515" y="32385"/>
                  </a:lnTo>
                  <a:close/>
                </a:path>
                <a:path w="2954020" h="248919">
                  <a:moveTo>
                    <a:pt x="1230122" y="32003"/>
                  </a:moveTo>
                  <a:lnTo>
                    <a:pt x="1199515" y="32385"/>
                  </a:lnTo>
                  <a:lnTo>
                    <a:pt x="1199515" y="248412"/>
                  </a:lnTo>
                  <a:lnTo>
                    <a:pt x="1275461" y="248412"/>
                  </a:lnTo>
                  <a:lnTo>
                    <a:pt x="1275461" y="248031"/>
                  </a:lnTo>
                  <a:lnTo>
                    <a:pt x="1230122" y="248031"/>
                  </a:lnTo>
                  <a:lnTo>
                    <a:pt x="1230122" y="32003"/>
                  </a:lnTo>
                  <a:close/>
                </a:path>
                <a:path w="2954020" h="248919">
                  <a:moveTo>
                    <a:pt x="1319403" y="32003"/>
                  </a:moveTo>
                  <a:lnTo>
                    <a:pt x="1243647" y="32003"/>
                  </a:lnTo>
                  <a:lnTo>
                    <a:pt x="1275461" y="32385"/>
                  </a:lnTo>
                  <a:lnTo>
                    <a:pt x="1275461" y="248412"/>
                  </a:lnTo>
                  <a:lnTo>
                    <a:pt x="1307592" y="248412"/>
                  </a:lnTo>
                  <a:lnTo>
                    <a:pt x="1307592" y="32385"/>
                  </a:lnTo>
                  <a:lnTo>
                    <a:pt x="1319403" y="32385"/>
                  </a:lnTo>
                  <a:lnTo>
                    <a:pt x="1319403" y="32003"/>
                  </a:lnTo>
                  <a:close/>
                </a:path>
                <a:path w="2954020" h="248919">
                  <a:moveTo>
                    <a:pt x="1319403" y="32385"/>
                  </a:moveTo>
                  <a:lnTo>
                    <a:pt x="1307592" y="32385"/>
                  </a:lnTo>
                  <a:lnTo>
                    <a:pt x="1307592" y="248412"/>
                  </a:lnTo>
                  <a:lnTo>
                    <a:pt x="1338199" y="248031"/>
                  </a:lnTo>
                  <a:lnTo>
                    <a:pt x="1319403" y="248031"/>
                  </a:lnTo>
                  <a:lnTo>
                    <a:pt x="1319403" y="32385"/>
                  </a:lnTo>
                  <a:close/>
                </a:path>
                <a:path w="2954020" h="248919">
                  <a:moveTo>
                    <a:pt x="1243647" y="32003"/>
                  </a:moveTo>
                  <a:lnTo>
                    <a:pt x="1230122" y="32003"/>
                  </a:lnTo>
                  <a:lnTo>
                    <a:pt x="1230122" y="248031"/>
                  </a:lnTo>
                  <a:lnTo>
                    <a:pt x="1275461" y="248031"/>
                  </a:lnTo>
                  <a:lnTo>
                    <a:pt x="1275461" y="32385"/>
                  </a:lnTo>
                  <a:lnTo>
                    <a:pt x="1243647" y="32003"/>
                  </a:lnTo>
                  <a:close/>
                </a:path>
                <a:path w="2954020" h="248919">
                  <a:moveTo>
                    <a:pt x="1349248" y="31623"/>
                  </a:moveTo>
                  <a:lnTo>
                    <a:pt x="1319403" y="32003"/>
                  </a:lnTo>
                  <a:lnTo>
                    <a:pt x="1319403" y="248031"/>
                  </a:lnTo>
                  <a:lnTo>
                    <a:pt x="1338199" y="248031"/>
                  </a:lnTo>
                  <a:lnTo>
                    <a:pt x="1338199" y="32003"/>
                  </a:lnTo>
                  <a:lnTo>
                    <a:pt x="1349248" y="32003"/>
                  </a:lnTo>
                  <a:lnTo>
                    <a:pt x="1349248" y="31623"/>
                  </a:lnTo>
                  <a:close/>
                </a:path>
                <a:path w="2954020" h="248919">
                  <a:moveTo>
                    <a:pt x="1349248" y="32003"/>
                  </a:moveTo>
                  <a:lnTo>
                    <a:pt x="1338199" y="32003"/>
                  </a:lnTo>
                  <a:lnTo>
                    <a:pt x="1338199" y="248031"/>
                  </a:lnTo>
                  <a:lnTo>
                    <a:pt x="1427480" y="248031"/>
                  </a:lnTo>
                  <a:lnTo>
                    <a:pt x="1427480" y="247650"/>
                  </a:lnTo>
                  <a:lnTo>
                    <a:pt x="1349248" y="247650"/>
                  </a:lnTo>
                  <a:lnTo>
                    <a:pt x="1349248" y="32003"/>
                  </a:lnTo>
                  <a:close/>
                </a:path>
                <a:path w="2954020" h="248919">
                  <a:moveTo>
                    <a:pt x="1457325" y="32003"/>
                  </a:moveTo>
                  <a:lnTo>
                    <a:pt x="1427480" y="32003"/>
                  </a:lnTo>
                  <a:lnTo>
                    <a:pt x="1427480" y="248031"/>
                  </a:lnTo>
                  <a:lnTo>
                    <a:pt x="1457325" y="247650"/>
                  </a:lnTo>
                  <a:lnTo>
                    <a:pt x="1457325" y="32003"/>
                  </a:lnTo>
                  <a:close/>
                </a:path>
                <a:path w="2954020" h="248919">
                  <a:moveTo>
                    <a:pt x="529971" y="31623"/>
                  </a:moveTo>
                  <a:lnTo>
                    <a:pt x="0" y="31623"/>
                  </a:lnTo>
                  <a:lnTo>
                    <a:pt x="0" y="247650"/>
                  </a:lnTo>
                  <a:lnTo>
                    <a:pt x="529971" y="247650"/>
                  </a:lnTo>
                  <a:lnTo>
                    <a:pt x="529971" y="31623"/>
                  </a:lnTo>
                  <a:close/>
                </a:path>
                <a:path w="2954020" h="248919">
                  <a:moveTo>
                    <a:pt x="690499" y="20827"/>
                  </a:moveTo>
                  <a:lnTo>
                    <a:pt x="661289" y="21589"/>
                  </a:lnTo>
                  <a:lnTo>
                    <a:pt x="645541" y="22351"/>
                  </a:lnTo>
                  <a:lnTo>
                    <a:pt x="559054" y="29845"/>
                  </a:lnTo>
                  <a:lnTo>
                    <a:pt x="529971" y="31623"/>
                  </a:lnTo>
                  <a:lnTo>
                    <a:pt x="529971" y="247650"/>
                  </a:lnTo>
                  <a:lnTo>
                    <a:pt x="637921" y="247650"/>
                  </a:lnTo>
                  <a:lnTo>
                    <a:pt x="637921" y="31623"/>
                  </a:lnTo>
                  <a:lnTo>
                    <a:pt x="690499" y="31623"/>
                  </a:lnTo>
                  <a:lnTo>
                    <a:pt x="690499" y="20827"/>
                  </a:lnTo>
                  <a:close/>
                </a:path>
                <a:path w="2954020" h="248919">
                  <a:moveTo>
                    <a:pt x="690499" y="31623"/>
                  </a:moveTo>
                  <a:lnTo>
                    <a:pt x="637921" y="31623"/>
                  </a:lnTo>
                  <a:lnTo>
                    <a:pt x="637921" y="247650"/>
                  </a:lnTo>
                  <a:lnTo>
                    <a:pt x="667131" y="245872"/>
                  </a:lnTo>
                  <a:lnTo>
                    <a:pt x="753491" y="238378"/>
                  </a:lnTo>
                  <a:lnTo>
                    <a:pt x="769366" y="237616"/>
                  </a:lnTo>
                  <a:lnTo>
                    <a:pt x="783907" y="237236"/>
                  </a:lnTo>
                  <a:lnTo>
                    <a:pt x="744474" y="237236"/>
                  </a:lnTo>
                  <a:lnTo>
                    <a:pt x="724027" y="236854"/>
                  </a:lnTo>
                  <a:lnTo>
                    <a:pt x="690499" y="236854"/>
                  </a:lnTo>
                  <a:lnTo>
                    <a:pt x="690499" y="31623"/>
                  </a:lnTo>
                  <a:close/>
                </a:path>
                <a:path w="2954020" h="248919">
                  <a:moveTo>
                    <a:pt x="1457325" y="31623"/>
                  </a:moveTo>
                  <a:lnTo>
                    <a:pt x="1349248" y="31623"/>
                  </a:lnTo>
                  <a:lnTo>
                    <a:pt x="1349248" y="247650"/>
                  </a:lnTo>
                  <a:lnTo>
                    <a:pt x="1427480" y="247650"/>
                  </a:lnTo>
                  <a:lnTo>
                    <a:pt x="1427480" y="32003"/>
                  </a:lnTo>
                  <a:lnTo>
                    <a:pt x="1457325" y="32003"/>
                  </a:lnTo>
                  <a:lnTo>
                    <a:pt x="1457325" y="31623"/>
                  </a:lnTo>
                  <a:close/>
                </a:path>
                <a:path w="2954020" h="248919">
                  <a:moveTo>
                    <a:pt x="1869186" y="31623"/>
                  </a:moveTo>
                  <a:lnTo>
                    <a:pt x="1457325" y="31623"/>
                  </a:lnTo>
                  <a:lnTo>
                    <a:pt x="1457325" y="247650"/>
                  </a:lnTo>
                  <a:lnTo>
                    <a:pt x="1869186" y="247650"/>
                  </a:lnTo>
                  <a:lnTo>
                    <a:pt x="1869186" y="31623"/>
                  </a:lnTo>
                  <a:close/>
                </a:path>
                <a:path w="2954020" h="248919">
                  <a:moveTo>
                    <a:pt x="1987550" y="20827"/>
                  </a:moveTo>
                  <a:lnTo>
                    <a:pt x="1942211" y="22351"/>
                  </a:lnTo>
                  <a:lnTo>
                    <a:pt x="1882775" y="29845"/>
                  </a:lnTo>
                  <a:lnTo>
                    <a:pt x="1869186" y="31623"/>
                  </a:lnTo>
                  <a:lnTo>
                    <a:pt x="1869186" y="247650"/>
                  </a:lnTo>
                  <a:lnTo>
                    <a:pt x="1977136" y="247650"/>
                  </a:lnTo>
                  <a:lnTo>
                    <a:pt x="1977136" y="31623"/>
                  </a:lnTo>
                  <a:lnTo>
                    <a:pt x="1987550" y="31623"/>
                  </a:lnTo>
                  <a:lnTo>
                    <a:pt x="1987550" y="20827"/>
                  </a:lnTo>
                  <a:close/>
                </a:path>
                <a:path w="2954020" h="248919">
                  <a:moveTo>
                    <a:pt x="1987550" y="31623"/>
                  </a:moveTo>
                  <a:lnTo>
                    <a:pt x="1977136" y="31623"/>
                  </a:lnTo>
                  <a:lnTo>
                    <a:pt x="1977136" y="247650"/>
                  </a:lnTo>
                  <a:lnTo>
                    <a:pt x="1990852" y="245872"/>
                  </a:lnTo>
                  <a:lnTo>
                    <a:pt x="2018157" y="241553"/>
                  </a:lnTo>
                  <a:lnTo>
                    <a:pt x="2034032" y="239775"/>
                  </a:lnTo>
                  <a:lnTo>
                    <a:pt x="2050161" y="238378"/>
                  </a:lnTo>
                  <a:lnTo>
                    <a:pt x="2065020" y="237616"/>
                  </a:lnTo>
                  <a:lnTo>
                    <a:pt x="2080323" y="237236"/>
                  </a:lnTo>
                  <a:lnTo>
                    <a:pt x="2034032" y="237236"/>
                  </a:lnTo>
                  <a:lnTo>
                    <a:pt x="2018157" y="236854"/>
                  </a:lnTo>
                  <a:lnTo>
                    <a:pt x="1987550" y="236854"/>
                  </a:lnTo>
                  <a:lnTo>
                    <a:pt x="1987550" y="31623"/>
                  </a:lnTo>
                  <a:close/>
                </a:path>
                <a:path w="2954020" h="248919">
                  <a:moveTo>
                    <a:pt x="798449" y="20827"/>
                  </a:moveTo>
                  <a:lnTo>
                    <a:pt x="724027" y="20827"/>
                  </a:lnTo>
                  <a:lnTo>
                    <a:pt x="724027" y="236854"/>
                  </a:lnTo>
                  <a:lnTo>
                    <a:pt x="744474" y="237236"/>
                  </a:lnTo>
                  <a:lnTo>
                    <a:pt x="744474" y="21209"/>
                  </a:lnTo>
                  <a:lnTo>
                    <a:pt x="798449" y="21209"/>
                  </a:lnTo>
                  <a:lnTo>
                    <a:pt x="798449" y="20827"/>
                  </a:lnTo>
                  <a:close/>
                </a:path>
                <a:path w="2954020" h="248919">
                  <a:moveTo>
                    <a:pt x="798449" y="21209"/>
                  </a:moveTo>
                  <a:lnTo>
                    <a:pt x="744474" y="21209"/>
                  </a:lnTo>
                  <a:lnTo>
                    <a:pt x="744474" y="237236"/>
                  </a:lnTo>
                  <a:lnTo>
                    <a:pt x="783907" y="237236"/>
                  </a:lnTo>
                  <a:lnTo>
                    <a:pt x="798449" y="236854"/>
                  </a:lnTo>
                  <a:lnTo>
                    <a:pt x="798449" y="21209"/>
                  </a:lnTo>
                  <a:close/>
                </a:path>
                <a:path w="2954020" h="248919">
                  <a:moveTo>
                    <a:pt x="831977" y="20827"/>
                  </a:moveTo>
                  <a:lnTo>
                    <a:pt x="798449" y="20827"/>
                  </a:lnTo>
                  <a:lnTo>
                    <a:pt x="798449" y="236854"/>
                  </a:lnTo>
                  <a:lnTo>
                    <a:pt x="783907" y="237236"/>
                  </a:lnTo>
                  <a:lnTo>
                    <a:pt x="852551" y="237236"/>
                  </a:lnTo>
                  <a:lnTo>
                    <a:pt x="852551" y="236854"/>
                  </a:lnTo>
                  <a:lnTo>
                    <a:pt x="831977" y="236854"/>
                  </a:lnTo>
                  <a:lnTo>
                    <a:pt x="831977" y="20827"/>
                  </a:lnTo>
                  <a:close/>
                </a:path>
                <a:path w="2954020" h="248919">
                  <a:moveTo>
                    <a:pt x="931672" y="21209"/>
                  </a:moveTo>
                  <a:lnTo>
                    <a:pt x="852551" y="21209"/>
                  </a:lnTo>
                  <a:lnTo>
                    <a:pt x="852551" y="237236"/>
                  </a:lnTo>
                  <a:lnTo>
                    <a:pt x="931672" y="237236"/>
                  </a:lnTo>
                  <a:lnTo>
                    <a:pt x="931672" y="21209"/>
                  </a:lnTo>
                  <a:close/>
                </a:path>
                <a:path w="2954020" h="248919">
                  <a:moveTo>
                    <a:pt x="1039749" y="21209"/>
                  </a:moveTo>
                  <a:lnTo>
                    <a:pt x="1039749" y="237236"/>
                  </a:lnTo>
                  <a:lnTo>
                    <a:pt x="1167511" y="237236"/>
                  </a:lnTo>
                  <a:lnTo>
                    <a:pt x="1167511" y="32385"/>
                  </a:lnTo>
                  <a:lnTo>
                    <a:pt x="1199515" y="32385"/>
                  </a:lnTo>
                  <a:lnTo>
                    <a:pt x="1230122" y="32003"/>
                  </a:lnTo>
                  <a:lnTo>
                    <a:pt x="1243647" y="32003"/>
                  </a:lnTo>
                  <a:lnTo>
                    <a:pt x="1181862" y="30987"/>
                  </a:lnTo>
                  <a:lnTo>
                    <a:pt x="1154176" y="29463"/>
                  </a:lnTo>
                  <a:lnTo>
                    <a:pt x="1098042" y="25526"/>
                  </a:lnTo>
                  <a:lnTo>
                    <a:pt x="1069213" y="22987"/>
                  </a:lnTo>
                  <a:lnTo>
                    <a:pt x="1039749" y="21209"/>
                  </a:lnTo>
                  <a:close/>
                </a:path>
                <a:path w="2954020" h="248919">
                  <a:moveTo>
                    <a:pt x="2095627" y="20827"/>
                  </a:moveTo>
                  <a:lnTo>
                    <a:pt x="2018157" y="20827"/>
                  </a:lnTo>
                  <a:lnTo>
                    <a:pt x="2018157" y="236854"/>
                  </a:lnTo>
                  <a:lnTo>
                    <a:pt x="2034032" y="237236"/>
                  </a:lnTo>
                  <a:lnTo>
                    <a:pt x="2034032" y="21209"/>
                  </a:lnTo>
                  <a:lnTo>
                    <a:pt x="2095627" y="21209"/>
                  </a:lnTo>
                  <a:lnTo>
                    <a:pt x="2095627" y="20827"/>
                  </a:lnTo>
                  <a:close/>
                </a:path>
                <a:path w="2954020" h="248919">
                  <a:moveTo>
                    <a:pt x="2095627" y="21209"/>
                  </a:moveTo>
                  <a:lnTo>
                    <a:pt x="2034032" y="21209"/>
                  </a:lnTo>
                  <a:lnTo>
                    <a:pt x="2034032" y="237236"/>
                  </a:lnTo>
                  <a:lnTo>
                    <a:pt x="2080323" y="237236"/>
                  </a:lnTo>
                  <a:lnTo>
                    <a:pt x="2095627" y="236854"/>
                  </a:lnTo>
                  <a:lnTo>
                    <a:pt x="2095627" y="21209"/>
                  </a:lnTo>
                  <a:close/>
                </a:path>
                <a:path w="2954020" h="248919">
                  <a:moveTo>
                    <a:pt x="2126234" y="20827"/>
                  </a:moveTo>
                  <a:lnTo>
                    <a:pt x="2095627" y="20827"/>
                  </a:lnTo>
                  <a:lnTo>
                    <a:pt x="2095627" y="236854"/>
                  </a:lnTo>
                  <a:lnTo>
                    <a:pt x="2080323" y="237236"/>
                  </a:lnTo>
                  <a:lnTo>
                    <a:pt x="2141982" y="237236"/>
                  </a:lnTo>
                  <a:lnTo>
                    <a:pt x="2141982" y="236854"/>
                  </a:lnTo>
                  <a:lnTo>
                    <a:pt x="2126234" y="236854"/>
                  </a:lnTo>
                  <a:lnTo>
                    <a:pt x="2126234" y="20827"/>
                  </a:lnTo>
                  <a:close/>
                </a:path>
                <a:path w="2954020" h="248919">
                  <a:moveTo>
                    <a:pt x="2348611" y="21209"/>
                  </a:moveTo>
                  <a:lnTo>
                    <a:pt x="2141982" y="21209"/>
                  </a:lnTo>
                  <a:lnTo>
                    <a:pt x="2141982" y="237236"/>
                  </a:lnTo>
                  <a:lnTo>
                    <a:pt x="2348611" y="237236"/>
                  </a:lnTo>
                  <a:lnTo>
                    <a:pt x="2348611" y="21209"/>
                  </a:lnTo>
                  <a:close/>
                </a:path>
                <a:path w="2954020" h="248919">
                  <a:moveTo>
                    <a:pt x="2604642" y="0"/>
                  </a:moveTo>
                  <a:lnTo>
                    <a:pt x="2546604" y="1142"/>
                  </a:lnTo>
                  <a:lnTo>
                    <a:pt x="2492629" y="3937"/>
                  </a:lnTo>
                  <a:lnTo>
                    <a:pt x="2451989" y="8636"/>
                  </a:lnTo>
                  <a:lnTo>
                    <a:pt x="2436876" y="10795"/>
                  </a:lnTo>
                  <a:lnTo>
                    <a:pt x="2422525" y="11175"/>
                  </a:lnTo>
                  <a:lnTo>
                    <a:pt x="2411349" y="11937"/>
                  </a:lnTo>
                  <a:lnTo>
                    <a:pt x="2399411" y="13335"/>
                  </a:lnTo>
                  <a:lnTo>
                    <a:pt x="2387218" y="15112"/>
                  </a:lnTo>
                  <a:lnTo>
                    <a:pt x="2361311" y="19431"/>
                  </a:lnTo>
                  <a:lnTo>
                    <a:pt x="2348611" y="21209"/>
                  </a:lnTo>
                  <a:lnTo>
                    <a:pt x="2348611" y="237236"/>
                  </a:lnTo>
                  <a:lnTo>
                    <a:pt x="2456688" y="237236"/>
                  </a:lnTo>
                  <a:lnTo>
                    <a:pt x="2456688" y="21209"/>
                  </a:lnTo>
                  <a:lnTo>
                    <a:pt x="2604642" y="21209"/>
                  </a:lnTo>
                  <a:lnTo>
                    <a:pt x="2604642" y="0"/>
                  </a:lnTo>
                  <a:close/>
                </a:path>
                <a:path w="2954020" h="248919">
                  <a:moveTo>
                    <a:pt x="2604642" y="21209"/>
                  </a:moveTo>
                  <a:lnTo>
                    <a:pt x="2456688" y="21209"/>
                  </a:lnTo>
                  <a:lnTo>
                    <a:pt x="2456688" y="237236"/>
                  </a:lnTo>
                  <a:lnTo>
                    <a:pt x="2469261" y="235458"/>
                  </a:lnTo>
                  <a:lnTo>
                    <a:pt x="2495168" y="231139"/>
                  </a:lnTo>
                  <a:lnTo>
                    <a:pt x="2507361" y="229362"/>
                  </a:lnTo>
                  <a:lnTo>
                    <a:pt x="2519299" y="227837"/>
                  </a:lnTo>
                  <a:lnTo>
                    <a:pt x="2530475" y="227202"/>
                  </a:lnTo>
                  <a:lnTo>
                    <a:pt x="2544826" y="226822"/>
                  </a:lnTo>
                  <a:lnTo>
                    <a:pt x="2559939" y="224662"/>
                  </a:lnTo>
                  <a:lnTo>
                    <a:pt x="2600706" y="219963"/>
                  </a:lnTo>
                  <a:lnTo>
                    <a:pt x="2654681" y="217042"/>
                  </a:lnTo>
                  <a:lnTo>
                    <a:pt x="2684907" y="216408"/>
                  </a:lnTo>
                  <a:lnTo>
                    <a:pt x="2684145" y="216408"/>
                  </a:lnTo>
                  <a:lnTo>
                    <a:pt x="2669413" y="216026"/>
                  </a:lnTo>
                  <a:lnTo>
                    <a:pt x="2604642" y="216026"/>
                  </a:lnTo>
                  <a:lnTo>
                    <a:pt x="2604642" y="21209"/>
                  </a:lnTo>
                  <a:close/>
                </a:path>
                <a:path w="2954020" h="248919">
                  <a:moveTo>
                    <a:pt x="724027" y="20827"/>
                  </a:moveTo>
                  <a:lnTo>
                    <a:pt x="690499" y="20827"/>
                  </a:lnTo>
                  <a:lnTo>
                    <a:pt x="690499" y="236854"/>
                  </a:lnTo>
                  <a:lnTo>
                    <a:pt x="724027" y="236854"/>
                  </a:lnTo>
                  <a:lnTo>
                    <a:pt x="724027" y="20827"/>
                  </a:lnTo>
                  <a:close/>
                </a:path>
                <a:path w="2954020" h="248919">
                  <a:moveTo>
                    <a:pt x="831977" y="20827"/>
                  </a:moveTo>
                  <a:lnTo>
                    <a:pt x="831977" y="236854"/>
                  </a:lnTo>
                  <a:lnTo>
                    <a:pt x="852551" y="236854"/>
                  </a:lnTo>
                  <a:lnTo>
                    <a:pt x="852551" y="21209"/>
                  </a:lnTo>
                  <a:lnTo>
                    <a:pt x="831977" y="20827"/>
                  </a:lnTo>
                  <a:close/>
                </a:path>
                <a:path w="2954020" h="248919">
                  <a:moveTo>
                    <a:pt x="2018157" y="20827"/>
                  </a:moveTo>
                  <a:lnTo>
                    <a:pt x="1987550" y="20827"/>
                  </a:lnTo>
                  <a:lnTo>
                    <a:pt x="1987550" y="236854"/>
                  </a:lnTo>
                  <a:lnTo>
                    <a:pt x="2018157" y="236854"/>
                  </a:lnTo>
                  <a:lnTo>
                    <a:pt x="2018157" y="20827"/>
                  </a:lnTo>
                  <a:close/>
                </a:path>
                <a:path w="2954020" h="248919">
                  <a:moveTo>
                    <a:pt x="2126234" y="20827"/>
                  </a:moveTo>
                  <a:lnTo>
                    <a:pt x="2126234" y="236854"/>
                  </a:lnTo>
                  <a:lnTo>
                    <a:pt x="2141982" y="236854"/>
                  </a:lnTo>
                  <a:lnTo>
                    <a:pt x="2141982" y="21209"/>
                  </a:lnTo>
                  <a:lnTo>
                    <a:pt x="2126234" y="20827"/>
                  </a:lnTo>
                  <a:close/>
                </a:path>
                <a:path w="2954020" h="248919">
                  <a:moveTo>
                    <a:pt x="2777363" y="381"/>
                  </a:moveTo>
                  <a:lnTo>
                    <a:pt x="2770886" y="381"/>
                  </a:lnTo>
                  <a:lnTo>
                    <a:pt x="2770886" y="216408"/>
                  </a:lnTo>
                  <a:lnTo>
                    <a:pt x="2785364" y="218186"/>
                  </a:lnTo>
                  <a:lnTo>
                    <a:pt x="2801492" y="220725"/>
                  </a:lnTo>
                  <a:lnTo>
                    <a:pt x="2845435" y="226060"/>
                  </a:lnTo>
                  <a:lnTo>
                    <a:pt x="2953512" y="226060"/>
                  </a:lnTo>
                  <a:lnTo>
                    <a:pt x="2953512" y="216408"/>
                  </a:lnTo>
                  <a:lnTo>
                    <a:pt x="2792222" y="216408"/>
                  </a:lnTo>
                  <a:lnTo>
                    <a:pt x="2792222" y="216026"/>
                  </a:lnTo>
                  <a:lnTo>
                    <a:pt x="2777363" y="216026"/>
                  </a:lnTo>
                  <a:lnTo>
                    <a:pt x="2777363" y="381"/>
                  </a:lnTo>
                  <a:close/>
                </a:path>
                <a:path w="2954020" h="248919">
                  <a:moveTo>
                    <a:pt x="2712592" y="0"/>
                  </a:moveTo>
                  <a:lnTo>
                    <a:pt x="2669413" y="0"/>
                  </a:lnTo>
                  <a:lnTo>
                    <a:pt x="2669413" y="216026"/>
                  </a:lnTo>
                  <a:lnTo>
                    <a:pt x="2684145" y="216408"/>
                  </a:lnTo>
                  <a:lnTo>
                    <a:pt x="2684145" y="381"/>
                  </a:lnTo>
                  <a:lnTo>
                    <a:pt x="2712592" y="381"/>
                  </a:lnTo>
                  <a:lnTo>
                    <a:pt x="2712592" y="0"/>
                  </a:lnTo>
                  <a:close/>
                </a:path>
                <a:path w="2954020" h="248919">
                  <a:moveTo>
                    <a:pt x="2712592" y="381"/>
                  </a:moveTo>
                  <a:lnTo>
                    <a:pt x="2684145" y="381"/>
                  </a:lnTo>
                  <a:lnTo>
                    <a:pt x="2684145" y="216408"/>
                  </a:lnTo>
                  <a:lnTo>
                    <a:pt x="2712592" y="216026"/>
                  </a:lnTo>
                  <a:lnTo>
                    <a:pt x="2712592" y="381"/>
                  </a:lnTo>
                  <a:close/>
                </a:path>
                <a:path w="2954020" h="248919">
                  <a:moveTo>
                    <a:pt x="2777363" y="0"/>
                  </a:moveTo>
                  <a:lnTo>
                    <a:pt x="2712592" y="0"/>
                  </a:lnTo>
                  <a:lnTo>
                    <a:pt x="2712592" y="216026"/>
                  </a:lnTo>
                  <a:lnTo>
                    <a:pt x="2684907" y="216408"/>
                  </a:lnTo>
                  <a:lnTo>
                    <a:pt x="2770886" y="216408"/>
                  </a:lnTo>
                  <a:lnTo>
                    <a:pt x="2770886" y="381"/>
                  </a:lnTo>
                  <a:lnTo>
                    <a:pt x="2777363" y="381"/>
                  </a:lnTo>
                  <a:lnTo>
                    <a:pt x="2777363" y="0"/>
                  </a:lnTo>
                  <a:close/>
                </a:path>
                <a:path w="2954020" h="248919">
                  <a:moveTo>
                    <a:pt x="2878963" y="381"/>
                  </a:moveTo>
                  <a:lnTo>
                    <a:pt x="2792222" y="381"/>
                  </a:lnTo>
                  <a:lnTo>
                    <a:pt x="2792222" y="216408"/>
                  </a:lnTo>
                  <a:lnTo>
                    <a:pt x="2878963" y="216408"/>
                  </a:lnTo>
                  <a:lnTo>
                    <a:pt x="2878963" y="381"/>
                  </a:lnTo>
                  <a:close/>
                </a:path>
                <a:path w="2954020" h="248919">
                  <a:moveTo>
                    <a:pt x="2878963" y="381"/>
                  </a:moveTo>
                  <a:lnTo>
                    <a:pt x="2878963" y="216408"/>
                  </a:lnTo>
                  <a:lnTo>
                    <a:pt x="2953512" y="216408"/>
                  </a:lnTo>
                  <a:lnTo>
                    <a:pt x="2953512" y="10033"/>
                  </a:lnTo>
                  <a:lnTo>
                    <a:pt x="2926080" y="6858"/>
                  </a:lnTo>
                  <a:lnTo>
                    <a:pt x="2909570" y="4699"/>
                  </a:lnTo>
                  <a:lnTo>
                    <a:pt x="2893314" y="2159"/>
                  </a:lnTo>
                  <a:lnTo>
                    <a:pt x="2878963" y="381"/>
                  </a:lnTo>
                  <a:close/>
                </a:path>
                <a:path w="2954020" h="248919">
                  <a:moveTo>
                    <a:pt x="2669413" y="0"/>
                  </a:moveTo>
                  <a:lnTo>
                    <a:pt x="2604642" y="0"/>
                  </a:lnTo>
                  <a:lnTo>
                    <a:pt x="2604642" y="216026"/>
                  </a:lnTo>
                  <a:lnTo>
                    <a:pt x="2669413" y="216026"/>
                  </a:lnTo>
                  <a:lnTo>
                    <a:pt x="2669413" y="0"/>
                  </a:lnTo>
                  <a:close/>
                </a:path>
                <a:path w="2954020" h="248919">
                  <a:moveTo>
                    <a:pt x="2777363" y="0"/>
                  </a:moveTo>
                  <a:lnTo>
                    <a:pt x="2777363" y="216026"/>
                  </a:lnTo>
                  <a:lnTo>
                    <a:pt x="2792222" y="216026"/>
                  </a:lnTo>
                  <a:lnTo>
                    <a:pt x="2792222" y="381"/>
                  </a:lnTo>
                  <a:lnTo>
                    <a:pt x="2777363" y="0"/>
                  </a:lnTo>
                  <a:close/>
                </a:path>
              </a:pathLst>
            </a:custGeom>
            <a:solidFill>
              <a:srgbClr val="fffb00">
                <a:alpha val="50200"/>
              </a:srgbClr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67576" y="2271776"/>
            <a:ext cx="5343525" cy="838200"/>
          </a:xfrm>
          <a:prstGeom prst="rect">
            <a:avLst/>
          </a:prstGeom>
          <a:solidFill>
            <a:srgbClr val="001f5f"/>
          </a:solidFill>
          <a:ln w="12700">
            <a:solidFill>
              <a:srgbClr val="172c51"/>
            </a:solidFill>
          </a:ln>
        </p:spPr>
        <p:txBody>
          <a:bodyPr vert="horz" wrap="square" lIns="0" tIns="4445" rIns="0" bIns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  <a:defRPr/>
            </a:pPr>
            <a:endParaRPr sz="1550">
              <a:latin typeface="Times New Roman"/>
              <a:cs typeface="Times New Roman"/>
            </a:endParaRPr>
          </a:p>
          <a:p>
            <a:pPr marL="5080" algn="ctr">
              <a:lnSpc>
                <a:spcPts val="1435"/>
              </a:lnSpc>
              <a:spcBef>
                <a:spcPts val="5"/>
              </a:spcBef>
              <a:defRPr/>
            </a:pP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-getopt()는</a:t>
            </a:r>
            <a:r>
              <a:rPr sz="1200" spc="-9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spc="-1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프로그램에</a:t>
            </a:r>
            <a:r>
              <a:rPr sz="1200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전달된</a:t>
            </a:r>
            <a:r>
              <a:rPr sz="1200" spc="7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명령줄</a:t>
            </a:r>
            <a:r>
              <a:rPr sz="1200" spc="-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분석하는</a:t>
            </a:r>
            <a:r>
              <a:rPr sz="1200" spc="7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spc="-2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함수</a:t>
            </a:r>
            <a:endParaRPr sz="1200" spc="-25">
              <a:solidFill>
                <a:srgbClr val="ffffff"/>
              </a:solidFill>
              <a:latin typeface="맑은 고딕"/>
              <a:ea typeface="+mj-ea"/>
              <a:cs typeface="맑은 고딕"/>
            </a:endParaRPr>
          </a:p>
          <a:p>
            <a:pPr marR="48260" algn="ctr">
              <a:lnSpc>
                <a:spcPts val="1435"/>
              </a:lnSpc>
              <a:defRPr/>
            </a:pP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-지정된</a:t>
            </a:r>
            <a:r>
              <a:rPr sz="1200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옵션과</a:t>
            </a:r>
            <a:r>
              <a:rPr sz="1200" spc="2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그</a:t>
            </a:r>
            <a:r>
              <a:rPr sz="1200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값을</a:t>
            </a:r>
            <a:r>
              <a:rPr sz="1200" spc="2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추출하여</a:t>
            </a:r>
            <a:r>
              <a:rPr sz="1200" spc="2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프롤그램에서</a:t>
            </a:r>
            <a:r>
              <a:rPr sz="1200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사용할</a:t>
            </a:r>
            <a:r>
              <a:rPr sz="1200" spc="2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수</a:t>
            </a:r>
            <a:r>
              <a:rPr sz="1200" spc="2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있게</a:t>
            </a:r>
            <a:r>
              <a:rPr sz="1200" spc="-5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spc="-2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함.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1951" y="3586226"/>
            <a:ext cx="3829050" cy="457200"/>
          </a:xfrm>
          <a:prstGeom prst="rect">
            <a:avLst/>
          </a:prstGeom>
          <a:solidFill>
            <a:srgbClr val="001f5f"/>
          </a:solidFill>
          <a:ln w="12700">
            <a:solidFill>
              <a:srgbClr val="172c51"/>
            </a:solidFill>
          </a:ln>
        </p:spPr>
        <p:txBody>
          <a:bodyPr vert="horz" wrap="square" lIns="0" tIns="13589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  <a:defRPr/>
            </a:pP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atoi()는</a:t>
            </a:r>
            <a:r>
              <a:rPr sz="1200" spc="-4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문자열을</a:t>
            </a:r>
            <a:r>
              <a:rPr sz="1200" spc="-4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정수로</a:t>
            </a:r>
            <a:r>
              <a:rPr sz="1200" spc="4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변환해주는</a:t>
            </a:r>
            <a:r>
              <a:rPr sz="1200" spc="3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spc="-2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함수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228599" y="4267200"/>
            <a:ext cx="33528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w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줄 번호의 출력 너비 지정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s-</a:t>
            </a:r>
            <a:r>
              <a:rPr lang="ko-KR" altLang="en-US">
                <a:solidFill>
                  <a:schemeClr val="lt1"/>
                </a:solidFill>
              </a:rPr>
              <a:t>번호를 건너뛰는 간격 지정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v-</a:t>
            </a:r>
            <a:r>
              <a:rPr lang="ko-KR" altLang="en-US">
                <a:solidFill>
                  <a:schemeClr val="lt1"/>
                </a:solidFill>
              </a:rPr>
              <a:t>시작 번호 설정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i-</a:t>
            </a:r>
            <a:r>
              <a:rPr lang="ko-KR" altLang="en-US">
                <a:solidFill>
                  <a:schemeClr val="lt1"/>
                </a:solidFill>
              </a:rPr>
              <a:t>번호의 증가치 설정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9539">
              <a:lnSpc>
                <a:spcPct val="100000"/>
              </a:lnSpc>
              <a:spcBef>
                <a:spcPts val="130"/>
              </a:spcBef>
              <a:defRPr/>
            </a:pPr>
            <a:r>
              <a:rPr spc="-25">
                <a:latin typeface="Bahnschrift"/>
                <a:cs typeface="Bahnschrift"/>
              </a:rPr>
              <a:t>Nl</a:t>
            </a:r>
            <a:endParaRPr spc="-25">
              <a:latin typeface="Bahnschrift"/>
              <a:cs typeface="Bahnschrift"/>
            </a:endParaRPr>
          </a:p>
        </p:txBody>
      </p:sp>
      <p:grpSp>
        <p:nvGrpSpPr>
          <p:cNvPr id="3" name="object 3"/>
          <p:cNvGrpSpPr/>
          <p:nvPr/>
        </p:nvGrpSpPr>
        <p:grpSpPr>
          <a:xfrm rot="0">
            <a:off x="374332" y="1243012"/>
            <a:ext cx="10896664" cy="4371975"/>
            <a:chOff x="481012" y="1404937"/>
            <a:chExt cx="10896664" cy="4371975"/>
          </a:xfrm>
        </p:grpSpPr>
        <p:pic>
          <p:nvPicPr>
            <p:cNvPr id="4" name="object 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38071" y="1460872"/>
              <a:ext cx="8757054" cy="4221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1012" y="1404937"/>
              <a:ext cx="9363075" cy="4371975"/>
            </a:xfrm>
            <a:custGeom>
              <a:avLst/>
              <a:gdLst/>
              <a:rect l="l" t="t" r="r" b="b"/>
              <a:pathLst>
                <a:path w="9363075" h="4371975">
                  <a:moveTo>
                    <a:pt x="0" y="4371975"/>
                  </a:moveTo>
                  <a:lnTo>
                    <a:pt x="9363075" y="4371975"/>
                  </a:lnTo>
                  <a:lnTo>
                    <a:pt x="9363075" y="0"/>
                  </a:lnTo>
                  <a:lnTo>
                    <a:pt x="0" y="0"/>
                  </a:lnTo>
                  <a:lnTo>
                    <a:pt x="0" y="4371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6167500" y="4295775"/>
              <a:ext cx="5210175" cy="1428750"/>
            </a:xfrm>
            <a:custGeom>
              <a:avLst/>
              <a:gdLst/>
              <a:rect l="l" t="t" r="r" b="b"/>
              <a:pathLst>
                <a:path w="5210175" h="1428750">
                  <a:moveTo>
                    <a:pt x="5210175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5210175" y="1428750"/>
                  </a:lnTo>
                  <a:lnTo>
                    <a:pt x="521017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6167501" y="4052951"/>
              <a:ext cx="5210175" cy="1428750"/>
            </a:xfrm>
            <a:custGeom>
              <a:avLst/>
              <a:gdLst/>
              <a:rect l="l" t="t" r="r" b="b"/>
              <a:pathLst>
                <a:path w="5210175" h="1428750">
                  <a:moveTo>
                    <a:pt x="0" y="1428750"/>
                  </a:moveTo>
                  <a:lnTo>
                    <a:pt x="5210175" y="1428750"/>
                  </a:lnTo>
                  <a:lnTo>
                    <a:pt x="5210175" y="0"/>
                  </a:lnTo>
                  <a:lnTo>
                    <a:pt x="0" y="0"/>
                  </a:lnTo>
                  <a:lnTo>
                    <a:pt x="0" y="142875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66840" y="4440808"/>
            <a:ext cx="4734560" cy="89319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525" algn="ctr">
              <a:lnSpc>
                <a:spcPts val="1435"/>
              </a:lnSpc>
              <a:spcBef>
                <a:spcPts val="100"/>
              </a:spcBef>
              <a:defRPr/>
            </a:pP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-번호를</a:t>
            </a:r>
            <a:r>
              <a:rPr sz="1500" spc="-4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붙여서</a:t>
            </a:r>
            <a:r>
              <a:rPr sz="1500" spc="4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출력시켜주는</a:t>
            </a:r>
            <a:r>
              <a:rPr sz="1500" spc="-3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 spc="-2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함수</a:t>
            </a:r>
            <a:endParaRPr sz="1500" spc="-25">
              <a:solidFill>
                <a:srgbClr val="ffffff"/>
              </a:solidFill>
              <a:latin typeface="210 나무고딕 B"/>
              <a:ea typeface="210 나무고딕 B"/>
              <a:cs typeface="맑은 고딕"/>
            </a:endParaRPr>
          </a:p>
          <a:p>
            <a:pPr algn="ctr">
              <a:lnSpc>
                <a:spcPts val="1425"/>
              </a:lnSpc>
              <a:defRPr/>
            </a:pP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-file에서</a:t>
            </a:r>
            <a:r>
              <a:rPr sz="1500" spc="-4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한</a:t>
            </a:r>
            <a:r>
              <a:rPr sz="1500" spc="-4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줄씩</a:t>
            </a:r>
            <a:r>
              <a:rPr sz="1500" spc="3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읽어</a:t>
            </a:r>
            <a:r>
              <a:rPr sz="1500" spc="3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배열에</a:t>
            </a:r>
            <a:r>
              <a:rPr sz="1500" spc="-4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저장.</a:t>
            </a:r>
            <a:r>
              <a:rPr sz="1500" spc="-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빈</a:t>
            </a:r>
            <a:r>
              <a:rPr sz="1500" spc="3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줄이</a:t>
            </a:r>
            <a:r>
              <a:rPr sz="1500" spc="3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아니면</a:t>
            </a:r>
            <a:r>
              <a:rPr sz="1500" spc="-4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포맷에</a:t>
            </a:r>
            <a:r>
              <a:rPr sz="1500" spc="3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맞춰</a:t>
            </a:r>
            <a:r>
              <a:rPr sz="1500" spc="3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 spc="-2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출력</a:t>
            </a:r>
            <a:endParaRPr sz="1500" spc="-25">
              <a:solidFill>
                <a:srgbClr val="ffffff"/>
              </a:solidFill>
              <a:latin typeface="210 나무고딕 B"/>
              <a:ea typeface="210 나무고딕 B"/>
              <a:cs typeface="맑은 고딕"/>
            </a:endParaRPr>
          </a:p>
          <a:p>
            <a:pPr algn="ctr">
              <a:lnSpc>
                <a:spcPts val="1425"/>
              </a:lnSpc>
              <a:defRPr/>
            </a:pP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-라인</a:t>
            </a:r>
            <a:r>
              <a:rPr sz="1500" spc="-2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번호를</a:t>
            </a:r>
            <a:r>
              <a:rPr sz="1500" spc="6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increment만큼</a:t>
            </a:r>
            <a:r>
              <a:rPr sz="1500" spc="-9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 spc="-2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증가시킴.</a:t>
            </a:r>
            <a:endParaRPr sz="1500" spc="-20">
              <a:solidFill>
                <a:srgbClr val="ffffff"/>
              </a:solidFill>
              <a:latin typeface="210 나무고딕 B"/>
              <a:ea typeface="210 나무고딕 B"/>
              <a:cs typeface="맑은 고딕"/>
            </a:endParaRPr>
          </a:p>
          <a:p>
            <a:pPr marL="9525" algn="ctr">
              <a:lnSpc>
                <a:spcPts val="1435"/>
              </a:lnSpc>
              <a:defRPr/>
            </a:pP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-만약</a:t>
            </a:r>
            <a:r>
              <a:rPr sz="1500" spc="-4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빈</a:t>
            </a:r>
            <a:r>
              <a:rPr sz="1500" spc="2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줄이면</a:t>
            </a:r>
            <a:r>
              <a:rPr sz="1500" spc="-5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그대로</a:t>
            </a:r>
            <a:r>
              <a:rPr sz="1500" spc="3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 </a:t>
            </a:r>
            <a:r>
              <a:rPr sz="1500" spc="-25">
                <a:solidFill>
                  <a:srgbClr val="ffffff"/>
                </a:solidFill>
                <a:latin typeface="210 나무고딕 B"/>
                <a:ea typeface="210 나무고딕 B"/>
                <a:cs typeface="맑은 고딕"/>
              </a:rPr>
              <a:t>출력</a:t>
            </a:r>
            <a:endParaRPr sz="1500">
              <a:latin typeface="210 나무고딕 B"/>
              <a:ea typeface="210 나무고딕 B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462915">
              <a:lnSpc>
                <a:spcPct val="100000"/>
              </a:lnSpc>
              <a:spcBef>
                <a:spcPts val="130"/>
              </a:spcBef>
            </a:pPr>
            <a:r>
              <a:rPr dirty="0" spc="-25">
                <a:latin typeface="Bahnschrift"/>
                <a:cs typeface="Bahnschrift"/>
              </a:rPr>
              <a:t>nl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568" y="1511522"/>
            <a:ext cx="10297054" cy="423366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043926" y="3929126"/>
            <a:ext cx="3705225" cy="933450"/>
          </a:xfrm>
          <a:prstGeom prst="rect">
            <a:avLst/>
          </a:prstGeom>
          <a:solidFill>
            <a:srgbClr val="001F5F"/>
          </a:solidFill>
          <a:ln w="12700">
            <a:solidFill>
              <a:srgbClr val="172C51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4445">
              <a:lnSpc>
                <a:spcPts val="1435"/>
              </a:lnSpc>
            </a:pP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-주어진</a:t>
            </a:r>
            <a:r>
              <a:rPr dirty="0" sz="1200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문자열이</a:t>
            </a:r>
            <a:r>
              <a:rPr dirty="0" sz="1200" spc="3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빈</a:t>
            </a:r>
            <a:r>
              <a:rPr dirty="0" sz="1200" spc="-5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줄인지</a:t>
            </a:r>
            <a:r>
              <a:rPr dirty="0" sz="1200" spc="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  <a:p>
            <a:pPr algn="ctr" marL="6985">
              <a:lnSpc>
                <a:spcPts val="1435"/>
              </a:lnSpc>
            </a:pP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공백문자가</a:t>
            </a:r>
            <a:r>
              <a:rPr dirty="0" sz="1200" spc="1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아니면</a:t>
            </a:r>
            <a:r>
              <a:rPr dirty="0" sz="1200" spc="-5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0반환/널</a:t>
            </a:r>
            <a:r>
              <a:rPr dirty="0" sz="1200" spc="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문자</a:t>
            </a:r>
            <a:r>
              <a:rPr dirty="0" sz="1200" spc="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만나면</a:t>
            </a:r>
            <a:r>
              <a:rPr dirty="0" sz="1200" spc="-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r>
              <a:rPr dirty="0" sz="1200" spc="4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Malgun Gothic"/>
                <a:cs typeface="Malgun Gothic"/>
              </a:rPr>
              <a:t>return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615237" cy="396240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666999"/>
            <a:ext cx="9144000" cy="4191000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62496" rIns="0" bIns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  <a:defRPr/>
            </a:pPr>
            <a:r>
              <a:rPr sz="3000">
                <a:latin typeface="Bahnschrift"/>
                <a:cs typeface="Bahnschrift"/>
              </a:rPr>
              <a:t>Head</a:t>
            </a:r>
            <a:r>
              <a:rPr sz="3000" spc="-20">
                <a:latin typeface="Bahnschrift"/>
                <a:cs typeface="Bahnschrift"/>
              </a:rPr>
              <a:t> </a:t>
            </a:r>
            <a:r>
              <a:rPr sz="3000">
                <a:latin typeface="Bahnschrift"/>
                <a:cs typeface="Bahnschrift"/>
              </a:rPr>
              <a:t>-</a:t>
            </a:r>
            <a:r>
              <a:rPr sz="3000" spc="-15">
                <a:latin typeface="Bahnschrift"/>
                <a:cs typeface="Bahnschrift"/>
              </a:rPr>
              <a:t> </a:t>
            </a:r>
            <a:r>
              <a:rPr sz="3000"/>
              <a:t>파일의</a:t>
            </a:r>
            <a:r>
              <a:rPr sz="3000" spc="-530"/>
              <a:t> </a:t>
            </a:r>
            <a:r>
              <a:rPr sz="3000"/>
              <a:t>처음</a:t>
            </a:r>
            <a:r>
              <a:rPr sz="3000" spc="-535"/>
              <a:t> </a:t>
            </a:r>
            <a:r>
              <a:rPr sz="3000"/>
              <a:t>일부를</a:t>
            </a:r>
            <a:r>
              <a:rPr sz="3000" spc="-530"/>
              <a:t> </a:t>
            </a:r>
            <a:r>
              <a:rPr sz="3000"/>
              <a:t>터미널에</a:t>
            </a:r>
            <a:r>
              <a:rPr sz="3000" spc="-530"/>
              <a:t> </a:t>
            </a:r>
            <a:r>
              <a:rPr sz="3000" spc="-35"/>
              <a:t>출력</a:t>
            </a:r>
            <a:endParaRPr sz="3000" spc="-35"/>
          </a:p>
          <a:p>
            <a:pPr marL="19050">
              <a:lnSpc>
                <a:spcPct val="100000"/>
              </a:lnSpc>
              <a:spcBef>
                <a:spcPts val="5"/>
              </a:spcBef>
              <a:defRPr/>
            </a:pPr>
            <a:r>
              <a:rPr sz="3000">
                <a:latin typeface="Bahnschrift"/>
                <a:cs typeface="Bahnschrift"/>
              </a:rPr>
              <a:t>+(-</a:t>
            </a:r>
            <a:r>
              <a:rPr sz="3000" spc="-25">
                <a:latin typeface="Bahnschrift"/>
                <a:cs typeface="Bahnschrift"/>
              </a:rPr>
              <a:t>n,-</a:t>
            </a:r>
            <a:r>
              <a:rPr sz="3000" spc="-10">
                <a:latin typeface="Bahnschrift"/>
                <a:cs typeface="Bahnschrift"/>
              </a:rPr>
              <a:t>c,-</a:t>
            </a:r>
            <a:r>
              <a:rPr sz="3000">
                <a:latin typeface="Bahnschrift"/>
                <a:cs typeface="Bahnschrift"/>
              </a:rPr>
              <a:t>q</a:t>
            </a:r>
            <a:r>
              <a:rPr sz="3000" spc="50">
                <a:latin typeface="Bahnschrift"/>
                <a:cs typeface="Bahnschrift"/>
              </a:rPr>
              <a:t> </a:t>
            </a:r>
            <a:r>
              <a:rPr sz="3000" spc="-10">
                <a:latin typeface="Bahnschrift"/>
                <a:cs typeface="Bahnschrift"/>
              </a:rPr>
              <a:t>3</a:t>
            </a:r>
            <a:r>
              <a:rPr sz="3000" spc="-10"/>
              <a:t>가지</a:t>
            </a:r>
            <a:r>
              <a:rPr sz="3000" spc="-515"/>
              <a:t> </a:t>
            </a:r>
            <a:r>
              <a:rPr sz="3000"/>
              <a:t>옵션</a:t>
            </a:r>
            <a:r>
              <a:rPr sz="3000" spc="-509"/>
              <a:t> </a:t>
            </a:r>
            <a:r>
              <a:rPr sz="3000" spc="-25"/>
              <a:t>구현</a:t>
            </a:r>
            <a:r>
              <a:rPr sz="3000" spc="-25">
                <a:latin typeface="Bahnschrift"/>
                <a:cs typeface="Bahnschrift"/>
              </a:rPr>
              <a:t>)</a:t>
            </a:r>
            <a:endParaRPr sz="300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8600" y="1057275"/>
            <a:ext cx="7286625" cy="54864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553200" y="914400"/>
            <a:ext cx="5181600" cy="152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n-</a:t>
            </a:r>
            <a:r>
              <a:rPr lang="ko-KR" altLang="en-US">
                <a:solidFill>
                  <a:schemeClr val="lt1"/>
                </a:solidFill>
              </a:rPr>
              <a:t>줄 단위 개수 지정 출력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c-</a:t>
            </a:r>
            <a:r>
              <a:rPr lang="ko-KR" altLang="en-US">
                <a:solidFill>
                  <a:schemeClr val="lt1"/>
                </a:solidFill>
              </a:rPr>
              <a:t>바이트 단위 크기 지정 출력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q-</a:t>
            </a:r>
            <a:r>
              <a:rPr lang="ko-KR" altLang="en-US">
                <a:solidFill>
                  <a:schemeClr val="lt1"/>
                </a:solidFill>
              </a:rPr>
              <a:t>파일 이름을 출력하지 않고 출력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30"/>
              </a:spcBef>
            </a:pPr>
            <a:r>
              <a:rPr dirty="0" spc="-20">
                <a:latin typeface="Bahnschrift"/>
                <a:cs typeface="Bahnschrift"/>
              </a:rPr>
              <a:t>head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99479" y="921479"/>
            <a:ext cx="11692890" cy="5313680"/>
            <a:chOff x="499479" y="921479"/>
            <a:chExt cx="11692890" cy="53136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79" y="921479"/>
              <a:ext cx="5566779" cy="531316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3125" y="1181099"/>
              <a:ext cx="6238875" cy="4629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238</ep:Words>
  <ep:PresentationFormat>On-screen Show (4:3)</ep:PresentationFormat>
  <ep:Paragraphs>51</ep:Paragraphs>
  <ep:Slides>25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Theme</vt:lpstr>
      <vt:lpstr>SysP Project</vt:lpstr>
      <vt:lpstr>Yes - 문자열 무한 출력</vt:lpstr>
      <vt:lpstr>Clear - 터미널 환경을 지우고 처음으로 돌아가는 명령어</vt:lpstr>
      <vt:lpstr>Nl - 텍스트 파일 내용에 줄 번호 추가하여 출력 + (-w, -s, -v, -i) 4가지 옵션 구현</vt:lpstr>
      <vt:lpstr>Nl</vt:lpstr>
      <vt:lpstr>nl</vt:lpstr>
      <vt:lpstr>슬라이드 7</vt:lpstr>
      <vt:lpstr>Head - 파일의 처음 일부를 터미널에 출력 +(-n,-c,-q 3가지 옵션 구현)</vt:lpstr>
      <vt:lpstr>head</vt:lpstr>
      <vt:lpstr>head</vt:lpstr>
      <vt:lpstr>Cat - 파일의 내용을 터미널에 출력 +(-n, -b, -E, -T, -s, -v) 옵션 6개 구현</vt:lpstr>
      <vt:lpstr>슬라이드 12</vt:lpstr>
      <vt:lpstr>슬라이드 13</vt:lpstr>
      <vt:lpstr>Pwd -현재 작업 중인 디렉토리의 경로를 출력하는 명령어</vt:lpstr>
      <vt:lpstr>Echo - 주어진 인자를 터미널에 출력하는 명령어</vt:lpstr>
      <vt:lpstr>Date - 현재 날짜와 시간을 출력하는 명령어</vt:lpstr>
      <vt:lpstr>Basename 파일 경로에서 파일이름만 추출하는 명령어</vt:lpstr>
      <vt:lpstr>True - 항상 성</vt:lpstr>
      <vt:lpstr>Env - 시스템 환경 변수를 터미널에 출력</vt:lpstr>
      <vt:lpstr>Mv - 이름 변경 또는 이동</vt:lpstr>
      <vt:lpstr>Whoami - 현재 실행 중인 사용자의 이름 출력</vt:lpstr>
      <vt:lpstr>Hostname – 현재 시스템의 호스트 이름을 출</vt:lpstr>
      <vt:lpstr>Rm - 파일 삭제</vt:lpstr>
      <vt:lpstr>Rev - 파일의 라인에 있는 문자열을 역순으로 출력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2023-06-14T04:43:48.000</dcterms:created>
  <cp:lastModifiedBy>백세은</cp:lastModifiedBy>
  <dcterms:modified xsi:type="dcterms:W3CDTF">2023-06-14T05:05:17.383</dcterms:modified>
  <cp:revision>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