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5"/>
  </p:notesMasterIdLst>
  <p:sldIdLst>
    <p:sldId id="260" r:id="rId2"/>
    <p:sldId id="259" r:id="rId3"/>
    <p:sldId id="261" r:id="rId4"/>
    <p:sldId id="262" r:id="rId5"/>
    <p:sldId id="265" r:id="rId6"/>
    <p:sldId id="266" r:id="rId7"/>
    <p:sldId id="267" r:id="rId8"/>
    <p:sldId id="268" r:id="rId9"/>
    <p:sldId id="269" r:id="rId10"/>
    <p:sldId id="272" r:id="rId11"/>
    <p:sldId id="273" r:id="rId12"/>
    <p:sldId id="274" r:id="rId13"/>
    <p:sldId id="276" r:id="rId14"/>
    <p:sldId id="277" r:id="rId15"/>
    <p:sldId id="280" r:id="rId16"/>
    <p:sldId id="282" r:id="rId17"/>
    <p:sldId id="304" r:id="rId18"/>
    <p:sldId id="283" r:id="rId19"/>
    <p:sldId id="285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</p:sldIdLst>
  <p:sldSz cx="9144000" cy="6858000" type="screen4x3"/>
  <p:notesSz cx="6858000" cy="9144000"/>
  <p:embeddedFontLst>
    <p:embeddedFont>
      <p:font typeface="나눔고딕" pitchFamily="50" charset="-127"/>
      <p:regular r:id="rId36"/>
      <p:bold r:id="rId37"/>
    </p:embeddedFont>
    <p:embeddedFont>
      <p:font typeface="나눔고딕 ExtraBold" pitchFamily="50" charset="-127"/>
      <p:bold r:id="rId38"/>
    </p:embeddedFont>
    <p:embeddedFont>
      <p:font typeface="맑은 고딕" pitchFamily="50" charset="-127"/>
      <p:regular r:id="rId39"/>
      <p:bold r:id="rId40"/>
    </p:embeddedFont>
    <p:embeddedFont>
      <p:font typeface="HY울릉도M" charset="-127"/>
      <p:regular r:id="rId41"/>
    </p:embeddedFont>
    <p:embeddedFont>
      <p:font typeface="나눔명조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5" pos="4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C80"/>
    <a:srgbClr val="50705E"/>
    <a:srgbClr val="5D997C"/>
    <a:srgbClr val="65745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06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2016" y="-96"/>
      </p:cViewPr>
      <p:guideLst>
        <p:guide orient="horz" pos="2160"/>
        <p:guide orient="horz" pos="210"/>
        <p:guide orient="horz" pos="550"/>
        <p:guide pos="2880"/>
        <p:guide pos="4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4749A-4B7C-42FE-8A86-5F129B23FD27}" type="datetimeFigureOut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3C4C4-ECCF-45C3-88B9-BCB3EC222B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21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0428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961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182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5498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2753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4920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95191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08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687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368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736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7458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3294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2237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4033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186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3004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7714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554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72163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64414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045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698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416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840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765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8917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6528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977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94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03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788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218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930729"/>
            <a:ext cx="7759212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717358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40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6398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63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77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031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531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78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/>
              <a:pPr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058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462" y="3207221"/>
            <a:ext cx="5057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조건에 따른 </a:t>
            </a:r>
            <a:r>
              <a:rPr lang="ko-KR" altLang="en-US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해결하기</a:t>
            </a:r>
            <a:r>
              <a:rPr lang="en-US" altLang="ko-KR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en-US" altLang="ko-KR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02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5-4] Boolean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식의 활용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3" y="1685925"/>
            <a:ext cx="89820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966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5-5] Boolean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식의 활용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62113"/>
            <a:ext cx="92106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201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5-2]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학사경고 시스템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172214"/>
            <a:ext cx="7759700" cy="29421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27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38350" y="3121496"/>
            <a:ext cx="506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조건에 따른 문제 해결 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5.2</a:t>
            </a:r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(Condition Statement)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81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(Condition Statement)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5.2.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409893"/>
            <a:ext cx="7759700" cy="44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0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5-6]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할인율 적용하기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5.2.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685515"/>
            <a:ext cx="7759700" cy="391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63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5-6]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할인율 적용하기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5.2.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407814"/>
            <a:ext cx="7759700" cy="24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585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567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38350" y="3121496"/>
            <a:ext cx="506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조건에 따른 문제 해결 </a:t>
            </a:r>
            <a:r>
              <a:rPr lang="en-US" altLang="ko-KR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en-US" altLang="ko-KR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 – else </a:t>
            </a:r>
            <a:r>
              <a:rPr lang="ko-KR" altLang="en-US" sz="2400" b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166486" y="2161303"/>
            <a:ext cx="823727" cy="702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6138" t="86429" r="49815" b="4524"/>
          <a:stretch/>
        </p:blipFill>
        <p:spPr>
          <a:xfrm rot="5400000">
            <a:off x="-663653" y="5860399"/>
            <a:ext cx="1638455" cy="33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170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if-else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내용 개체 틀 2"/>
          <p:cNvSpPr>
            <a:spLocks noGrp="1"/>
          </p:cNvSpPr>
          <p:nvPr>
            <p:ph idx="1"/>
          </p:nvPr>
        </p:nvSpPr>
        <p:spPr>
          <a:xfrm>
            <a:off x="641622" y="983617"/>
            <a:ext cx="8582025" cy="5138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if</a:t>
            </a:r>
            <a:r>
              <a:rPr lang="ko-KR" altLang="en-US" sz="1400" dirty="0"/>
              <a:t>문 또는 </a:t>
            </a:r>
            <a:r>
              <a:rPr lang="en-US" altLang="ko-KR" sz="1400" dirty="0"/>
              <a:t>elif</a:t>
            </a:r>
            <a:r>
              <a:rPr lang="ko-KR" altLang="en-US" sz="1400" dirty="0"/>
              <a:t>문의 </a:t>
            </a:r>
            <a:r>
              <a:rPr lang="en-US" altLang="ko-KR" sz="1400" dirty="0"/>
              <a:t>False</a:t>
            </a:r>
            <a:r>
              <a:rPr lang="ko-KR" altLang="en-US" sz="1400" dirty="0"/>
              <a:t> 조건을 확인할 때 </a:t>
            </a:r>
            <a:r>
              <a:rPr lang="ko-KR" altLang="en-US" sz="1400" dirty="0" smtClean="0"/>
              <a:t>사용함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단독으로 사용 불가능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i</a:t>
            </a:r>
            <a:r>
              <a:rPr lang="en-US" altLang="ko-KR" sz="1400" dirty="0" smtClean="0"/>
              <a:t>f - else</a:t>
            </a:r>
            <a:r>
              <a:rPr lang="ko-KR" altLang="en-US" sz="1400" dirty="0" smtClean="0"/>
              <a:t>문의 </a:t>
            </a:r>
            <a:r>
              <a:rPr lang="en-US" altLang="ko-KR" sz="1400" dirty="0" smtClean="0"/>
              <a:t>header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endParaRPr lang="en-US" altLang="ko-KR" sz="1400" dirty="0"/>
          </a:p>
          <a:p>
            <a:pPr lvl="1"/>
            <a:endParaRPr lang="en-US" altLang="ko-KR" sz="1400" dirty="0" smtClean="0"/>
          </a:p>
        </p:txBody>
      </p:sp>
      <p:grpSp>
        <p:nvGrpSpPr>
          <p:cNvPr id="57" name="그룹 56"/>
          <p:cNvGrpSpPr/>
          <p:nvPr/>
        </p:nvGrpSpPr>
        <p:grpSpPr>
          <a:xfrm>
            <a:off x="883152" y="1266591"/>
            <a:ext cx="8221431" cy="1435856"/>
            <a:chOff x="522518" y="1353449"/>
            <a:chExt cx="8221431" cy="616867"/>
          </a:xfrm>
        </p:grpSpPr>
        <p:grpSp>
          <p:nvGrpSpPr>
            <p:cNvPr id="58" name="그룹 57"/>
            <p:cNvGrpSpPr/>
            <p:nvPr/>
          </p:nvGrpSpPr>
          <p:grpSpPr>
            <a:xfrm>
              <a:off x="522518" y="1353449"/>
              <a:ext cx="2677886" cy="616866"/>
              <a:chOff x="544290" y="1315349"/>
              <a:chExt cx="2253339" cy="393362"/>
            </a:xfrm>
          </p:grpSpPr>
          <p:sp>
            <p:nvSpPr>
              <p:cNvPr id="63" name="직사각형 62"/>
              <p:cNvSpPr/>
              <p:nvPr/>
            </p:nvSpPr>
            <p:spPr bwMode="auto">
              <a:xfrm>
                <a:off x="544290" y="1315350"/>
                <a:ext cx="2253339" cy="393361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1400" b="1" dirty="0">
                    <a:latin typeface="+mj-ea"/>
                    <a:ea typeface="+mj-ea"/>
                  </a:rPr>
                  <a:t>if </a:t>
                </a:r>
                <a:r>
                  <a:rPr lang="ko-KR" altLang="en-US" sz="1400" b="1" dirty="0" smtClean="0">
                    <a:solidFill>
                      <a:srgbClr val="CA6A68"/>
                    </a:solidFill>
                    <a:latin typeface="+mj-ea"/>
                    <a:ea typeface="+mj-ea"/>
                  </a:rPr>
                  <a:t>조건</a:t>
                </a:r>
                <a:r>
                  <a:rPr lang="ko-KR" altLang="en-US" sz="1400" b="1" dirty="0" smtClean="0">
                    <a:latin typeface="+mj-ea"/>
                    <a:ea typeface="+mj-ea"/>
                  </a:rPr>
                  <a:t> </a:t>
                </a:r>
                <a:r>
                  <a:rPr lang="en-US" altLang="ko-KR" sz="1400" b="1" dirty="0">
                    <a:latin typeface="+mj-ea"/>
                    <a:ea typeface="+mj-ea"/>
                  </a:rPr>
                  <a:t>:</a:t>
                </a:r>
              </a:p>
              <a:p>
                <a:r>
                  <a:rPr lang="en-US" altLang="ko-KR" sz="1400" b="1" dirty="0">
                    <a:latin typeface="+mj-ea"/>
                    <a:ea typeface="+mj-ea"/>
                  </a:rPr>
                  <a:t>    </a:t>
                </a:r>
                <a:r>
                  <a:rPr lang="en-US" altLang="ko-KR" sz="1400" b="1" dirty="0" err="1">
                    <a:latin typeface="+mj-ea"/>
                    <a:ea typeface="+mj-ea"/>
                  </a:rPr>
                  <a:t>T</a:t>
                </a:r>
                <a:r>
                  <a:rPr lang="en-US" altLang="ko-KR" sz="1400" b="1" dirty="0" err="1" smtClean="0">
                    <a:latin typeface="+mj-ea"/>
                    <a:ea typeface="+mj-ea"/>
                  </a:rPr>
                  <a:t>rue_statements</a:t>
                </a:r>
                <a:endParaRPr lang="en-US" altLang="ko-KR" sz="1400" b="1" dirty="0" smtClean="0">
                  <a:latin typeface="+mj-ea"/>
                  <a:ea typeface="+mj-ea"/>
                </a:endParaRPr>
              </a:p>
              <a:p>
                <a:r>
                  <a:rPr lang="en-US" altLang="ko-KR" sz="1400" b="1" dirty="0">
                    <a:latin typeface="+mj-ea"/>
                    <a:ea typeface="+mj-ea"/>
                  </a:rPr>
                  <a:t>e</a:t>
                </a:r>
                <a:r>
                  <a:rPr lang="en-US" altLang="ko-KR" sz="1400" b="1" dirty="0" smtClean="0">
                    <a:latin typeface="+mj-ea"/>
                    <a:ea typeface="+mj-ea"/>
                  </a:rPr>
                  <a:t>lse :</a:t>
                </a:r>
              </a:p>
              <a:p>
                <a:r>
                  <a:rPr lang="en-US" altLang="ko-KR" sz="1400" b="1" dirty="0" smtClean="0">
                    <a:latin typeface="+mj-ea"/>
                    <a:ea typeface="+mj-ea"/>
                  </a:rPr>
                  <a:t>    </a:t>
                </a:r>
                <a:r>
                  <a:rPr lang="en-US" altLang="ko-KR" sz="1400" b="1" dirty="0" err="1" smtClean="0">
                    <a:latin typeface="+mj-ea"/>
                    <a:ea typeface="+mj-ea"/>
                  </a:rPr>
                  <a:t>False_statements</a:t>
                </a:r>
                <a:endParaRPr lang="en-US" altLang="ko-KR" sz="1400" b="1" dirty="0" smtClean="0">
                  <a:latin typeface="+mj-ea"/>
                  <a:ea typeface="+mj-ea"/>
                </a:endParaRPr>
              </a:p>
              <a:p>
                <a:r>
                  <a:rPr lang="en-US" altLang="ko-KR" sz="1400" b="1" dirty="0" err="1" smtClean="0">
                    <a:latin typeface="+mj-ea"/>
                    <a:ea typeface="+mj-ea"/>
                  </a:rPr>
                  <a:t>Next_statements</a:t>
                </a:r>
                <a:endParaRPr lang="en-US" altLang="ko-KR" sz="14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 bwMode="auto">
              <a:xfrm flipV="1">
                <a:off x="544290" y="1315349"/>
                <a:ext cx="22533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 flipV="1">
                <a:off x="544290" y="1708711"/>
                <a:ext cx="225333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9" name="그룹 58"/>
            <p:cNvGrpSpPr/>
            <p:nvPr/>
          </p:nvGrpSpPr>
          <p:grpSpPr>
            <a:xfrm>
              <a:off x="3233056" y="1353449"/>
              <a:ext cx="5510893" cy="616867"/>
              <a:chOff x="2846398" y="1353449"/>
              <a:chExt cx="5897552" cy="616867"/>
            </a:xfrm>
          </p:grpSpPr>
          <p:sp>
            <p:nvSpPr>
              <p:cNvPr id="60" name="직사각형 59"/>
              <p:cNvSpPr/>
              <p:nvPr/>
            </p:nvSpPr>
            <p:spPr bwMode="auto">
              <a:xfrm>
                <a:off x="2846398" y="1353452"/>
                <a:ext cx="5897552" cy="616864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216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>
                  <a:spcBef>
                    <a:spcPct val="55000"/>
                  </a:spcBef>
                  <a:buClr>
                    <a:schemeClr val="bg1"/>
                  </a:buClr>
                </a:pP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‘조건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'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True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이면 </a:t>
                </a:r>
                <a:r>
                  <a:rPr lang="en-US" altLang="ko-KR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True_statements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실행하고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</a:p>
              <a:p>
                <a:pPr marL="0" lvl="1">
                  <a:spcBef>
                    <a:spcPct val="55000"/>
                  </a:spcBef>
                  <a:buClr>
                    <a:schemeClr val="bg1"/>
                  </a:buClr>
                </a:pP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False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이면 </a:t>
                </a:r>
                <a:r>
                  <a:rPr lang="en-US" altLang="ko-KR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False_statements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실행한 후 </a:t>
                </a:r>
                <a:endPara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lvl="1">
                  <a:spcBef>
                    <a:spcPct val="55000"/>
                  </a:spcBef>
                  <a:buClr>
                    <a:schemeClr val="bg1"/>
                  </a:buClr>
                </a:pPr>
                <a:r>
                  <a:rPr lang="en-US" altLang="ko-KR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Next_statement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이동한다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cxnSp>
            <p:nvCxnSpPr>
              <p:cNvPr id="61" name="직선 연결선 60"/>
              <p:cNvCxnSpPr/>
              <p:nvPr/>
            </p:nvCxnSpPr>
            <p:spPr bwMode="auto">
              <a:xfrm flipV="1">
                <a:off x="2846398" y="1970315"/>
                <a:ext cx="589755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직선 연결선 61"/>
              <p:cNvCxnSpPr/>
              <p:nvPr/>
            </p:nvCxnSpPr>
            <p:spPr bwMode="auto">
              <a:xfrm flipV="1">
                <a:off x="2846398" y="1353449"/>
                <a:ext cx="589755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6" name="그룹 65"/>
          <p:cNvGrpSpPr/>
          <p:nvPr/>
        </p:nvGrpSpPr>
        <p:grpSpPr>
          <a:xfrm>
            <a:off x="1143491" y="5063076"/>
            <a:ext cx="4349504" cy="1290944"/>
            <a:chOff x="522518" y="4713255"/>
            <a:chExt cx="4349504" cy="1290944"/>
          </a:xfrm>
        </p:grpSpPr>
        <p:sp>
          <p:nvSpPr>
            <p:cNvPr id="67" name="직사각형 66"/>
            <p:cNvSpPr/>
            <p:nvPr/>
          </p:nvSpPr>
          <p:spPr bwMode="auto">
            <a:xfrm>
              <a:off x="522518" y="4713255"/>
              <a:ext cx="3683921" cy="1290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80000" rIns="90000" bIns="4680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pPr lvl="2" eaLnBrk="0" latinLnBrk="0" hangingPunct="0">
                <a:lnSpc>
                  <a:spcPct val="150000"/>
                </a:lnSpc>
              </a:pPr>
              <a:r>
                <a:rPr kumimoji="0"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if </a:t>
              </a:r>
              <a:r>
                <a:rPr kumimoji="0" lang="en-US" altLang="ko-KR" b="1" u="sng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r>
                <a:rPr kumimoji="0"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&gt; </a:t>
              </a:r>
              <a:r>
                <a:rPr kumimoji="0" lang="en-US" altLang="ko-KR" b="1" u="sng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kumimoji="0"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b="1" u="sng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  <p:sp>
          <p:nvSpPr>
            <p:cNvPr id="68" name="TextBox 17"/>
            <p:cNvSpPr txBox="1"/>
            <p:nvPr/>
          </p:nvSpPr>
          <p:spPr>
            <a:xfrm>
              <a:off x="1028013" y="53954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  <p:cxnSp>
          <p:nvCxnSpPr>
            <p:cNvPr id="69" name="꺾인 연결선 68"/>
            <p:cNvCxnSpPr>
              <a:endCxn id="68" idx="3"/>
            </p:cNvCxnSpPr>
            <p:nvPr/>
          </p:nvCxnSpPr>
          <p:spPr bwMode="auto">
            <a:xfrm rot="5400000">
              <a:off x="1489517" y="5278491"/>
              <a:ext cx="353038" cy="18856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0" name="TextBox 19"/>
            <p:cNvSpPr txBox="1"/>
            <p:nvPr/>
          </p:nvSpPr>
          <p:spPr>
            <a:xfrm>
              <a:off x="2515580" y="539938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</a:t>
              </a:r>
            </a:p>
          </p:txBody>
        </p:sp>
        <p:cxnSp>
          <p:nvCxnSpPr>
            <p:cNvPr id="71" name="꺾인 연결선 70"/>
            <p:cNvCxnSpPr>
              <a:endCxn id="70" idx="1"/>
            </p:cNvCxnSpPr>
            <p:nvPr/>
          </p:nvCxnSpPr>
          <p:spPr bwMode="auto">
            <a:xfrm rot="16200000" flipH="1">
              <a:off x="2191914" y="5229607"/>
              <a:ext cx="357018" cy="290313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963656" y="5196256"/>
              <a:ext cx="0" cy="4396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22"/>
            <p:cNvSpPr txBox="1"/>
            <p:nvPr/>
          </p:nvSpPr>
          <p:spPr>
            <a:xfrm>
              <a:off x="1765081" y="5635945"/>
              <a:ext cx="31069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 연산자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(==, !=, &gt;, &gt;=, &lt;, &lt;=)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19"/>
            <p:cNvSpPr txBox="1"/>
            <p:nvPr/>
          </p:nvSpPr>
          <p:spPr>
            <a:xfrm>
              <a:off x="2550790" y="517184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조건의 끝</a:t>
              </a:r>
            </a:p>
          </p:txBody>
        </p:sp>
        <p:cxnSp>
          <p:nvCxnSpPr>
            <p:cNvPr id="75" name="꺾인 연결선 74"/>
            <p:cNvCxnSpPr>
              <a:endCxn id="74" idx="1"/>
            </p:cNvCxnSpPr>
            <p:nvPr/>
          </p:nvCxnSpPr>
          <p:spPr bwMode="auto">
            <a:xfrm rot="16200000" flipH="1">
              <a:off x="2428067" y="5203006"/>
              <a:ext cx="129474" cy="115971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그룹 75"/>
          <p:cNvGrpSpPr/>
          <p:nvPr/>
        </p:nvGrpSpPr>
        <p:grpSpPr>
          <a:xfrm>
            <a:off x="5025987" y="5050144"/>
            <a:ext cx="3683921" cy="1290944"/>
            <a:chOff x="4880530" y="4713255"/>
            <a:chExt cx="3683921" cy="1290944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4880530" y="4713255"/>
              <a:ext cx="3683921" cy="129094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80000" rIns="90000" bIns="4680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pPr lvl="2" eaLnBrk="0" latinLnBrk="0" hangingPunct="0">
                <a:lnSpc>
                  <a:spcPct val="150000"/>
                </a:lnSpc>
              </a:pPr>
              <a:r>
                <a:rPr kumimoji="0"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else </a:t>
              </a:r>
              <a:r>
                <a:rPr kumimoji="0" lang="en-US" altLang="ko-KR" b="1" u="sng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  <p:sp>
          <p:nvSpPr>
            <p:cNvPr id="78" name="TextBox 19"/>
            <p:cNvSpPr txBox="1"/>
            <p:nvPr/>
          </p:nvSpPr>
          <p:spPr>
            <a:xfrm>
              <a:off x="6465005" y="517184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charset="0"/>
                  <a:ea typeface="HY울릉도M"/>
                  <a:cs typeface="HY울릉도M"/>
                </a:defRPr>
              </a:lvl9pPr>
            </a:lstStyle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조건의 끝</a:t>
              </a:r>
            </a:p>
          </p:txBody>
        </p:sp>
        <p:cxnSp>
          <p:nvCxnSpPr>
            <p:cNvPr id="79" name="꺾인 연결선 78"/>
            <p:cNvCxnSpPr>
              <a:endCxn id="78" idx="1"/>
            </p:cNvCxnSpPr>
            <p:nvPr/>
          </p:nvCxnSpPr>
          <p:spPr bwMode="auto">
            <a:xfrm rot="16200000" flipH="1">
              <a:off x="6342282" y="5203006"/>
              <a:ext cx="129474" cy="115971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직사각형 79"/>
          <p:cNvSpPr/>
          <p:nvPr/>
        </p:nvSpPr>
        <p:spPr bwMode="auto">
          <a:xfrm>
            <a:off x="2139596" y="2848172"/>
            <a:ext cx="5704781" cy="18785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3333534" y="2932887"/>
            <a:ext cx="3742662" cy="1658362"/>
            <a:chOff x="2972900" y="2864729"/>
            <a:chExt cx="3742662" cy="1658362"/>
          </a:xfrm>
        </p:grpSpPr>
        <p:cxnSp>
          <p:nvCxnSpPr>
            <p:cNvPr id="82" name="직선 화살표 연결선 81"/>
            <p:cNvCxnSpPr>
              <a:stCxn id="87" idx="4"/>
              <a:endCxn id="83" idx="0"/>
            </p:cNvCxnSpPr>
            <p:nvPr/>
          </p:nvCxnSpPr>
          <p:spPr bwMode="auto">
            <a:xfrm>
              <a:off x="3873354" y="2882426"/>
              <a:ext cx="0" cy="139161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3" name="다이아몬드 82"/>
            <p:cNvSpPr/>
            <p:nvPr/>
          </p:nvSpPr>
          <p:spPr bwMode="auto">
            <a:xfrm>
              <a:off x="2972900" y="3021587"/>
              <a:ext cx="1800910" cy="231513"/>
            </a:xfrm>
            <a:prstGeom prst="diamond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조건</a:t>
              </a: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135297" y="3541479"/>
              <a:ext cx="1580265" cy="174601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False_statements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85" name="꺾인 연결선 84"/>
            <p:cNvCxnSpPr>
              <a:stCxn id="83" idx="3"/>
              <a:endCxn id="84" idx="0"/>
            </p:cNvCxnSpPr>
            <p:nvPr/>
          </p:nvCxnSpPr>
          <p:spPr bwMode="auto">
            <a:xfrm>
              <a:off x="4773810" y="3137343"/>
              <a:ext cx="1151621" cy="404136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직선 화살표 연결선 85"/>
            <p:cNvCxnSpPr>
              <a:stCxn id="90" idx="2"/>
              <a:endCxn id="92" idx="0"/>
            </p:cNvCxnSpPr>
            <p:nvPr/>
          </p:nvCxnSpPr>
          <p:spPr bwMode="auto">
            <a:xfrm flipH="1">
              <a:off x="3873352" y="3960325"/>
              <a:ext cx="1" cy="388165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7" name="타원 86"/>
            <p:cNvSpPr>
              <a:spLocks noChangeAspect="1"/>
            </p:cNvSpPr>
            <p:nvPr/>
          </p:nvSpPr>
          <p:spPr bwMode="auto">
            <a:xfrm>
              <a:off x="3847995" y="2864729"/>
              <a:ext cx="50717" cy="1769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74562" y="2893313"/>
              <a:ext cx="58862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False</a:t>
              </a:r>
              <a:endPara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85814" y="3288209"/>
              <a:ext cx="55496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True</a:t>
              </a:r>
              <a:endPara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083220" y="3785723"/>
              <a:ext cx="1580265" cy="174601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True_statements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91" name="꺾인 연결선 90"/>
            <p:cNvCxnSpPr>
              <a:stCxn id="84" idx="2"/>
              <a:endCxn id="92" idx="3"/>
            </p:cNvCxnSpPr>
            <p:nvPr/>
          </p:nvCxnSpPr>
          <p:spPr bwMode="auto">
            <a:xfrm rot="5400000">
              <a:off x="4934602" y="3444962"/>
              <a:ext cx="719710" cy="1261947"/>
            </a:xfrm>
            <a:prstGeom prst="bentConnector2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직사각형 91"/>
            <p:cNvSpPr/>
            <p:nvPr/>
          </p:nvSpPr>
          <p:spPr bwMode="auto">
            <a:xfrm>
              <a:off x="3083218" y="4348490"/>
              <a:ext cx="1580265" cy="174601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Next_statements</a:t>
              </a:r>
              <a:endPara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93" name="직선 화살표 연결선 92"/>
            <p:cNvCxnSpPr>
              <a:stCxn id="83" idx="2"/>
              <a:endCxn id="90" idx="0"/>
            </p:cNvCxnSpPr>
            <p:nvPr/>
          </p:nvCxnSpPr>
          <p:spPr bwMode="auto">
            <a:xfrm flipH="1">
              <a:off x="3873353" y="3253100"/>
              <a:ext cx="3" cy="532623"/>
            </a:xfrm>
            <a:prstGeom prst="straightConnector1">
              <a:avLst/>
            </a:prstGeom>
            <a:solidFill>
              <a:srgbClr val="4F81BD"/>
            </a:solidFill>
            <a:ln w="15875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19408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5-7] if-else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071589"/>
            <a:ext cx="7759700" cy="31434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62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내용 개체 틀 2"/>
          <p:cNvSpPr>
            <a:spLocks noGrp="1"/>
          </p:cNvSpPr>
          <p:nvPr>
            <p:ph idx="1"/>
          </p:nvPr>
        </p:nvSpPr>
        <p:spPr>
          <a:xfrm>
            <a:off x="656593" y="1355921"/>
            <a:ext cx="8582025" cy="3324225"/>
          </a:xfrm>
        </p:spPr>
        <p:txBody>
          <a:bodyPr/>
          <a:lstStyle/>
          <a:p>
            <a:r>
              <a:rPr lang="en-US" altLang="ko-KR" dirty="0"/>
              <a:t>Boolean</a:t>
            </a:r>
            <a:r>
              <a:rPr lang="ko-KR" altLang="en-US" dirty="0"/>
              <a:t>형은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값을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거짓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표현하는데 사용</a:t>
            </a:r>
            <a:endParaRPr lang="en-US" altLang="ko-KR" dirty="0" smtClean="0"/>
          </a:p>
          <a:p>
            <a:endParaRPr lang="en-US" altLang="ko-KR" dirty="0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6047725"/>
              </p:ext>
            </p:extLst>
          </p:nvPr>
        </p:nvGraphicFramePr>
        <p:xfrm>
          <a:off x="846307" y="2174436"/>
          <a:ext cx="76445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4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60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 true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</a:rPr>
                        <a:t>참</a:t>
                      </a: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</a:rPr>
                        <a:t>을 의미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 false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‘</a:t>
                      </a:r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</a:rPr>
                        <a:t>거짓</a:t>
                      </a:r>
                      <a:r>
                        <a:rPr lang="en-US" altLang="ko-KR" sz="1600" b="1" dirty="0" smtClean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  <a:r>
                        <a:rPr lang="ko-KR" altLang="en-US" sz="1600" b="1" dirty="0" smtClean="0">
                          <a:solidFill>
                            <a:sysClr val="windowText" lastClr="000000"/>
                          </a:solidFill>
                        </a:rPr>
                        <a:t>을 의미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475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5-3]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저녁 메뉴 고르기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220975"/>
            <a:ext cx="7759700" cy="284467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3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5-3]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저녁 메뉴 고르기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906388"/>
            <a:ext cx="7759700" cy="14738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2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5-4]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백화점 할인율 적용하기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006801"/>
            <a:ext cx="7759700" cy="32730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2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5-4]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백화점 할인율 적용하기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551675"/>
            <a:ext cx="7759700" cy="21832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6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5-5]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놀이기구의 입장 제한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916189"/>
            <a:ext cx="7759700" cy="34542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7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5-5]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놀이기구의 입장 제한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768283"/>
            <a:ext cx="7759700" cy="17500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5.3. if-else </a:t>
            </a:r>
            <a:r>
              <a:rPr lang="ko-KR" altLang="en-US" sz="1400" b="1" dirty="0" err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조건문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3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smtClean="0"/>
              <a:t>5.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r>
              <a:rPr lang="en-US" altLang="ko-KR" sz="1600" smtClean="0"/>
              <a:t>6.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7.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/>
              <a:t>.</a:t>
            </a:r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</p:txBody>
      </p:sp>
      <p:sp>
        <p:nvSpPr>
          <p:cNvPr id="12" name="직사각형 11"/>
          <p:cNvSpPr/>
          <p:nvPr/>
        </p:nvSpPr>
        <p:spPr bwMode="auto">
          <a:xfrm>
            <a:off x="440740" y="1399443"/>
            <a:ext cx="4046488" cy="12485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한 회사의 인턴들이 정규직 전환 시험을 쳤다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85</a:t>
            </a:r>
            <a:r>
              <a:rPr lang="ko-KR" altLang="en-US" sz="1100"/>
              <a:t>점 이상이면 정규직을 전환된다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정규직 전환 여부를 판정하는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score &gt;= 85 </a:t>
            </a:r>
            <a:r>
              <a:rPr lang="ko-KR" altLang="en-US" sz="1100"/>
              <a:t>→ 정규직 전환 가능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3507031"/>
            <a:ext cx="4046488" cy="1131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자동차의 휘발유가 </a:t>
            </a:r>
            <a:r>
              <a:rPr lang="en-US" altLang="ko-KR" sz="1100"/>
              <a:t>10L</a:t>
            </a:r>
            <a:r>
              <a:rPr lang="ko-KR" altLang="en-US" sz="1100"/>
              <a:t>보다 적으면</a:t>
            </a:r>
            <a:r>
              <a:rPr lang="en-US" altLang="ko-KR" sz="1100"/>
              <a:t>,</a:t>
            </a:r>
          </a:p>
          <a:p>
            <a:r>
              <a:rPr lang="ko-KR" altLang="en-US" sz="1100"/>
              <a:t>휘발유를 더 넣으라는 알림이 뜨는 프로그램을 </a:t>
            </a:r>
            <a:r>
              <a:rPr lang="ko-KR" altLang="en-US" sz="1100" smtClean="0"/>
              <a:t>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휘발유량 </a:t>
            </a:r>
            <a:r>
              <a:rPr lang="en-US" altLang="ko-KR" sz="1100"/>
              <a:t>&lt; 10L </a:t>
            </a:r>
            <a:r>
              <a:rPr lang="ko-KR" altLang="en-US" sz="1100"/>
              <a:t>→ 휘발유 공급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5347920"/>
            <a:ext cx="5332468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졸업 이수 학점은 </a:t>
            </a:r>
            <a:r>
              <a:rPr lang="en-US" altLang="ko-KR" sz="1100"/>
              <a:t>140</a:t>
            </a:r>
            <a:r>
              <a:rPr lang="ko-KR" altLang="en-US" sz="1100"/>
              <a:t>학점이다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현재까지 이수한 학점으로 졸업할 수 있는지 판단하는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이수 학점 </a:t>
            </a:r>
            <a:r>
              <a:rPr lang="en-US" altLang="ko-KR" sz="1100"/>
              <a:t>&gt;= 140 </a:t>
            </a:r>
            <a:r>
              <a:rPr lang="ko-KR" altLang="en-US" sz="1100"/>
              <a:t>→ 졸업 가능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5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smtClean="0"/>
              <a:t>8.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/>
              <a:t>.</a:t>
            </a:r>
          </a:p>
          <a:p>
            <a:pPr algn="l"/>
            <a:endParaRPr lang="en-US" altLang="ko-KR" sz="1600" smtClean="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9.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10. </a:t>
            </a:r>
            <a:r>
              <a:rPr lang="ko-KR" altLang="en-US" sz="1600" smtClean="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</p:txBody>
      </p:sp>
      <p:sp>
        <p:nvSpPr>
          <p:cNvPr id="12" name="직사각형 11"/>
          <p:cNvSpPr/>
          <p:nvPr/>
        </p:nvSpPr>
        <p:spPr bwMode="auto">
          <a:xfrm>
            <a:off x="440739" y="1399443"/>
            <a:ext cx="5703943" cy="13342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카드로 버스요금을 계산하면 </a:t>
            </a:r>
            <a:r>
              <a:rPr lang="en-US" altLang="ko-KR" sz="1100"/>
              <a:t>1,200</a:t>
            </a:r>
            <a:r>
              <a:rPr lang="ko-KR" altLang="en-US" sz="1100"/>
              <a:t>원이다</a:t>
            </a:r>
            <a:r>
              <a:rPr lang="en-US" altLang="ko-KR" sz="1100"/>
              <a:t>. </a:t>
            </a:r>
            <a:r>
              <a:rPr lang="ko-KR" altLang="en-US" sz="1100"/>
              <a:t>만약 카드 안에 최소 </a:t>
            </a:r>
            <a:r>
              <a:rPr lang="en-US" altLang="ko-KR" sz="1100"/>
              <a:t>1,200</a:t>
            </a:r>
            <a:r>
              <a:rPr lang="ko-KR" altLang="en-US" sz="1100"/>
              <a:t>원이 없다면 계산</a:t>
            </a:r>
          </a:p>
          <a:p>
            <a:r>
              <a:rPr lang="ko-KR" altLang="en-US" sz="1100"/>
              <a:t>이 되지 않는다</a:t>
            </a:r>
            <a:r>
              <a:rPr lang="en-US" altLang="ko-KR" sz="1100"/>
              <a:t>. </a:t>
            </a:r>
            <a:r>
              <a:rPr lang="ko-KR" altLang="en-US" sz="1100"/>
              <a:t>카드의 잔액을 확인하고 버스를 탑승할 수 있는지 없는지 여부를 결정</a:t>
            </a:r>
          </a:p>
          <a:p>
            <a:r>
              <a:rPr lang="ko-KR" altLang="en-US" sz="1100"/>
              <a:t>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잔액 </a:t>
            </a:r>
            <a:r>
              <a:rPr lang="en-US" altLang="ko-KR" sz="1100"/>
              <a:t>&gt; 1200 </a:t>
            </a:r>
            <a:r>
              <a:rPr lang="ko-KR" altLang="en-US" sz="1100"/>
              <a:t>→ 버스 탑승 가능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39" y="3200400"/>
            <a:ext cx="5703942" cy="1123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강의 폭이 </a:t>
            </a:r>
            <a:r>
              <a:rPr lang="en-US" altLang="ko-KR" sz="1100"/>
              <a:t>30km</a:t>
            </a:r>
            <a:r>
              <a:rPr lang="ko-KR" altLang="en-US" sz="1100"/>
              <a:t>가 넘으면 배로 건널 수 없다</a:t>
            </a:r>
            <a:r>
              <a:rPr lang="en-US" altLang="ko-KR" sz="1100"/>
              <a:t>. </a:t>
            </a:r>
            <a:r>
              <a:rPr lang="ko-KR" altLang="en-US" sz="1100"/>
              <a:t>강을 건널 수 있는지 없는지 여부를 결정</a:t>
            </a:r>
          </a:p>
          <a:p>
            <a:r>
              <a:rPr lang="ko-KR" altLang="en-US" sz="1100"/>
              <a:t>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강의 폭 </a:t>
            </a:r>
            <a:r>
              <a:rPr lang="en-US" altLang="ko-KR" sz="1100"/>
              <a:t>&gt; 30 </a:t>
            </a:r>
            <a:r>
              <a:rPr lang="ko-KR" altLang="en-US" sz="1100"/>
              <a:t>→ 강을 건널 수 없다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39" y="4960327"/>
            <a:ext cx="5703942" cy="107119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에어컨 적정 온도는 </a:t>
            </a:r>
            <a:r>
              <a:rPr lang="en-US" altLang="ko-KR" sz="1100"/>
              <a:t>23</a:t>
            </a:r>
            <a:r>
              <a:rPr lang="ko-KR" altLang="en-US" sz="1100"/>
              <a:t>℃ 초과이다</a:t>
            </a:r>
            <a:r>
              <a:rPr lang="en-US" altLang="ko-KR" sz="1100"/>
              <a:t>. </a:t>
            </a:r>
            <a:r>
              <a:rPr lang="ko-KR" altLang="en-US" sz="1100"/>
              <a:t>현재 에어컨 온도를 입력받아</a:t>
            </a:r>
            <a:r>
              <a:rPr lang="en-US" altLang="ko-KR" sz="1100"/>
              <a:t>, </a:t>
            </a:r>
            <a:r>
              <a:rPr lang="ko-KR" altLang="en-US" sz="1100"/>
              <a:t>적정 온도인지 판단</a:t>
            </a:r>
          </a:p>
          <a:p>
            <a:r>
              <a:rPr lang="ko-KR" altLang="en-US" sz="1100"/>
              <a:t>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에어컨 온도 </a:t>
            </a:r>
            <a:r>
              <a:rPr lang="en-US" altLang="ko-KR" sz="1100"/>
              <a:t>&lt; 23 </a:t>
            </a:r>
            <a:r>
              <a:rPr lang="ko-KR" altLang="en-US" sz="1100"/>
              <a:t>→ 적정 온도가 아니니</a:t>
            </a:r>
            <a:r>
              <a:rPr lang="en-US" altLang="ko-KR" sz="1100"/>
              <a:t>, </a:t>
            </a:r>
            <a:r>
              <a:rPr lang="ko-KR" altLang="en-US" sz="1100"/>
              <a:t>온도를 높여야 한다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7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smtClean="0"/>
              <a:t>11.  </a:t>
            </a:r>
            <a:r>
              <a:rPr lang="ko-KR" altLang="en-US" sz="1600" smtClean="0"/>
              <a:t>다음 </a:t>
            </a:r>
            <a:r>
              <a:rPr lang="ko-KR" altLang="en-US" sz="1600"/>
              <a:t>요구사항에 따라 프로그램을 작성해보시오</a:t>
            </a:r>
            <a:r>
              <a:rPr lang="en-US" altLang="ko-KR" sz="1600"/>
              <a:t>.</a:t>
            </a:r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 smtClean="0"/>
          </a:p>
          <a:p>
            <a:pPr marL="342900" indent="-342900" algn="l">
              <a:buAutoNum type="arabicPeriod" startAt="12"/>
            </a:pPr>
            <a:r>
              <a:rPr lang="ko-KR" altLang="en-US" sz="1600" smtClean="0"/>
              <a:t> 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marL="342900" indent="-342900" algn="l">
              <a:buAutoNum type="arabicPeriod" startAt="12"/>
            </a:pPr>
            <a:endParaRPr lang="en-US" altLang="ko-KR" sz="1600" smtClean="0"/>
          </a:p>
          <a:p>
            <a:pPr marL="342900" indent="-342900" algn="l">
              <a:buAutoNum type="arabicPeriod" startAt="12"/>
            </a:pPr>
            <a:endParaRPr lang="en-US" altLang="ko-KR" sz="1600"/>
          </a:p>
          <a:p>
            <a:pPr algn="l"/>
            <a:endParaRPr lang="en-US" altLang="ko-KR" sz="1600"/>
          </a:p>
          <a:p>
            <a:pPr marL="342900" indent="-342900" algn="l">
              <a:buAutoNum type="arabicPeriod" startAt="12"/>
            </a:pPr>
            <a:endParaRPr lang="en-US" altLang="ko-KR" sz="1600" smtClean="0"/>
          </a:p>
          <a:p>
            <a:pPr algn="l"/>
            <a:r>
              <a:rPr lang="en-US" altLang="ko-KR" sz="1600" smtClean="0"/>
              <a:t>13.  </a:t>
            </a:r>
            <a:r>
              <a:rPr lang="ko-KR" altLang="en-US" sz="1600" smtClean="0"/>
              <a:t>다음 요구사항에 따라 프로그램을 작성해 보시오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</p:txBody>
      </p:sp>
      <p:sp>
        <p:nvSpPr>
          <p:cNvPr id="12" name="직사각형 11"/>
          <p:cNvSpPr/>
          <p:nvPr/>
        </p:nvSpPr>
        <p:spPr bwMode="auto">
          <a:xfrm>
            <a:off x="440740" y="1399443"/>
            <a:ext cx="5732518" cy="1238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오디오의 음량을 가장 작은 </a:t>
            </a:r>
            <a:r>
              <a:rPr lang="en-US" altLang="ko-KR" sz="1100"/>
              <a:t>1</a:t>
            </a:r>
            <a:r>
              <a:rPr lang="ko-KR" altLang="en-US" sz="1100"/>
              <a:t>부터 가장 큰 </a:t>
            </a:r>
            <a:r>
              <a:rPr lang="en-US" altLang="ko-KR" sz="1100"/>
              <a:t>10</a:t>
            </a:r>
            <a:r>
              <a:rPr lang="ko-KR" altLang="en-US" sz="1100"/>
              <a:t>까지 조정할 수 있다</a:t>
            </a:r>
            <a:r>
              <a:rPr lang="en-US" altLang="ko-KR" sz="1100"/>
              <a:t>. </a:t>
            </a:r>
            <a:r>
              <a:rPr lang="ko-KR" altLang="en-US" sz="1100"/>
              <a:t>사람의 귀에 권장하</a:t>
            </a:r>
          </a:p>
          <a:p>
            <a:r>
              <a:rPr lang="ko-KR" altLang="en-US" sz="1100"/>
              <a:t>는 음량은 </a:t>
            </a:r>
            <a:r>
              <a:rPr lang="en-US" altLang="ko-KR" sz="1100"/>
              <a:t>6</a:t>
            </a:r>
            <a:r>
              <a:rPr lang="ko-KR" altLang="en-US" sz="1100"/>
              <a:t>까지다</a:t>
            </a:r>
            <a:r>
              <a:rPr lang="en-US" altLang="ko-KR" sz="1100"/>
              <a:t>. </a:t>
            </a:r>
            <a:r>
              <a:rPr lang="ko-KR" altLang="en-US" sz="1100"/>
              <a:t>만약 음량이 </a:t>
            </a:r>
            <a:r>
              <a:rPr lang="en-US" altLang="ko-KR" sz="1100"/>
              <a:t>6</a:t>
            </a:r>
            <a:r>
              <a:rPr lang="ko-KR" altLang="en-US" sz="1100"/>
              <a:t>보다 크면 줄이라는 안내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음량 </a:t>
            </a:r>
            <a:r>
              <a:rPr lang="en-US" altLang="ko-KR" sz="1100"/>
              <a:t>&gt;= 7 </a:t>
            </a:r>
            <a:r>
              <a:rPr lang="ko-KR" altLang="en-US" sz="1100"/>
              <a:t>→ 적정 음량보다 높다</a:t>
            </a:r>
            <a:r>
              <a:rPr lang="en-US" altLang="ko-KR" sz="1100"/>
              <a:t>. </a:t>
            </a:r>
            <a:r>
              <a:rPr lang="ko-KR" altLang="en-US" sz="1100"/>
              <a:t>줄여야 한다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40740" y="3083398"/>
            <a:ext cx="5732518" cy="13642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전기차는 전기만으로 가는 것이 아니라</a:t>
            </a:r>
            <a:r>
              <a:rPr lang="en-US" altLang="ko-KR" sz="1100"/>
              <a:t>, </a:t>
            </a:r>
            <a:r>
              <a:rPr lang="ko-KR" altLang="en-US" sz="1100"/>
              <a:t>휘발유도 같이 사용한다</a:t>
            </a:r>
            <a:r>
              <a:rPr lang="en-US" altLang="ko-KR" sz="1100"/>
              <a:t>. </a:t>
            </a:r>
            <a:r>
              <a:rPr lang="ko-KR" altLang="en-US" sz="1100"/>
              <a:t>만약 전기차의 충전</a:t>
            </a:r>
          </a:p>
          <a:p>
            <a:r>
              <a:rPr lang="ko-KR" altLang="en-US" sz="1100"/>
              <a:t>용량이 총량의 </a:t>
            </a:r>
            <a:r>
              <a:rPr lang="en-US" altLang="ko-KR" sz="1100"/>
              <a:t>30% </a:t>
            </a:r>
            <a:r>
              <a:rPr lang="ko-KR" altLang="en-US" sz="1100"/>
              <a:t>이하이면</a:t>
            </a:r>
            <a:r>
              <a:rPr lang="en-US" altLang="ko-KR" sz="1100"/>
              <a:t>, </a:t>
            </a:r>
            <a:r>
              <a:rPr lang="ko-KR" altLang="en-US" sz="1100"/>
              <a:t>연료를 전기가 아닌 휘발유로 변경하여 주행한다는 것을</a:t>
            </a:r>
          </a:p>
          <a:p>
            <a:r>
              <a:rPr lang="ko-KR" altLang="en-US" sz="1100"/>
              <a:t>알리는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전기 용량 </a:t>
            </a:r>
            <a:r>
              <a:rPr lang="en-US" altLang="ko-KR" sz="1100"/>
              <a:t>&lt; </a:t>
            </a:r>
            <a:r>
              <a:rPr lang="ko-KR" altLang="en-US" sz="1100"/>
              <a:t>전체 전기 총량 * </a:t>
            </a:r>
            <a:r>
              <a:rPr lang="en-US" altLang="ko-KR" sz="1100"/>
              <a:t>0.3 </a:t>
            </a:r>
            <a:r>
              <a:rPr lang="ko-KR" altLang="en-US" sz="1100"/>
              <a:t>→ 전체 전기 총량의 </a:t>
            </a:r>
            <a:r>
              <a:rPr lang="en-US" altLang="ko-KR" sz="1100"/>
              <a:t>30%</a:t>
            </a:r>
            <a:r>
              <a:rPr lang="ko-KR" altLang="en-US" sz="1100"/>
              <a:t>보다 현재 전기량</a:t>
            </a:r>
          </a:p>
          <a:p>
            <a:r>
              <a:rPr lang="ko-KR" altLang="en-US" sz="1100"/>
              <a:t>이 적으니</a:t>
            </a:r>
            <a:r>
              <a:rPr lang="en-US" altLang="ko-KR" sz="1100"/>
              <a:t>, </a:t>
            </a:r>
            <a:r>
              <a:rPr lang="ko-KR" altLang="en-US" sz="1100"/>
              <a:t>휘발유로 주행해야 한다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40740" y="4892675"/>
            <a:ext cx="5732518" cy="1590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놀이공원에 </a:t>
            </a:r>
            <a:r>
              <a:rPr lang="en-US" altLang="ko-KR" sz="1100"/>
              <a:t>19</a:t>
            </a:r>
            <a:r>
              <a:rPr lang="ko-KR" altLang="en-US" sz="1100"/>
              <a:t>세 미만이고</a:t>
            </a:r>
            <a:r>
              <a:rPr lang="en-US" altLang="ko-KR" sz="1100"/>
              <a:t>, </a:t>
            </a:r>
            <a:r>
              <a:rPr lang="ko-KR" altLang="en-US" sz="1100"/>
              <a:t>키가 </a:t>
            </a:r>
            <a:r>
              <a:rPr lang="en-US" altLang="ko-KR" sz="1100"/>
              <a:t>140 </a:t>
            </a:r>
            <a:r>
              <a:rPr lang="ko-KR" altLang="en-US" sz="1100"/>
              <a:t>초과이면 탈 수 있는 놀이기구가 있다</a:t>
            </a:r>
            <a:r>
              <a:rPr lang="en-US" altLang="ko-KR" sz="1100"/>
              <a:t>. </a:t>
            </a:r>
            <a:r>
              <a:rPr lang="ko-KR" altLang="en-US" sz="1100"/>
              <a:t>이 놀이기</a:t>
            </a:r>
          </a:p>
          <a:p>
            <a:r>
              <a:rPr lang="ko-KR" altLang="en-US" sz="1100"/>
              <a:t>구를 타려는 한 탑승객이 </a:t>
            </a:r>
            <a:r>
              <a:rPr lang="en-US" altLang="ko-KR" sz="1100"/>
              <a:t>19</a:t>
            </a:r>
            <a:r>
              <a:rPr lang="ko-KR" altLang="en-US" sz="1100"/>
              <a:t>세이고 키가 </a:t>
            </a:r>
            <a:r>
              <a:rPr lang="en-US" altLang="ko-KR" sz="1100"/>
              <a:t>150</a:t>
            </a:r>
            <a:r>
              <a:rPr lang="ko-KR" altLang="en-US" sz="1100"/>
              <a:t>일 때</a:t>
            </a:r>
            <a:r>
              <a:rPr lang="en-US" altLang="ko-KR" sz="1100"/>
              <a:t>, </a:t>
            </a:r>
            <a:r>
              <a:rPr lang="ko-KR" altLang="en-US" sz="1100"/>
              <a:t>이 놀이기구를 탈 수 있는지 부울식</a:t>
            </a:r>
          </a:p>
          <a:p>
            <a:r>
              <a:rPr lang="ko-KR" altLang="en-US" sz="1100"/>
              <a:t>을 사용하여 확인해보자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age = 19</a:t>
            </a:r>
          </a:p>
          <a:p>
            <a:r>
              <a:rPr lang="en-US" altLang="ko-KR" sz="1100"/>
              <a:t>height = 150</a:t>
            </a:r>
          </a:p>
          <a:p>
            <a:r>
              <a:rPr lang="en-US" altLang="ko-KR" sz="1100"/>
              <a:t>if (age &lt; 19) and (height &gt; 140) → </a:t>
            </a:r>
            <a:r>
              <a:rPr lang="ko-KR" altLang="en-US" sz="1100"/>
              <a:t>탑승가능하다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7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smtClean="0"/>
              <a:t>14.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r>
              <a:rPr lang="en-US" altLang="ko-KR" sz="1600" smtClean="0"/>
              <a:t>15. </a:t>
            </a:r>
            <a:r>
              <a:rPr lang="ko-KR" altLang="en-US" sz="1600" smtClean="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 bwMode="auto">
          <a:xfrm>
            <a:off x="440740" y="1399443"/>
            <a:ext cx="5618218" cy="14009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캐나다 대륙의 면적은 약 </a:t>
            </a:r>
            <a:r>
              <a:rPr lang="en-US" altLang="ko-KR" sz="1100"/>
              <a:t>990</a:t>
            </a:r>
            <a:r>
              <a:rPr lang="ko-KR" altLang="en-US" sz="1100"/>
              <a:t>만 ㎢이고</a:t>
            </a:r>
            <a:r>
              <a:rPr lang="en-US" altLang="ko-KR" sz="1100"/>
              <a:t>, </a:t>
            </a:r>
            <a:r>
              <a:rPr lang="ko-KR" altLang="en-US" sz="1100"/>
              <a:t>중국 대륙의 면적은 약 </a:t>
            </a:r>
            <a:r>
              <a:rPr lang="en-US" altLang="ko-KR" sz="1100"/>
              <a:t>950</a:t>
            </a:r>
            <a:r>
              <a:rPr lang="ko-KR" altLang="en-US" sz="1100"/>
              <a:t>만 ㎢이다</a:t>
            </a:r>
            <a:r>
              <a:rPr lang="en-US" altLang="ko-KR" sz="1100"/>
              <a:t>. </a:t>
            </a:r>
            <a:r>
              <a:rPr lang="ko-KR" altLang="en-US" sz="1100"/>
              <a:t>캐나다</a:t>
            </a:r>
          </a:p>
          <a:p>
            <a:r>
              <a:rPr lang="ko-KR" altLang="en-US" sz="1100"/>
              <a:t>와 중국의 면적을 비교하여 어느 나라가 더 큰지 부울식을 사용하여 확인해보자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canada = 99</a:t>
            </a:r>
          </a:p>
          <a:p>
            <a:r>
              <a:rPr lang="en-US" altLang="ko-KR" sz="1100"/>
              <a:t>china = 95</a:t>
            </a:r>
          </a:p>
          <a:p>
            <a:r>
              <a:rPr lang="en-US" altLang="ko-KR" sz="1100"/>
              <a:t>if china &lt; canada → true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3543300"/>
            <a:ext cx="5618218" cy="10382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은행에서 최소 </a:t>
            </a:r>
            <a:r>
              <a:rPr lang="en-US" altLang="ko-KR" sz="1100"/>
              <a:t>300</a:t>
            </a:r>
            <a:r>
              <a:rPr lang="ko-KR" altLang="en-US" sz="1100"/>
              <a:t>만 원의 금액으로 주식투자 하기를 권장한다</a:t>
            </a:r>
            <a:r>
              <a:rPr lang="en-US" altLang="ko-KR" sz="1100"/>
              <a:t>. </a:t>
            </a:r>
            <a:r>
              <a:rPr lang="ko-KR" altLang="en-US" sz="1100"/>
              <a:t>현재 통장의 잔액을</a:t>
            </a:r>
          </a:p>
          <a:p>
            <a:r>
              <a:rPr lang="ko-KR" altLang="en-US" sz="1100"/>
              <a:t>입력하여 주식투자를 할 수 있는지 여부를 판단하는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현재 통장 잔액 </a:t>
            </a:r>
            <a:r>
              <a:rPr lang="en-US" altLang="ko-KR" sz="1100"/>
              <a:t>&gt; 300 </a:t>
            </a:r>
            <a:r>
              <a:rPr lang="ko-KR" altLang="en-US" sz="1100"/>
              <a:t>→ 주식 투자가 가능합니다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7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비교 연산자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58164" y="1534889"/>
            <a:ext cx="7759212" cy="1045026"/>
          </a:xfrm>
        </p:spPr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두 변수들의 값을 비교하기 위한 연산자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결과로 </a:t>
            </a:r>
            <a:r>
              <a:rPr lang="en-US" altLang="ko-KR" dirty="0"/>
              <a:t>Boolean</a:t>
            </a:r>
            <a:r>
              <a:rPr lang="ko-KR" altLang="en-US" dirty="0"/>
              <a:t>값을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2579914"/>
            <a:ext cx="7630595" cy="310114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1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smtClean="0"/>
              <a:t>16. </a:t>
            </a:r>
            <a:r>
              <a:rPr lang="ko-KR" altLang="en-US" sz="1600" smtClean="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/>
              <a:t>17.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/>
              <a:t>.</a:t>
            </a:r>
          </a:p>
          <a:p>
            <a:pPr algn="l"/>
            <a:endParaRPr lang="en-US" altLang="ko-KR" sz="1600" smtClean="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</p:txBody>
      </p:sp>
      <p:sp>
        <p:nvSpPr>
          <p:cNvPr id="8" name="직사각형 7"/>
          <p:cNvSpPr/>
          <p:nvPr/>
        </p:nvSpPr>
        <p:spPr bwMode="auto">
          <a:xfrm>
            <a:off x="467118" y="1423620"/>
            <a:ext cx="5703943" cy="17291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주식 투자를 한 후</a:t>
            </a:r>
            <a:r>
              <a:rPr lang="en-US" altLang="ko-KR" sz="1100"/>
              <a:t>, </a:t>
            </a:r>
            <a:r>
              <a:rPr lang="ko-KR" altLang="en-US" sz="1100"/>
              <a:t>이윤이 </a:t>
            </a:r>
            <a:r>
              <a:rPr lang="en-US" altLang="ko-KR" sz="1100"/>
              <a:t>10% </a:t>
            </a:r>
            <a:r>
              <a:rPr lang="ko-KR" altLang="en-US" sz="1100"/>
              <a:t>이상이거나</a:t>
            </a:r>
            <a:r>
              <a:rPr lang="en-US" altLang="ko-KR" sz="1100"/>
              <a:t>, </a:t>
            </a:r>
            <a:r>
              <a:rPr lang="ko-KR" altLang="en-US" sz="1100"/>
              <a:t>이윤에 상관없이 번 금액이 </a:t>
            </a:r>
            <a:r>
              <a:rPr lang="en-US" altLang="ko-KR" sz="1100"/>
              <a:t>500</a:t>
            </a:r>
            <a:r>
              <a:rPr lang="ko-KR" altLang="en-US" sz="1100"/>
              <a:t>만 원 이상</a:t>
            </a:r>
          </a:p>
          <a:p>
            <a:r>
              <a:rPr lang="ko-KR" altLang="en-US" sz="1100"/>
              <a:t>일 경우 잘 투자했다고 판단한다</a:t>
            </a:r>
            <a:r>
              <a:rPr lang="en-US" altLang="ko-KR" sz="1100"/>
              <a:t>. </a:t>
            </a:r>
            <a:r>
              <a:rPr lang="ko-KR" altLang="en-US" sz="1100"/>
              <a:t>상민이가 주식에 투자해서 </a:t>
            </a:r>
            <a:r>
              <a:rPr lang="en-US" altLang="ko-KR" sz="1100"/>
              <a:t>5%</a:t>
            </a:r>
            <a:r>
              <a:rPr lang="ko-KR" altLang="en-US" sz="1100"/>
              <a:t>의 이익을 얻고</a:t>
            </a:r>
            <a:r>
              <a:rPr lang="en-US" altLang="ko-KR" sz="1100"/>
              <a:t>, 540</a:t>
            </a:r>
            <a:r>
              <a:rPr lang="ko-KR" altLang="en-US" sz="1100"/>
              <a:t>만</a:t>
            </a:r>
          </a:p>
          <a:p>
            <a:r>
              <a:rPr lang="ko-KR" altLang="en-US" sz="1100"/>
              <a:t>원의 돈을 벌었을 때</a:t>
            </a:r>
            <a:r>
              <a:rPr lang="en-US" altLang="ko-KR" sz="1100"/>
              <a:t>, </a:t>
            </a:r>
            <a:r>
              <a:rPr lang="ko-KR" altLang="en-US" sz="1100"/>
              <a:t>주식에 잘 투자한 것이 맞는지를 부울식을 통해 알아보자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profit_percentage = 5</a:t>
            </a:r>
          </a:p>
          <a:p>
            <a:r>
              <a:rPr lang="en-US" altLang="ko-KR" sz="1100"/>
              <a:t>profit_money = 540</a:t>
            </a:r>
          </a:p>
          <a:p>
            <a:r>
              <a:rPr lang="ko-KR" altLang="en-US" sz="1100"/>
              <a:t>만약 </a:t>
            </a:r>
            <a:r>
              <a:rPr lang="en-US" altLang="ko-KR" sz="1100"/>
              <a:t>(profit_percentage &gt;= 10) or (profit_money &gt;= 500) →</a:t>
            </a:r>
          </a:p>
          <a:p>
            <a:r>
              <a:rPr lang="ko-KR" altLang="en-US" sz="1100"/>
              <a:t>주식 투자를 잘한 것이다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119" y="4105296"/>
            <a:ext cx="5703943" cy="16104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학과 사무실에서 컴퓨터과학과 </a:t>
            </a:r>
            <a:r>
              <a:rPr lang="en-US" altLang="ko-KR" sz="1100"/>
              <a:t>4</a:t>
            </a:r>
            <a:r>
              <a:rPr lang="ko-KR" altLang="en-US" sz="1100"/>
              <a:t>학년 학생들에게 졸업에 관한 문자 메시지를 보낸다고</a:t>
            </a:r>
          </a:p>
          <a:p>
            <a:r>
              <a:rPr lang="ko-KR" altLang="en-US" sz="1100"/>
              <a:t>한다</a:t>
            </a:r>
            <a:r>
              <a:rPr lang="en-US" altLang="ko-KR" sz="1100"/>
              <a:t>. </a:t>
            </a:r>
            <a:r>
              <a:rPr lang="ko-KR" altLang="en-US" sz="1100"/>
              <a:t>수지는 컴퓨터과학과 </a:t>
            </a:r>
            <a:r>
              <a:rPr lang="en-US" altLang="ko-KR" sz="1100"/>
              <a:t>3</a:t>
            </a:r>
            <a:r>
              <a:rPr lang="ko-KR" altLang="en-US" sz="1100"/>
              <a:t>학년 학생이다</a:t>
            </a:r>
            <a:r>
              <a:rPr lang="en-US" altLang="ko-KR" sz="1100"/>
              <a:t>. </a:t>
            </a:r>
            <a:r>
              <a:rPr lang="ko-KR" altLang="en-US" sz="1100"/>
              <a:t>수지에게도 문자가 오는지 여부를 부울식</a:t>
            </a:r>
          </a:p>
          <a:p>
            <a:r>
              <a:rPr lang="ko-KR" altLang="en-US" sz="1100"/>
              <a:t>을 통해 확인해보자</a:t>
            </a:r>
            <a:r>
              <a:rPr lang="en-US" altLang="ko-KR" sz="1100"/>
              <a:t>.</a:t>
            </a:r>
          </a:p>
          <a:p>
            <a:endParaRPr lang="en-US" altLang="ko-KR" sz="1100" smtClean="0"/>
          </a:p>
          <a:p>
            <a:r>
              <a:rPr lang="en-US" altLang="ko-KR" sz="1100" smtClean="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학과 </a:t>
            </a:r>
            <a:r>
              <a:rPr lang="en-US" altLang="ko-KR" sz="1100"/>
              <a:t>= computer science</a:t>
            </a:r>
          </a:p>
          <a:p>
            <a:r>
              <a:rPr lang="ko-KR" altLang="en-US" sz="1100"/>
              <a:t>학년 </a:t>
            </a:r>
            <a:r>
              <a:rPr lang="en-US" altLang="ko-KR" sz="1100"/>
              <a:t>= 3</a:t>
            </a:r>
          </a:p>
          <a:p>
            <a:r>
              <a:rPr lang="en-US" altLang="ko-KR" sz="1100"/>
              <a:t>if (major == 'computer science') and (grade == 4)</a:t>
            </a:r>
            <a:r>
              <a:rPr lang="ko-KR" altLang="en-US" sz="1100"/>
              <a:t>가 → 문자가 온다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0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/>
          </a:p>
          <a:p>
            <a:pPr algn="l"/>
            <a:r>
              <a:rPr lang="en-US" altLang="ko-KR" sz="1600" smtClean="0"/>
              <a:t>18.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19. </a:t>
            </a:r>
            <a:r>
              <a:rPr lang="ko-KR" altLang="en-US" sz="1600" smtClean="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/>
              <a:t>20</a:t>
            </a:r>
            <a:r>
              <a:rPr lang="en-US" altLang="ko-KR" sz="1600" smtClean="0"/>
              <a:t>. </a:t>
            </a:r>
            <a:r>
              <a:rPr lang="ko-KR" altLang="en-US" sz="1600" smtClean="0"/>
              <a:t>다음 요구사항에 따라 작성한 프로그램이 잘못된 이유를 적으시오</a:t>
            </a:r>
            <a:r>
              <a:rPr lang="en-US" altLang="ko-KR" sz="1600" smtClean="0"/>
              <a:t>. </a:t>
            </a:r>
          </a:p>
          <a:p>
            <a:pPr algn="l"/>
            <a:endParaRPr lang="en-US" altLang="ko-KR" sz="1600"/>
          </a:p>
        </p:txBody>
      </p:sp>
      <p:sp>
        <p:nvSpPr>
          <p:cNvPr id="12" name="직사각형 11"/>
          <p:cNvSpPr/>
          <p:nvPr/>
        </p:nvSpPr>
        <p:spPr bwMode="auto">
          <a:xfrm>
            <a:off x="553981" y="1259020"/>
            <a:ext cx="5703942" cy="1219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어느 한 옷가게의 코트의 정가는 </a:t>
            </a:r>
            <a:r>
              <a:rPr lang="en-US" altLang="ko-KR" sz="1100"/>
              <a:t>33,000</a:t>
            </a:r>
            <a:r>
              <a:rPr lang="ko-KR" altLang="en-US" sz="1100"/>
              <a:t>원이다</a:t>
            </a:r>
            <a:r>
              <a:rPr lang="en-US" altLang="ko-KR" sz="1100"/>
              <a:t>. </a:t>
            </a:r>
            <a:r>
              <a:rPr lang="ko-KR" altLang="en-US" sz="1100"/>
              <a:t>이 옷가게에서 고</a:t>
            </a:r>
            <a:r>
              <a:rPr lang="en-US" altLang="ko-KR" sz="1100"/>
              <a:t>3 </a:t>
            </a:r>
            <a:r>
              <a:rPr lang="ko-KR" altLang="en-US" sz="1100"/>
              <a:t>학생들에게는 </a:t>
            </a:r>
            <a:r>
              <a:rPr lang="en-US" altLang="ko-KR" sz="1100"/>
              <a:t>10%</a:t>
            </a:r>
          </a:p>
          <a:p>
            <a:r>
              <a:rPr lang="ko-KR" altLang="en-US" sz="1100"/>
              <a:t>할인을 해주고 있다</a:t>
            </a:r>
            <a:r>
              <a:rPr lang="en-US" altLang="ko-KR" sz="1100"/>
              <a:t>. </a:t>
            </a:r>
            <a:r>
              <a:rPr lang="ko-KR" altLang="en-US" sz="1100"/>
              <a:t>고</a:t>
            </a:r>
            <a:r>
              <a:rPr lang="en-US" altLang="ko-KR" sz="1100"/>
              <a:t>3 </a:t>
            </a:r>
            <a:r>
              <a:rPr lang="ko-KR" altLang="en-US" sz="1100"/>
              <a:t>학생인지 아닌지를 입력받아 고</a:t>
            </a:r>
            <a:r>
              <a:rPr lang="en-US" altLang="ko-KR" sz="1100"/>
              <a:t>3 </a:t>
            </a:r>
            <a:r>
              <a:rPr lang="ko-KR" altLang="en-US" sz="1100"/>
              <a:t>학생이면 할인해주는 프로그</a:t>
            </a:r>
          </a:p>
          <a:p>
            <a:r>
              <a:rPr lang="ko-KR" altLang="en-US" sz="1100"/>
              <a:t>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학년 </a:t>
            </a:r>
            <a:r>
              <a:rPr lang="en-US" altLang="ko-KR" sz="1100"/>
              <a:t>== 3 </a:t>
            </a:r>
            <a:r>
              <a:rPr lang="ko-KR" altLang="en-US" sz="1100"/>
              <a:t>→ 총금액의 </a:t>
            </a:r>
            <a:r>
              <a:rPr lang="en-US" altLang="ko-KR" sz="1100"/>
              <a:t>10%</a:t>
            </a:r>
            <a:r>
              <a:rPr lang="ko-KR" altLang="en-US" sz="1100"/>
              <a:t>를 할인해준다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53981" y="2979748"/>
            <a:ext cx="5703942" cy="11261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한두 개의 양의 정수를 입력받은 뒤 </a:t>
            </a:r>
            <a:r>
              <a:rPr lang="en-US" altLang="ko-KR" sz="1100"/>
              <a:t>3</a:t>
            </a:r>
            <a:r>
              <a:rPr lang="ko-KR" altLang="en-US" sz="1100"/>
              <a:t>으로 나누어떨어지면</a:t>
            </a:r>
            <a:r>
              <a:rPr lang="en-US" altLang="ko-KR" sz="1100"/>
              <a:t>, 3</a:t>
            </a:r>
            <a:r>
              <a:rPr lang="ko-KR" altLang="en-US" sz="1100"/>
              <a:t>의 배수임을 출력하고 아</a:t>
            </a:r>
          </a:p>
          <a:p>
            <a:r>
              <a:rPr lang="ko-KR" altLang="en-US" sz="1100"/>
              <a:t>니라면 </a:t>
            </a:r>
            <a:r>
              <a:rPr lang="en-US" altLang="ko-KR" sz="1100"/>
              <a:t>3</a:t>
            </a:r>
            <a:r>
              <a:rPr lang="ko-KR" altLang="en-US" sz="1100"/>
              <a:t>의 배수가 아니라고 출력하는 프로그램을 작성해보자</a:t>
            </a:r>
            <a:r>
              <a:rPr lang="en-US" altLang="ko-KR" sz="1100" smtClean="0"/>
              <a:t>.</a:t>
            </a:r>
          </a:p>
          <a:p>
            <a:endParaRPr lang="en-US" altLang="ko-KR" sz="1100"/>
          </a:p>
          <a:p>
            <a:r>
              <a:rPr lang="en-US" altLang="ko-KR" sz="110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입력한 숫자 </a:t>
            </a:r>
            <a:r>
              <a:rPr lang="en-US" altLang="ko-KR" sz="1100"/>
              <a:t>% 3 == 0 </a:t>
            </a:r>
            <a:r>
              <a:rPr lang="ko-KR" altLang="en-US" sz="1100"/>
              <a:t>→ </a:t>
            </a:r>
            <a:r>
              <a:rPr lang="en-US" altLang="ko-KR" sz="1100"/>
              <a:t>3</a:t>
            </a:r>
            <a:r>
              <a:rPr lang="ko-KR" altLang="en-US" sz="1100"/>
              <a:t>의 배수이다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53980" y="4756557"/>
            <a:ext cx="5703943" cy="15914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다음과 같은 순서도를 따라 프로그램을 작성한다</a:t>
            </a:r>
            <a:r>
              <a:rPr lang="en-US" altLang="ko-KR" sz="1100" dirty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I </a:t>
            </a:r>
            <a:r>
              <a:rPr lang="ko-KR" altLang="en-US" sz="1100" dirty="0"/>
              <a:t>프로그램 </a:t>
            </a:r>
            <a:r>
              <a:rPr lang="en-US" altLang="ko-KR" sz="1100" dirty="0"/>
              <a:t>I</a:t>
            </a:r>
          </a:p>
          <a:p>
            <a:r>
              <a:rPr lang="en-US" altLang="ko-KR" sz="1100" dirty="0"/>
              <a:t>if number % 2==0 :</a:t>
            </a:r>
          </a:p>
          <a:p>
            <a:r>
              <a:rPr lang="en-US" altLang="ko-KR" sz="1100" dirty="0" smtClean="0"/>
              <a:t>      print</a:t>
            </a:r>
            <a:r>
              <a:rPr lang="en-US" altLang="ko-KR" sz="1100" dirty="0"/>
              <a:t>('</a:t>
            </a:r>
            <a:r>
              <a:rPr lang="ko-KR" altLang="en-US" sz="1100" dirty="0"/>
              <a:t>짝수입니다</a:t>
            </a:r>
            <a:r>
              <a:rPr lang="en-US" altLang="ko-KR" sz="1100" dirty="0"/>
              <a:t>.')</a:t>
            </a:r>
          </a:p>
          <a:p>
            <a:r>
              <a:rPr lang="en-US" altLang="ko-KR" sz="1100" dirty="0"/>
              <a:t>else:</a:t>
            </a:r>
          </a:p>
          <a:p>
            <a:r>
              <a:rPr lang="en-US" altLang="ko-KR" sz="1100" dirty="0" smtClean="0"/>
              <a:t>      print</a:t>
            </a:r>
            <a:r>
              <a:rPr lang="en-US" altLang="ko-KR" sz="1100" dirty="0"/>
              <a:t>('</a:t>
            </a:r>
            <a:r>
              <a:rPr lang="ko-KR" altLang="en-US" sz="1100" dirty="0"/>
              <a:t>홀수입니다</a:t>
            </a:r>
            <a:r>
              <a:rPr lang="en-US" altLang="ko-KR" sz="1100" dirty="0"/>
              <a:t>.')</a:t>
            </a:r>
          </a:p>
          <a:p>
            <a:r>
              <a:rPr lang="en-US" altLang="ko-KR" sz="1100" dirty="0" smtClean="0"/>
              <a:t>      print</a:t>
            </a:r>
            <a:r>
              <a:rPr lang="en-US" altLang="ko-KR" sz="1100" dirty="0"/>
              <a:t>('</a:t>
            </a:r>
            <a:r>
              <a:rPr lang="ko-KR" altLang="en-US" sz="1100" dirty="0"/>
              <a:t>프로그램 종료</a:t>
            </a:r>
            <a:r>
              <a:rPr lang="en-US" altLang="ko-KR" sz="1100" dirty="0"/>
              <a:t>')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16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21. </a:t>
            </a:r>
            <a:r>
              <a:rPr lang="ko-KR" altLang="en-US" sz="160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22. </a:t>
            </a:r>
            <a:r>
              <a:rPr lang="ko-KR" altLang="en-US" sz="1600" smtClean="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333499"/>
            <a:ext cx="5703942" cy="1228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사과는 </a:t>
            </a:r>
            <a:r>
              <a:rPr lang="en-US" altLang="ko-KR" sz="1100"/>
              <a:t>1,000</a:t>
            </a:r>
            <a:r>
              <a:rPr lang="ko-KR" altLang="en-US" sz="1100"/>
              <a:t>원</a:t>
            </a:r>
            <a:r>
              <a:rPr lang="en-US" altLang="ko-KR" sz="1100"/>
              <a:t>, </a:t>
            </a:r>
            <a:r>
              <a:rPr lang="ko-KR" altLang="en-US" sz="1100"/>
              <a:t>포도는 </a:t>
            </a:r>
            <a:r>
              <a:rPr lang="en-US" altLang="ko-KR" sz="1100"/>
              <a:t>3,000</a:t>
            </a:r>
            <a:r>
              <a:rPr lang="ko-KR" altLang="en-US" sz="1100"/>
              <a:t>원</a:t>
            </a:r>
            <a:r>
              <a:rPr lang="en-US" altLang="ko-KR" sz="1100"/>
              <a:t>, </a:t>
            </a:r>
            <a:r>
              <a:rPr lang="ko-KR" altLang="en-US" sz="1100"/>
              <a:t>배는 </a:t>
            </a:r>
            <a:r>
              <a:rPr lang="en-US" altLang="ko-KR" sz="1100"/>
              <a:t>2,000</a:t>
            </a:r>
            <a:r>
              <a:rPr lang="ko-KR" altLang="en-US" sz="1100"/>
              <a:t>원</a:t>
            </a:r>
            <a:r>
              <a:rPr lang="en-US" altLang="ko-KR" sz="1100"/>
              <a:t>, </a:t>
            </a:r>
            <a:r>
              <a:rPr lang="ko-KR" altLang="en-US" sz="1100"/>
              <a:t>귤은 </a:t>
            </a:r>
            <a:r>
              <a:rPr lang="en-US" altLang="ko-KR" sz="1100"/>
              <a:t>500</a:t>
            </a:r>
            <a:r>
              <a:rPr lang="ko-KR" altLang="en-US" sz="1100"/>
              <a:t>원에 파는 과일가게가 있다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이 가게는 포도를 </a:t>
            </a:r>
            <a:r>
              <a:rPr lang="en-US" altLang="ko-KR" sz="1100"/>
              <a:t>3</a:t>
            </a:r>
            <a:r>
              <a:rPr lang="ko-KR" altLang="en-US" sz="1100"/>
              <a:t>송이 이상 사면 총금액의 </a:t>
            </a:r>
            <a:r>
              <a:rPr lang="en-US" altLang="ko-KR" sz="1100"/>
              <a:t>10%</a:t>
            </a:r>
            <a:r>
              <a:rPr lang="ko-KR" altLang="en-US" sz="1100"/>
              <a:t>를 할인해준다</a:t>
            </a:r>
            <a:r>
              <a:rPr lang="en-US" altLang="ko-KR" sz="1100"/>
              <a:t>. </a:t>
            </a:r>
            <a:r>
              <a:rPr lang="ko-KR" altLang="en-US" sz="1100"/>
              <a:t>이때</a:t>
            </a:r>
            <a:r>
              <a:rPr lang="en-US" altLang="ko-KR" sz="1100"/>
              <a:t>, </a:t>
            </a:r>
            <a:r>
              <a:rPr lang="ko-KR" altLang="en-US" sz="1100"/>
              <a:t>총금액을 계산해</a:t>
            </a:r>
          </a:p>
          <a:p>
            <a:r>
              <a:rPr lang="ko-KR" altLang="en-US" sz="1100"/>
              <a:t>주는 프로그램을 작성해보자</a:t>
            </a:r>
            <a:r>
              <a:rPr lang="en-US" altLang="ko-KR" sz="1100"/>
              <a:t>.</a:t>
            </a:r>
          </a:p>
          <a:p>
            <a:endParaRPr lang="en-US" altLang="ko-KR" sz="1100" smtClean="0"/>
          </a:p>
          <a:p>
            <a:r>
              <a:rPr lang="en-US" altLang="ko-KR" sz="1100" smtClean="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if </a:t>
            </a:r>
            <a:r>
              <a:rPr lang="ko-KR" altLang="en-US" sz="1100"/>
              <a:t>포도의 개수 </a:t>
            </a:r>
            <a:r>
              <a:rPr lang="en-US" altLang="ko-KR" sz="1100"/>
              <a:t>&gt;= 3 </a:t>
            </a:r>
            <a:r>
              <a:rPr lang="ko-KR" altLang="en-US" sz="1100"/>
              <a:t>→ 총금액의 </a:t>
            </a:r>
            <a:r>
              <a:rPr lang="en-US" altLang="ko-KR" sz="1100"/>
              <a:t>10%</a:t>
            </a:r>
            <a:r>
              <a:rPr lang="ko-KR" altLang="en-US" sz="1100"/>
              <a:t>를 할인해준다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3506" y="3431198"/>
            <a:ext cx="5703942" cy="19987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파이 은행의 한 자동입출금 기계에서 입금할 때</a:t>
            </a:r>
            <a:r>
              <a:rPr lang="en-US" altLang="ko-KR" sz="1100"/>
              <a:t>, </a:t>
            </a:r>
            <a:r>
              <a:rPr lang="ko-KR" altLang="en-US" sz="1100"/>
              <a:t>파이 은행의 계좌를 가진 통장이나 카</a:t>
            </a:r>
          </a:p>
          <a:p>
            <a:r>
              <a:rPr lang="ko-KR" altLang="en-US" sz="1100"/>
              <a:t>드를 이용해서 현금으로만 입금이 가능하다</a:t>
            </a:r>
            <a:r>
              <a:rPr lang="en-US" altLang="ko-KR" sz="1100"/>
              <a:t>. </a:t>
            </a:r>
            <a:r>
              <a:rPr lang="ko-KR" altLang="en-US" sz="1100"/>
              <a:t>수지는 파이 은행의 계좌를 가진 카드를</a:t>
            </a:r>
          </a:p>
          <a:p>
            <a:r>
              <a:rPr lang="ko-KR" altLang="en-US" sz="1100"/>
              <a:t>이용해서 수표를 입금하려 할 때</a:t>
            </a:r>
            <a:r>
              <a:rPr lang="en-US" altLang="ko-KR" sz="1100"/>
              <a:t>, </a:t>
            </a:r>
            <a:r>
              <a:rPr lang="ko-KR" altLang="en-US" sz="1100"/>
              <a:t>입금 가능 여부를 부울식을 통해 확인해보자</a:t>
            </a:r>
            <a:r>
              <a:rPr lang="en-US" altLang="ko-KR" sz="1100"/>
              <a:t>.</a:t>
            </a:r>
          </a:p>
          <a:p>
            <a:endParaRPr lang="en-US" altLang="ko-KR" sz="1100" smtClean="0"/>
          </a:p>
          <a:p>
            <a:r>
              <a:rPr lang="en-US" altLang="ko-KR" sz="1100" smtClean="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• </a:t>
            </a:r>
            <a:r>
              <a:rPr lang="ko-KR" altLang="en-US" sz="1100"/>
              <a:t>은행 이름 </a:t>
            </a:r>
            <a:r>
              <a:rPr lang="en-US" altLang="ko-KR" sz="1100"/>
              <a:t>= </a:t>
            </a:r>
            <a:r>
              <a:rPr lang="ko-KR" altLang="en-US" sz="1100"/>
              <a:t>파이</a:t>
            </a:r>
          </a:p>
          <a:p>
            <a:r>
              <a:rPr lang="en-US" altLang="ko-KR" sz="1100"/>
              <a:t>• </a:t>
            </a:r>
            <a:r>
              <a:rPr lang="ko-KR" altLang="en-US" sz="1100"/>
              <a:t>방법 </a:t>
            </a:r>
            <a:r>
              <a:rPr lang="en-US" altLang="ko-KR" sz="1100"/>
              <a:t>= </a:t>
            </a:r>
            <a:r>
              <a:rPr lang="ko-KR" altLang="en-US" sz="1100"/>
              <a:t>카드</a:t>
            </a:r>
          </a:p>
          <a:p>
            <a:r>
              <a:rPr lang="en-US" altLang="ko-KR" sz="1100"/>
              <a:t>• </a:t>
            </a:r>
            <a:r>
              <a:rPr lang="ko-KR" altLang="en-US" sz="1100"/>
              <a:t>돈</a:t>
            </a:r>
            <a:r>
              <a:rPr lang="en-US" altLang="ko-KR" sz="1100"/>
              <a:t>_</a:t>
            </a:r>
            <a:r>
              <a:rPr lang="ko-KR" altLang="en-US" sz="1100"/>
              <a:t>수표 </a:t>
            </a:r>
            <a:r>
              <a:rPr lang="en-US" altLang="ko-KR" sz="1100"/>
              <a:t>= </a:t>
            </a:r>
            <a:r>
              <a:rPr lang="ko-KR" altLang="en-US" sz="1100"/>
              <a:t>수표</a:t>
            </a:r>
          </a:p>
          <a:p>
            <a:r>
              <a:rPr lang="en-US" altLang="ko-KR" sz="1100"/>
              <a:t>if (bank_name == ‘</a:t>
            </a:r>
            <a:r>
              <a:rPr lang="ko-KR" altLang="en-US" sz="1100"/>
              <a:t>파이’</a:t>
            </a:r>
            <a:r>
              <a:rPr lang="en-US" altLang="ko-KR" sz="1100"/>
              <a:t>) and ((way == ‘card’) or (way == ‘bankbook’)) and</a:t>
            </a:r>
          </a:p>
          <a:p>
            <a:r>
              <a:rPr lang="en-US" altLang="ko-KR" sz="1100"/>
              <a:t>(check_money == ‘money’)</a:t>
            </a:r>
            <a:r>
              <a:rPr lang="ko-KR" altLang="en-US" sz="1100"/>
              <a:t>가 참이라면</a:t>
            </a:r>
            <a:r>
              <a:rPr lang="en-US" altLang="ko-KR" sz="1100"/>
              <a:t>, </a:t>
            </a:r>
            <a:r>
              <a:rPr lang="ko-KR" altLang="en-US" sz="1100"/>
              <a:t>입금할 수 있다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6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smtClean="0"/>
              <a:t>23.  </a:t>
            </a:r>
            <a:r>
              <a:rPr lang="ko-KR" altLang="en-US" sz="1600" smtClean="0"/>
              <a:t>다음 요구사항에 따라 프로그램을 작성해보시오</a:t>
            </a:r>
            <a:r>
              <a:rPr lang="en-US" altLang="ko-KR" sz="1600" smtClean="0"/>
              <a:t>.</a:t>
            </a:r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  <a:p>
            <a:pPr algn="l"/>
            <a:endParaRPr lang="en-US" altLang="ko-KR" sz="1600" smtClean="0"/>
          </a:p>
          <a:p>
            <a:pPr algn="l"/>
            <a:r>
              <a:rPr lang="en-US" altLang="ko-KR" sz="1600" smtClean="0"/>
              <a:t>24.  </a:t>
            </a:r>
            <a:r>
              <a:rPr lang="ko-KR" altLang="en-US" sz="1600" smtClean="0"/>
              <a:t>다음 </a:t>
            </a:r>
            <a:r>
              <a:rPr lang="ko-KR" altLang="en-US" sz="1600"/>
              <a:t>요구사항에 따라 프로그램을 작성해보시오</a:t>
            </a:r>
            <a:r>
              <a:rPr lang="en-US" altLang="ko-KR" sz="1600"/>
              <a:t>.</a:t>
            </a:r>
          </a:p>
          <a:p>
            <a:pPr algn="l"/>
            <a:endParaRPr lang="en-US" altLang="ko-KR" sz="1600" smtClean="0"/>
          </a:p>
          <a:p>
            <a:pPr algn="l"/>
            <a:endParaRPr lang="en-US" altLang="ko-KR" sz="1600" smtClean="0"/>
          </a:p>
          <a:p>
            <a:pPr algn="l"/>
            <a:endParaRPr lang="en-US" altLang="ko-KR" sz="1600"/>
          </a:p>
          <a:p>
            <a:pPr algn="l"/>
            <a:endParaRPr lang="en-US" altLang="ko-KR" sz="1600" smtClean="0"/>
          </a:p>
        </p:txBody>
      </p:sp>
      <p:sp>
        <p:nvSpPr>
          <p:cNvPr id="10" name="직사각형 9"/>
          <p:cNvSpPr/>
          <p:nvPr/>
        </p:nvSpPr>
        <p:spPr bwMode="auto">
          <a:xfrm>
            <a:off x="563506" y="1465366"/>
            <a:ext cx="5703943" cy="21141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/>
              <a:t>I </a:t>
            </a:r>
            <a:r>
              <a:rPr lang="ko-KR" altLang="en-US" sz="1100"/>
              <a:t>요구사항 </a:t>
            </a:r>
            <a:r>
              <a:rPr lang="en-US" altLang="ko-KR" sz="1100"/>
              <a:t>I</a:t>
            </a:r>
          </a:p>
          <a:p>
            <a:r>
              <a:rPr lang="ko-KR" altLang="en-US" sz="1100"/>
              <a:t>국가에서 치르는 한 자격증 시험이 있는데</a:t>
            </a:r>
            <a:r>
              <a:rPr lang="en-US" altLang="ko-KR" sz="1100"/>
              <a:t>, </a:t>
            </a:r>
            <a:r>
              <a:rPr lang="ko-KR" altLang="en-US" sz="1100"/>
              <a:t>이 자격증은 총 세 과목으로 이루어져 있다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합격을 위해서는 각 점수가 </a:t>
            </a:r>
            <a:r>
              <a:rPr lang="en-US" altLang="ko-KR" sz="1100"/>
              <a:t>60</a:t>
            </a:r>
            <a:r>
              <a:rPr lang="ko-KR" altLang="en-US" sz="1100"/>
              <a:t>점이 넘거나</a:t>
            </a:r>
            <a:r>
              <a:rPr lang="en-US" altLang="ko-KR" sz="1100"/>
              <a:t>, </a:t>
            </a:r>
            <a:r>
              <a:rPr lang="ko-KR" altLang="en-US" sz="1100"/>
              <a:t>평균이 </a:t>
            </a:r>
            <a:r>
              <a:rPr lang="en-US" altLang="ko-KR" sz="1100"/>
              <a:t>70</a:t>
            </a:r>
            <a:r>
              <a:rPr lang="ko-KR" altLang="en-US" sz="1100"/>
              <a:t>점 이상이어야 한다</a:t>
            </a:r>
            <a:r>
              <a:rPr lang="en-US" altLang="ko-KR" sz="1100"/>
              <a:t>. </a:t>
            </a:r>
            <a:r>
              <a:rPr lang="ko-KR" altLang="en-US" sz="1100"/>
              <a:t>민수는 각각</a:t>
            </a:r>
          </a:p>
          <a:p>
            <a:r>
              <a:rPr lang="en-US" altLang="ko-KR" sz="1100"/>
              <a:t>90</a:t>
            </a:r>
            <a:r>
              <a:rPr lang="ko-KR" altLang="en-US" sz="1100"/>
              <a:t>점</a:t>
            </a:r>
            <a:r>
              <a:rPr lang="en-US" altLang="ko-KR" sz="1100"/>
              <a:t>, 70</a:t>
            </a:r>
            <a:r>
              <a:rPr lang="ko-KR" altLang="en-US" sz="1100"/>
              <a:t>점</a:t>
            </a:r>
            <a:r>
              <a:rPr lang="en-US" altLang="ko-KR" sz="1100"/>
              <a:t>, 50</a:t>
            </a:r>
            <a:r>
              <a:rPr lang="ko-KR" altLang="en-US" sz="1100"/>
              <a:t>점을 받았을 때</a:t>
            </a:r>
            <a:r>
              <a:rPr lang="en-US" altLang="ko-KR" sz="1100"/>
              <a:t>, </a:t>
            </a:r>
            <a:r>
              <a:rPr lang="ko-KR" altLang="en-US" sz="1100"/>
              <a:t>이 자격증을 딸 수 있는지 부울식으로 확인해보자</a:t>
            </a:r>
            <a:r>
              <a:rPr lang="en-US" altLang="ko-KR" sz="1100"/>
              <a:t>.</a:t>
            </a:r>
          </a:p>
          <a:p>
            <a:endParaRPr lang="en-US" altLang="ko-KR" sz="1100" smtClean="0"/>
          </a:p>
          <a:p>
            <a:r>
              <a:rPr lang="en-US" altLang="ko-KR" sz="1100" smtClean="0"/>
              <a:t>I </a:t>
            </a:r>
            <a:r>
              <a:rPr lang="ko-KR" altLang="en-US" sz="1100"/>
              <a:t>문제 해결 알고리즘 </a:t>
            </a:r>
            <a:r>
              <a:rPr lang="en-US" altLang="ko-KR" sz="1100"/>
              <a:t>I</a:t>
            </a:r>
          </a:p>
          <a:p>
            <a:r>
              <a:rPr lang="en-US" altLang="ko-KR" sz="1100"/>
              <a:t>1</a:t>
            </a:r>
            <a:r>
              <a:rPr lang="ko-KR" altLang="en-US" sz="1100"/>
              <a:t>과목 </a:t>
            </a:r>
            <a:r>
              <a:rPr lang="en-US" altLang="ko-KR" sz="1100"/>
              <a:t>= 90</a:t>
            </a:r>
          </a:p>
          <a:p>
            <a:r>
              <a:rPr lang="en-US" altLang="ko-KR" sz="1100"/>
              <a:t>2</a:t>
            </a:r>
            <a:r>
              <a:rPr lang="ko-KR" altLang="en-US" sz="1100"/>
              <a:t>과목 </a:t>
            </a:r>
            <a:r>
              <a:rPr lang="en-US" altLang="ko-KR" sz="1100"/>
              <a:t>= 70</a:t>
            </a:r>
          </a:p>
          <a:p>
            <a:r>
              <a:rPr lang="en-US" altLang="ko-KR" sz="1100"/>
              <a:t>3</a:t>
            </a:r>
            <a:r>
              <a:rPr lang="ko-KR" altLang="en-US" sz="1100"/>
              <a:t>과목 </a:t>
            </a:r>
            <a:r>
              <a:rPr lang="en-US" altLang="ko-KR" sz="1100"/>
              <a:t>= 50</a:t>
            </a:r>
          </a:p>
          <a:p>
            <a:r>
              <a:rPr lang="en-US" altLang="ko-KR" sz="1100"/>
              <a:t>if ((object_one &gt;= 60) and (object_two &gt;= 60) and</a:t>
            </a:r>
          </a:p>
          <a:p>
            <a:r>
              <a:rPr lang="en-US" altLang="ko-KR" sz="1100"/>
              <a:t>(object_three &gt;= 60)) or ((object_one+object_two+object_three)/3 &gt;= 70)</a:t>
            </a:r>
          </a:p>
          <a:p>
            <a:r>
              <a:rPr lang="ko-KR" altLang="en-US" sz="1100"/>
              <a:t>→ 자격증을 딸 수 있다</a:t>
            </a:r>
            <a:r>
              <a:rPr lang="en-US" altLang="ko-KR" sz="1100"/>
              <a:t>.</a:t>
            </a:r>
            <a:endParaRPr lang="en-US" altLang="ko-KR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4266265"/>
            <a:ext cx="5703942" cy="17432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/>
              <a:t>I </a:t>
            </a:r>
            <a:r>
              <a:rPr lang="ko-KR" altLang="en-US" sz="1100" dirty="0"/>
              <a:t>요구사항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파이 대학교에서는 졸업 예정자가 아님에도</a:t>
            </a:r>
            <a:r>
              <a:rPr lang="en-US" altLang="ko-KR" sz="1100" dirty="0"/>
              <a:t>, 140</a:t>
            </a:r>
            <a:r>
              <a:rPr lang="ko-KR" altLang="en-US" sz="1100" dirty="0"/>
              <a:t>학점을 다 채웠다면 조기 졸업이 가능</a:t>
            </a:r>
          </a:p>
          <a:p>
            <a:r>
              <a:rPr lang="ko-KR" altLang="en-US" sz="1100" dirty="0"/>
              <a:t>하다</a:t>
            </a:r>
            <a:r>
              <a:rPr lang="en-US" altLang="ko-KR" sz="1100" dirty="0"/>
              <a:t>. </a:t>
            </a:r>
            <a:r>
              <a:rPr lang="ko-KR" altLang="en-US" sz="1100" dirty="0"/>
              <a:t>한 학생이 현재 </a:t>
            </a:r>
            <a:r>
              <a:rPr lang="en-US" altLang="ko-KR" sz="1100" dirty="0"/>
              <a:t>6</a:t>
            </a:r>
            <a:r>
              <a:rPr lang="ko-KR" altLang="en-US" sz="1100" dirty="0"/>
              <a:t>학기를 이수하였고 이수 학점이 </a:t>
            </a:r>
            <a:r>
              <a:rPr lang="en-US" altLang="ko-KR" sz="1100" dirty="0"/>
              <a:t>150</a:t>
            </a:r>
            <a:r>
              <a:rPr lang="ko-KR" altLang="en-US" sz="1100" dirty="0"/>
              <a:t>학점이라면 조기 졸업이 가</a:t>
            </a:r>
          </a:p>
          <a:p>
            <a:r>
              <a:rPr lang="ko-KR" altLang="en-US" sz="1100" dirty="0"/>
              <a:t>능한지를 </a:t>
            </a:r>
            <a:r>
              <a:rPr lang="ko-KR" altLang="en-US" sz="1100" dirty="0" err="1"/>
              <a:t>부울식으로</a:t>
            </a:r>
            <a:r>
              <a:rPr lang="ko-KR" altLang="en-US" sz="1100" dirty="0"/>
              <a:t> 확인해보자</a:t>
            </a:r>
            <a:r>
              <a:rPr lang="en-US" altLang="ko-KR" sz="1100" dirty="0"/>
              <a:t>.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I </a:t>
            </a:r>
            <a:r>
              <a:rPr lang="ko-KR" altLang="en-US" sz="1100" dirty="0"/>
              <a:t>문제 해결 알고리즘 </a:t>
            </a:r>
            <a:r>
              <a:rPr lang="en-US" altLang="ko-KR" sz="1100" dirty="0"/>
              <a:t>I</a:t>
            </a:r>
          </a:p>
          <a:p>
            <a:r>
              <a:rPr lang="ko-KR" altLang="en-US" sz="1100" dirty="0"/>
              <a:t>이수 학기 </a:t>
            </a:r>
            <a:r>
              <a:rPr lang="en-US" altLang="ko-KR" sz="1100" dirty="0"/>
              <a:t>= 6</a:t>
            </a:r>
          </a:p>
          <a:p>
            <a:r>
              <a:rPr lang="ko-KR" altLang="en-US" sz="1100" dirty="0"/>
              <a:t>이수 학점 </a:t>
            </a:r>
            <a:r>
              <a:rPr lang="en-US" altLang="ko-KR" sz="1100" dirty="0"/>
              <a:t>= 150</a:t>
            </a:r>
          </a:p>
          <a:p>
            <a:r>
              <a:rPr lang="en-US" altLang="ko-KR" sz="1100" dirty="0"/>
              <a:t>if (</a:t>
            </a:r>
            <a:r>
              <a:rPr lang="en-US" altLang="ko-KR" sz="1100" dirty="0" err="1"/>
              <a:t>num_semester</a:t>
            </a:r>
            <a:r>
              <a:rPr lang="en-US" altLang="ko-KR" sz="1100" dirty="0"/>
              <a:t> &lt; 8) and (</a:t>
            </a:r>
            <a:r>
              <a:rPr lang="en-US" altLang="ko-KR" sz="1100" dirty="0" err="1"/>
              <a:t>num_object</a:t>
            </a:r>
            <a:r>
              <a:rPr lang="en-US" altLang="ko-KR" sz="1100" dirty="0"/>
              <a:t> &gt;= 140)</a:t>
            </a:r>
            <a:r>
              <a:rPr lang="ko-KR" altLang="en-US" sz="1100" dirty="0"/>
              <a:t>이 → 조기졸업이 가능하다</a:t>
            </a:r>
            <a:r>
              <a:rPr lang="en-US" altLang="ko-KR" sz="1100" dirty="0"/>
              <a:t>.</a:t>
            </a:r>
            <a:endParaRPr lang="en-US" altLang="ko-K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8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할당 연산자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147161"/>
            <a:ext cx="7759700" cy="29923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54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5-1] 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백화점 상품권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548028"/>
            <a:ext cx="7759700" cy="419056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4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5-1]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endParaRPr lang="en-US" altLang="ko-KR" dirty="0">
              <a:latin typeface="+mj-ea"/>
            </a:endParaRPr>
          </a:p>
          <a:p>
            <a:endParaRPr lang="en-US" altLang="ko-KR" dirty="0" smtClean="0">
              <a:latin typeface="+mj-ea"/>
            </a:endParaRPr>
          </a:p>
          <a:p>
            <a:r>
              <a:rPr lang="ko-KR" altLang="en-US"/>
              <a:t>다음 요구사항에 따라 프로그램을 작성하고</a:t>
            </a:r>
            <a:r>
              <a:rPr lang="en-US" altLang="ko-KR"/>
              <a:t>, </a:t>
            </a:r>
            <a:r>
              <a:rPr lang="ko-KR" altLang="en-US"/>
              <a:t>결과를 예측해보자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/>
              <a:t>A</a:t>
            </a:r>
            <a:r>
              <a:rPr lang="ko-KR" altLang="en-US"/>
              <a:t>의 영어점수 </a:t>
            </a:r>
            <a:r>
              <a:rPr lang="en-US" altLang="ko-KR"/>
              <a:t>A_English_score</a:t>
            </a:r>
            <a:r>
              <a:rPr lang="ko-KR" altLang="en-US"/>
              <a:t>는 </a:t>
            </a:r>
            <a:r>
              <a:rPr lang="en-US" altLang="ko-KR"/>
              <a:t>80</a:t>
            </a:r>
            <a:r>
              <a:rPr lang="ko-KR" altLang="en-US"/>
              <a:t>점</a:t>
            </a:r>
            <a:r>
              <a:rPr lang="en-US" altLang="ko-KR"/>
              <a:t>, </a:t>
            </a:r>
            <a:r>
              <a:rPr lang="ko-KR" altLang="en-US"/>
              <a:t>수학점수 </a:t>
            </a:r>
            <a:r>
              <a:rPr lang="en-US" altLang="ko-KR"/>
              <a:t>A_math_score</a:t>
            </a:r>
            <a:r>
              <a:rPr lang="ko-KR" altLang="en-US"/>
              <a:t>는 </a:t>
            </a:r>
            <a:r>
              <a:rPr lang="en-US" altLang="ko-KR"/>
              <a:t>65</a:t>
            </a:r>
            <a:r>
              <a:rPr lang="ko-KR" altLang="en-US"/>
              <a:t>점이다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B</a:t>
            </a:r>
            <a:r>
              <a:rPr lang="ko-KR" altLang="en-US"/>
              <a:t>의 영어점수 </a:t>
            </a:r>
            <a:r>
              <a:rPr lang="en-US" altLang="ko-KR"/>
              <a:t>B_English_score</a:t>
            </a:r>
            <a:r>
              <a:rPr lang="ko-KR" altLang="en-US"/>
              <a:t>는 </a:t>
            </a:r>
            <a:r>
              <a:rPr lang="en-US" altLang="ko-KR"/>
              <a:t>76</a:t>
            </a:r>
            <a:r>
              <a:rPr lang="ko-KR" altLang="en-US"/>
              <a:t>점</a:t>
            </a:r>
            <a:r>
              <a:rPr lang="en-US" altLang="ko-KR"/>
              <a:t>, </a:t>
            </a:r>
            <a:r>
              <a:rPr lang="ko-KR" altLang="en-US"/>
              <a:t>수학점수 </a:t>
            </a:r>
            <a:r>
              <a:rPr lang="en-US" altLang="ko-KR"/>
              <a:t>B_Math_score</a:t>
            </a:r>
            <a:r>
              <a:rPr lang="ko-KR" altLang="en-US"/>
              <a:t>는 </a:t>
            </a:r>
            <a:r>
              <a:rPr lang="en-US" altLang="ko-KR"/>
              <a:t>58</a:t>
            </a:r>
            <a:r>
              <a:rPr lang="ko-KR" altLang="en-US"/>
              <a:t>점이다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A</a:t>
            </a:r>
            <a:r>
              <a:rPr lang="ko-KR" altLang="en-US"/>
              <a:t>의 평균 점수는 </a:t>
            </a:r>
            <a:r>
              <a:rPr lang="en-US" altLang="ko-KR"/>
              <a:t>B</a:t>
            </a:r>
            <a:r>
              <a:rPr lang="ko-KR" altLang="en-US"/>
              <a:t>의 평균 점수보다 높다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1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885277"/>
            <a:ext cx="7759212" cy="5471074"/>
          </a:xfrm>
        </p:spPr>
        <p:txBody>
          <a:bodyPr anchor="ctr"/>
          <a:lstStyle/>
          <a:p>
            <a:r>
              <a:rPr lang="en-US" altLang="ko-KR" dirty="0"/>
              <a:t>Boolean</a:t>
            </a:r>
            <a:r>
              <a:rPr lang="ko-KR" altLang="en-US" dirty="0"/>
              <a:t>형 값들의 연산자</a:t>
            </a:r>
            <a:endParaRPr lang="en-US" altLang="ko-KR" dirty="0"/>
          </a:p>
          <a:p>
            <a:pPr lvl="1"/>
            <a:r>
              <a:rPr lang="ko-KR" altLang="en-US" dirty="0" err="1"/>
              <a:t>조건문이</a:t>
            </a:r>
            <a:r>
              <a:rPr lang="ko-KR" altLang="en-US" dirty="0"/>
              <a:t> 하나 이상의 조건들을  포함하는 경우에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그리고</a:t>
            </a:r>
            <a:r>
              <a:rPr lang="en-US" altLang="ko-KR" dirty="0">
                <a:latin typeface="+mn-ea"/>
              </a:rPr>
              <a:t>’ : AND</a:t>
            </a:r>
          </a:p>
          <a:p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또는</a:t>
            </a:r>
            <a:r>
              <a:rPr lang="en-US" altLang="ko-KR" dirty="0">
                <a:latin typeface="+mn-ea"/>
              </a:rPr>
              <a:t>’ : OR</a:t>
            </a:r>
          </a:p>
          <a:p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부정</a:t>
            </a:r>
            <a:r>
              <a:rPr lang="en-US" altLang="ko-KR" dirty="0">
                <a:latin typeface="+mn-ea"/>
              </a:rPr>
              <a:t>’ : NOT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6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51952" y="2046577"/>
            <a:ext cx="8582025" cy="19865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값 </a:t>
            </a:r>
            <a:r>
              <a:rPr lang="ko-KR" altLang="en-US" dirty="0"/>
              <a:t>과 논리 연산자로 이루어진 식</a:t>
            </a:r>
            <a:endParaRPr lang="en-US" altLang="ko-KR" dirty="0"/>
          </a:p>
          <a:p>
            <a:r>
              <a:rPr lang="ko-KR" altLang="en-US" dirty="0"/>
              <a:t>결과로 </a:t>
            </a:r>
            <a:r>
              <a:rPr lang="en-US" altLang="ko-KR" dirty="0" smtClean="0"/>
              <a:t>Boolean</a:t>
            </a:r>
            <a:r>
              <a:rPr lang="ko-KR" altLang="en-US" dirty="0" smtClean="0"/>
              <a:t>형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89455469"/>
              </p:ext>
            </p:extLst>
          </p:nvPr>
        </p:nvGraphicFramePr>
        <p:xfrm>
          <a:off x="755650" y="3047548"/>
          <a:ext cx="7588250" cy="1693155"/>
        </p:xfrm>
        <a:graphic>
          <a:graphicData uri="http://schemas.openxmlformats.org/drawingml/2006/table">
            <a:tbl>
              <a:tblPr/>
              <a:tblGrid>
                <a:gridCol w="1695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92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4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x and y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(x,y</a:t>
                      </a:r>
                      <a:r>
                        <a:rPr kumimoji="1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는 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Bool Type </a:t>
                      </a:r>
                      <a:r>
                        <a:rPr kumimoji="1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혹은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 Booelan Expression)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>
                        <a:spcBef>
                          <a:spcPct val="55000"/>
                        </a:spcBef>
                        <a:buClr>
                          <a:schemeClr val="bg1"/>
                        </a:buClr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반환하는 연산자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1">
                        <a:spcBef>
                          <a:spcPct val="55000"/>
                        </a:spcBef>
                        <a:buClr>
                          <a:schemeClr val="bg1"/>
                        </a:buClr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하나라도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반환하는 연산자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4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x or y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(x,y</a:t>
                      </a:r>
                      <a:r>
                        <a:rPr kumimoji="1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는 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Bool Type </a:t>
                      </a:r>
                      <a:r>
                        <a:rPr kumimoji="1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혹은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 Booelan Expression)</a:t>
                      </a:r>
                      <a:endParaRPr kumimoji="1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>
                        <a:spcBef>
                          <a:spcPct val="55000"/>
                        </a:spcBef>
                        <a:buClr>
                          <a:schemeClr val="bg1"/>
                        </a:buClr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하나라도 </a:t>
                      </a:r>
                      <a:r>
                        <a:rPr lang="en-US" altLang="ko-KR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반환하는 연산자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1">
                        <a:spcBef>
                          <a:spcPct val="55000"/>
                        </a:spcBef>
                        <a:buClr>
                          <a:schemeClr val="bg1"/>
                        </a:buClr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반환하는 연산자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4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not x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(x,y</a:t>
                      </a:r>
                      <a:r>
                        <a:rPr kumimoji="1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는 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Bool Type </a:t>
                      </a:r>
                      <a:r>
                        <a:rPr kumimoji="1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혹은</a:t>
                      </a:r>
                      <a:r>
                        <a:rPr kumimoji="1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</a:rPr>
                        <a:t> Booelan Expression)</a:t>
                      </a: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반환하고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반환하는 연산자</a:t>
                      </a:r>
                      <a:endParaRPr lang="en-US" altLang="ko-KR" sz="12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667740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07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</a:t>
            </a:r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식</a:t>
            </a:r>
            <a:endParaRPr lang="ko-KR" altLang="en-US" sz="32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56138" y="2579915"/>
            <a:ext cx="7759212" cy="3776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51952" y="2046577"/>
            <a:ext cx="8582025" cy="19865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Boolean</a:t>
            </a:r>
            <a:r>
              <a:rPr lang="ko-KR" altLang="en-US" dirty="0" smtClean="0"/>
              <a:t>식의 결과는 집합의 </a:t>
            </a:r>
            <a:r>
              <a:rPr lang="ko-KR" altLang="en-US" dirty="0" err="1" smtClean="0"/>
              <a:t>진리표</a:t>
            </a:r>
            <a:r>
              <a:rPr lang="en-US" altLang="ko-KR" dirty="0" smtClean="0"/>
              <a:t>(Truth Table)</a:t>
            </a:r>
            <a:r>
              <a:rPr lang="ko-KR" altLang="en-US" dirty="0" smtClean="0"/>
              <a:t>와 같음</a:t>
            </a:r>
            <a:endParaRPr lang="ko-KR" altLang="en-US" dirty="0"/>
          </a:p>
        </p:txBody>
      </p:sp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4593011"/>
              </p:ext>
            </p:extLst>
          </p:nvPr>
        </p:nvGraphicFramePr>
        <p:xfrm>
          <a:off x="756138" y="2574019"/>
          <a:ext cx="7587761" cy="1524000"/>
        </p:xfrm>
        <a:graphic>
          <a:graphicData uri="http://schemas.openxmlformats.org/drawingml/2006/table">
            <a:tbl>
              <a:tblPr/>
              <a:tblGrid>
                <a:gridCol w="11638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38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14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149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149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149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77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q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 and </a:t>
                      </a: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q </a:t>
                      </a:r>
                      <a:endParaRPr kumimoji="0" lang="en-US" altLang="ko-KR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 or </a:t>
                      </a: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  <a:sym typeface="Symbol" charset="2"/>
                        </a:rPr>
                        <a:t>q </a:t>
                      </a:r>
                      <a:endParaRPr kumimoji="0" lang="en-US" altLang="ko-KR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not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not 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1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1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1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1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115050" y="511313"/>
            <a:ext cx="2988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5.1. 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Boolean 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비교</a:t>
            </a:r>
            <a:r>
              <a:rPr lang="en-US" altLang="ko-KR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400" b="1" smtClean="0">
                <a:solidFill>
                  <a:schemeClr val="bg1">
                    <a:lumMod val="8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논리 연산자</a:t>
            </a:r>
            <a:endParaRPr lang="ko-KR" altLang="en-US" sz="1400" b="1" dirty="0" smtClean="0">
              <a:solidFill>
                <a:schemeClr val="bg1">
                  <a:lumMod val="8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94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2004</Words>
  <Application>Microsoft Office PowerPoint</Application>
  <PresentationFormat>화면 슬라이드 쇼(4:3)</PresentationFormat>
  <Paragraphs>465</Paragraphs>
  <Slides>33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굴림</vt:lpstr>
      <vt:lpstr>Arial</vt:lpstr>
      <vt:lpstr>나눔고딕</vt:lpstr>
      <vt:lpstr>나눔고딕 ExtraBold</vt:lpstr>
      <vt:lpstr>Wingdings</vt:lpstr>
      <vt:lpstr>맑은 고딕</vt:lpstr>
      <vt:lpstr>Symbol</vt:lpstr>
      <vt:lpstr>HY울릉도M</vt:lpstr>
      <vt:lpstr>Courier New</vt:lpstr>
      <vt:lpstr>나눔명조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booksr</dc:creator>
  <cp:lastModifiedBy>user</cp:lastModifiedBy>
  <cp:revision>44</cp:revision>
  <dcterms:created xsi:type="dcterms:W3CDTF">2016-02-18T03:21:45Z</dcterms:created>
  <dcterms:modified xsi:type="dcterms:W3CDTF">2024-04-09T07:17:30Z</dcterms:modified>
</cp:coreProperties>
</file>