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2"/>
  </p:notesMasterIdLst>
  <p:sldIdLst>
    <p:sldId id="260" r:id="rId2"/>
    <p:sldId id="259" r:id="rId3"/>
    <p:sldId id="261" r:id="rId4"/>
    <p:sldId id="262" r:id="rId5"/>
    <p:sldId id="263" r:id="rId6"/>
    <p:sldId id="264" r:id="rId7"/>
    <p:sldId id="266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</p:sldIdLst>
  <p:sldSz cx="9144000" cy="6858000" type="screen4x3"/>
  <p:notesSz cx="6858000" cy="9144000"/>
  <p:embeddedFontLst>
    <p:embeddedFont>
      <p:font typeface="나눔고딕" pitchFamily="50" charset="-127"/>
      <p:regular r:id="rId43"/>
      <p:bold r:id="rId44"/>
    </p:embeddedFont>
    <p:embeddedFont>
      <p:font typeface="나눔고딕 ExtraBold" pitchFamily="50" charset="-127"/>
      <p:bold r:id="rId45"/>
    </p:embeddedFont>
    <p:embeddedFont>
      <p:font typeface="맑은 고딕" pitchFamily="50" charset="-127"/>
      <p:regular r:id="rId46"/>
      <p:bold r:id="rId47"/>
    </p:embeddedFont>
    <p:embeddedFont>
      <p:font typeface="나눔명조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pos="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0EFA"/>
    <a:srgbClr val="FF7C80"/>
    <a:srgbClr val="50705E"/>
    <a:srgbClr val="5D997C"/>
    <a:srgbClr val="6574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20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836" y="-96"/>
      </p:cViewPr>
      <p:guideLst>
        <p:guide orient="horz" pos="2160"/>
        <p:guide orient="horz" pos="210"/>
        <p:guide orient="horz" pos="550"/>
        <p:guide pos="2880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4749A-4B7C-42FE-8A86-5F129B23FD27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3C4C4-ECCF-45C3-88B9-BCB3EC222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21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042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764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392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526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249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39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36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469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573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8711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6584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3580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76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42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620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756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157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862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56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03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788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218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930729"/>
            <a:ext cx="7759212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71735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40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398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63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77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03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531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8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058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3140546"/>
            <a:ext cx="411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조건 다루기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심화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25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6-2] 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활용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257191"/>
            <a:ext cx="7759700" cy="47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0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6-2] 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활용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176515"/>
            <a:ext cx="7759700" cy="17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6-3] 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활용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(1/2)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471037"/>
            <a:ext cx="7759700" cy="43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7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6-3] 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활용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(2/2)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484785"/>
            <a:ext cx="7759700" cy="43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142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6-4] 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활용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(1/3)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498564"/>
            <a:ext cx="7759700" cy="14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64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6-4] 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활용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(2/3)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176515"/>
            <a:ext cx="7759700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189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6-3]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학생수준평가 합격여부 출력 프로그램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251059"/>
            <a:ext cx="7759700" cy="47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18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6-3]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학생수준평가 합격여부 출력 프로그램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176515"/>
            <a:ext cx="7759700" cy="27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671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6-3]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퀴즈와 동일한 요구사항에 대해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문으로 프로그램을 작성하였다</a:t>
            </a:r>
            <a:r>
              <a:rPr lang="en-US" altLang="ko-KR" dirty="0"/>
              <a:t>. </a:t>
            </a:r>
            <a:r>
              <a:rPr lang="ko-KR" altLang="en-US" dirty="0"/>
              <a:t>빈 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알맞은 값을 채워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649" y="1838628"/>
            <a:ext cx="7759701" cy="32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040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319380"/>
            <a:ext cx="7759212" cy="447947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다음 실행문의 결과를 예상하시오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조건이 많아지는 경우 </a:t>
            </a:r>
            <a:r>
              <a:rPr lang="en-US" altLang="ko-KR" dirty="0"/>
              <a:t>(                    )</a:t>
            </a:r>
            <a:r>
              <a:rPr lang="ko-KR" altLang="en-US" dirty="0"/>
              <a:t>은 프로그램의 실행 시간이 짧아진다는 장점이 있는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반면 프로그램을 </a:t>
            </a:r>
            <a:r>
              <a:rPr lang="ko-KR" altLang="en-US" dirty="0" err="1"/>
              <a:t>코딩한</a:t>
            </a:r>
            <a:r>
              <a:rPr lang="ko-KR" altLang="en-US" dirty="0"/>
              <a:t> 사람 외에는 해당 프로그램을 해석하기 어렵다는 단점이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그러한 프로그램을 </a:t>
            </a:r>
            <a:r>
              <a:rPr lang="en-US" altLang="ko-KR" dirty="0"/>
              <a:t>(                    )</a:t>
            </a:r>
            <a:r>
              <a:rPr lang="ko-KR" altLang="en-US" dirty="0"/>
              <a:t>으로 프로그래밍하게 되면 프로그램의 실행 시간은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길어지는 단점이 있으나 다른 누군가가 그 프로그램을 해석하기 쉬워지는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138238" y="1768552"/>
            <a:ext cx="6919912" cy="209859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80000" rIns="180000" bIns="46800" numCol="1" rtlCol="0" anchor="t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1100" dirty="0"/>
              <a:t>number = 18</a:t>
            </a:r>
          </a:p>
          <a:p>
            <a:pPr latinLnBrk="0"/>
            <a:r>
              <a:rPr lang="en-US" altLang="ko-KR" sz="1100" dirty="0"/>
              <a:t>if number &lt; 10:</a:t>
            </a:r>
          </a:p>
          <a:p>
            <a:pPr latinLnBrk="0"/>
            <a:r>
              <a:rPr lang="en-US" altLang="ko-KR" sz="1100" dirty="0"/>
              <a:t>    if number &gt; 5:</a:t>
            </a:r>
          </a:p>
          <a:p>
            <a:pPr latinLnBrk="0"/>
            <a:r>
              <a:rPr lang="en-US" altLang="ko-KR" sz="1100" dirty="0"/>
              <a:t>           print('A')</a:t>
            </a:r>
          </a:p>
          <a:p>
            <a:pPr latinLnBrk="0"/>
            <a:r>
              <a:rPr lang="en-US" altLang="ko-KR" sz="1100" dirty="0"/>
              <a:t>    else:</a:t>
            </a:r>
          </a:p>
          <a:p>
            <a:pPr latinLnBrk="0"/>
            <a:r>
              <a:rPr lang="en-US" altLang="ko-KR" sz="1100" dirty="0"/>
              <a:t>           print('B')</a:t>
            </a:r>
          </a:p>
          <a:p>
            <a:pPr latinLnBrk="0"/>
            <a:r>
              <a:rPr lang="en-US" altLang="ko-KR" sz="1100" dirty="0"/>
              <a:t>else:</a:t>
            </a:r>
          </a:p>
          <a:p>
            <a:pPr latinLnBrk="0"/>
            <a:r>
              <a:rPr lang="en-US" altLang="ko-KR" sz="1100" dirty="0"/>
              <a:t>           print('C')</a:t>
            </a:r>
          </a:p>
        </p:txBody>
      </p:sp>
    </p:spTree>
    <p:extLst>
      <p:ext uri="{BB962C8B-B14F-4D97-AF65-F5344CB8AC3E}">
        <p14:creationId xmlns:p14="http://schemas.microsoft.com/office/powerpoint/2010/main" xmlns="" val="345531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내용 개체 틀 2"/>
          <p:cNvSpPr>
            <a:spLocks noGrp="1"/>
          </p:cNvSpPr>
          <p:nvPr>
            <p:ph idx="1"/>
          </p:nvPr>
        </p:nvSpPr>
        <p:spPr>
          <a:xfrm>
            <a:off x="654958" y="1239491"/>
            <a:ext cx="8582025" cy="368226"/>
          </a:xfrm>
        </p:spPr>
        <p:txBody>
          <a:bodyPr>
            <a:normAutofit/>
          </a:bodyPr>
          <a:lstStyle/>
          <a:p>
            <a:r>
              <a:rPr lang="ko-KR" altLang="en-US" dirty="0"/>
              <a:t>수학점수가 </a:t>
            </a:r>
            <a:r>
              <a:rPr lang="en-US" altLang="ko-KR" dirty="0"/>
              <a:t>90</a:t>
            </a:r>
            <a:r>
              <a:rPr lang="ko-KR" altLang="en-US" dirty="0"/>
              <a:t>점 이상</a:t>
            </a:r>
            <a:r>
              <a:rPr lang="en-US" altLang="ko-KR" dirty="0"/>
              <a:t>, </a:t>
            </a:r>
            <a:r>
              <a:rPr lang="ko-KR" altLang="en-US" dirty="0"/>
              <a:t>영어점수가 </a:t>
            </a:r>
            <a:r>
              <a:rPr lang="en-US" altLang="ko-KR" dirty="0"/>
              <a:t>80</a:t>
            </a:r>
            <a:r>
              <a:rPr lang="ko-KR" altLang="en-US" dirty="0"/>
              <a:t>점 이상이어야 합격일 때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92579" y="1500699"/>
            <a:ext cx="8664121" cy="167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dirty="0"/>
              <a:t>논리 연산자</a:t>
            </a:r>
            <a:r>
              <a:rPr lang="en-US" altLang="ko-KR" sz="1400" kern="0" dirty="0"/>
              <a:t>(X and Y)</a:t>
            </a:r>
            <a:r>
              <a:rPr lang="ko-KR" altLang="en-US" sz="1400" kern="0" dirty="0"/>
              <a:t> 사용</a:t>
            </a:r>
            <a:r>
              <a:rPr lang="en-US" altLang="ko-KR" sz="1400" kern="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/>
              <a:t>if – else </a:t>
            </a:r>
            <a:r>
              <a:rPr lang="ko-KR" altLang="en-US" sz="1400" kern="0" dirty="0" err="1"/>
              <a:t>조건문</a:t>
            </a:r>
            <a:r>
              <a:rPr lang="ko-KR" altLang="en-US" sz="1400" kern="0" dirty="0"/>
              <a:t> 으로 표현 </a:t>
            </a:r>
            <a:endParaRPr lang="en-US" altLang="ko-KR" sz="1400" kern="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나눔고딕" panose="020D0604000000000000" pitchFamily="50" charset="-127"/>
              <a:buChar char="–"/>
            </a:pPr>
            <a:r>
              <a:rPr lang="en-US" altLang="ko-KR" sz="1400" kern="0" dirty="0"/>
              <a:t>if  (</a:t>
            </a:r>
            <a:r>
              <a:rPr lang="ko-KR" altLang="en-US" sz="1400" kern="0" dirty="0"/>
              <a:t>수학점수가 </a:t>
            </a:r>
            <a:r>
              <a:rPr lang="en-US" altLang="ko-KR" sz="1400" kern="0" dirty="0"/>
              <a:t>90</a:t>
            </a:r>
            <a:r>
              <a:rPr lang="ko-KR" altLang="en-US" sz="1400" kern="0" dirty="0"/>
              <a:t>점 초과</a:t>
            </a:r>
            <a:r>
              <a:rPr lang="en-US" altLang="ko-KR" sz="1400" kern="0" dirty="0"/>
              <a:t>) and (</a:t>
            </a:r>
            <a:r>
              <a:rPr lang="ko-KR" altLang="en-US" sz="1400" kern="0" dirty="0"/>
              <a:t>영어점수가 </a:t>
            </a:r>
            <a:r>
              <a:rPr lang="en-US" altLang="ko-KR" sz="1400" kern="0" dirty="0"/>
              <a:t>80</a:t>
            </a:r>
            <a:r>
              <a:rPr lang="ko-KR" altLang="en-US" sz="1400" kern="0" dirty="0"/>
              <a:t>점 초과</a:t>
            </a:r>
            <a:r>
              <a:rPr lang="en-US" altLang="ko-KR" sz="1400" b="1" kern="0" dirty="0"/>
              <a:t>)</a:t>
            </a:r>
            <a:r>
              <a:rPr lang="en-US" altLang="ko-KR" sz="1400" kern="0" dirty="0"/>
              <a:t> </a:t>
            </a:r>
            <a:r>
              <a:rPr lang="en-US" altLang="ko-KR" sz="1400" kern="0" dirty="0">
                <a:sym typeface="Wingdings" panose="05000000000000000000" pitchFamily="2" charset="2"/>
              </a:rPr>
              <a:t> </a:t>
            </a:r>
            <a:r>
              <a:rPr lang="ko-KR" altLang="en-US" sz="1400" kern="0" dirty="0">
                <a:sym typeface="Wingdings" panose="05000000000000000000" pitchFamily="2" charset="2"/>
              </a:rPr>
              <a:t>합격</a:t>
            </a:r>
            <a:r>
              <a:rPr lang="en-US" altLang="ko-KR" sz="1400" kern="0" dirty="0">
                <a:sym typeface="Wingdings" panose="05000000000000000000" pitchFamily="2" charset="2"/>
              </a:rPr>
              <a:t/>
            </a:r>
            <a:br>
              <a:rPr lang="en-US" altLang="ko-KR" sz="1400" kern="0" dirty="0">
                <a:sym typeface="Wingdings" panose="05000000000000000000" pitchFamily="2" charset="2"/>
              </a:rPr>
            </a:br>
            <a:r>
              <a:rPr lang="en-US" altLang="ko-KR" sz="1400" kern="0" dirty="0"/>
              <a:t>else  </a:t>
            </a:r>
            <a:r>
              <a:rPr lang="en-US" altLang="ko-KR" sz="1400" kern="0" dirty="0">
                <a:sym typeface="Wingdings" panose="05000000000000000000" pitchFamily="2" charset="2"/>
              </a:rPr>
              <a:t> </a:t>
            </a:r>
            <a:r>
              <a:rPr lang="ko-KR" altLang="en-US" sz="1400" kern="0" dirty="0">
                <a:sym typeface="Wingdings" panose="05000000000000000000" pitchFamily="2" charset="2"/>
              </a:rPr>
              <a:t>불합격</a:t>
            </a:r>
            <a:endParaRPr lang="en-US" altLang="ko-KR" sz="1400" kern="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나눔고딕" panose="020D0604000000000000" pitchFamily="50" charset="-127"/>
              <a:buChar char="–"/>
            </a:pPr>
            <a:r>
              <a:rPr lang="ko-KR" altLang="en-US" sz="1400" kern="0" dirty="0"/>
              <a:t>합격이면 상관없지만 불합격일 경우 어떤 과목에 의해서 불합격 되었는지는 알 수 없음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816" y="3267029"/>
            <a:ext cx="3912296" cy="28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758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3.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99443"/>
            <a:ext cx="7696496" cy="15561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인터넷 쇼핑몰에서 반지를 제작하여 판다</a:t>
            </a:r>
            <a:r>
              <a:rPr lang="en-US" altLang="ko-KR" sz="1100"/>
              <a:t>. </a:t>
            </a:r>
            <a:r>
              <a:rPr lang="ko-KR" altLang="en-US" sz="1100"/>
              <a:t>판매 중인 반지는 </a:t>
            </a:r>
            <a:r>
              <a:rPr lang="en-US" altLang="ko-KR" sz="1100"/>
              <a:t>9~12</a:t>
            </a:r>
            <a:r>
              <a:rPr lang="ko-KR" altLang="en-US" sz="1100"/>
              <a:t>호까지 제작할 수 있다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• </a:t>
            </a:r>
            <a:r>
              <a:rPr lang="ko-KR" altLang="en-US" sz="1100"/>
              <a:t>손가락 둘레가 </a:t>
            </a:r>
            <a:r>
              <a:rPr lang="en-US" altLang="ko-KR" sz="1100"/>
              <a:t>51mm </a:t>
            </a:r>
            <a:r>
              <a:rPr lang="ko-KR" altLang="en-US" sz="1100"/>
              <a:t>초과 </a:t>
            </a:r>
            <a:r>
              <a:rPr lang="en-US" altLang="ko-KR" sz="1100"/>
              <a:t>52mm </a:t>
            </a:r>
            <a:r>
              <a:rPr lang="ko-KR" altLang="en-US" sz="1100"/>
              <a:t>이하인 사람은 </a:t>
            </a:r>
            <a:r>
              <a:rPr lang="en-US" altLang="ko-KR" sz="1100"/>
              <a:t>9</a:t>
            </a:r>
            <a:r>
              <a:rPr lang="ko-KR" altLang="en-US" sz="1100"/>
              <a:t>호</a:t>
            </a:r>
            <a:r>
              <a:rPr lang="en-US" altLang="ko-KR" sz="1100"/>
              <a:t>,</a:t>
            </a:r>
          </a:p>
          <a:p>
            <a:r>
              <a:rPr lang="en-US" altLang="ko-KR" sz="1100"/>
              <a:t>• 52mm </a:t>
            </a:r>
            <a:r>
              <a:rPr lang="ko-KR" altLang="en-US" sz="1100"/>
              <a:t>초과 </a:t>
            </a:r>
            <a:r>
              <a:rPr lang="en-US" altLang="ko-KR" sz="1100"/>
              <a:t>53mm </a:t>
            </a:r>
            <a:r>
              <a:rPr lang="ko-KR" altLang="en-US" sz="1100"/>
              <a:t>이하인 사람은 </a:t>
            </a:r>
            <a:r>
              <a:rPr lang="en-US" altLang="ko-KR" sz="1100"/>
              <a:t>10</a:t>
            </a:r>
            <a:r>
              <a:rPr lang="ko-KR" altLang="en-US" sz="1100"/>
              <a:t>호</a:t>
            </a:r>
            <a:r>
              <a:rPr lang="en-US" altLang="ko-KR" sz="1100"/>
              <a:t>,</a:t>
            </a:r>
          </a:p>
          <a:p>
            <a:r>
              <a:rPr lang="en-US" altLang="ko-KR" sz="1100"/>
              <a:t>• 53mm </a:t>
            </a:r>
            <a:r>
              <a:rPr lang="ko-KR" altLang="en-US" sz="1100"/>
              <a:t>초과 </a:t>
            </a:r>
            <a:r>
              <a:rPr lang="en-US" altLang="ko-KR" sz="1100"/>
              <a:t>54mm </a:t>
            </a:r>
            <a:r>
              <a:rPr lang="ko-KR" altLang="en-US" sz="1100"/>
              <a:t>이하인 사람은 </a:t>
            </a:r>
            <a:r>
              <a:rPr lang="en-US" altLang="ko-KR" sz="1100"/>
              <a:t>11</a:t>
            </a:r>
            <a:r>
              <a:rPr lang="ko-KR" altLang="en-US" sz="1100"/>
              <a:t>호</a:t>
            </a:r>
            <a:r>
              <a:rPr lang="en-US" altLang="ko-KR" sz="1100"/>
              <a:t>,</a:t>
            </a:r>
          </a:p>
          <a:p>
            <a:r>
              <a:rPr lang="en-US" altLang="ko-KR" sz="1100"/>
              <a:t>• 54mm </a:t>
            </a:r>
            <a:r>
              <a:rPr lang="ko-KR" altLang="en-US" sz="1100"/>
              <a:t>초과 </a:t>
            </a:r>
            <a:r>
              <a:rPr lang="en-US" altLang="ko-KR" sz="1100"/>
              <a:t>55mm </a:t>
            </a:r>
            <a:r>
              <a:rPr lang="ko-KR" altLang="en-US" sz="1100"/>
              <a:t>이하인 사람은 </a:t>
            </a:r>
            <a:r>
              <a:rPr lang="en-US" altLang="ko-KR" sz="1100"/>
              <a:t>12</a:t>
            </a:r>
            <a:r>
              <a:rPr lang="ko-KR" altLang="en-US" sz="1100"/>
              <a:t>호를 추천하고</a:t>
            </a:r>
            <a:r>
              <a:rPr lang="en-US" altLang="ko-KR" sz="1100"/>
              <a:t>,</a:t>
            </a:r>
          </a:p>
          <a:p>
            <a:r>
              <a:rPr lang="en-US" altLang="ko-KR" sz="1100"/>
              <a:t>• 51mm </a:t>
            </a:r>
            <a:r>
              <a:rPr lang="ko-KR" altLang="en-US" sz="1100"/>
              <a:t>이하이거나</a:t>
            </a:r>
            <a:r>
              <a:rPr lang="en-US" altLang="ko-KR" sz="1100"/>
              <a:t>, 55mm </a:t>
            </a:r>
            <a:r>
              <a:rPr lang="ko-KR" altLang="en-US" sz="1100"/>
              <a:t>초과인 사람은 제작이 불가능하다고 알려준다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수지의 손가락 둘레가 </a:t>
            </a:r>
            <a:r>
              <a:rPr lang="en-US" altLang="ko-KR" sz="1100"/>
              <a:t>52.1mm</a:t>
            </a:r>
            <a:r>
              <a:rPr lang="ko-KR" altLang="en-US" sz="1100"/>
              <a:t>일 때</a:t>
            </a:r>
            <a:r>
              <a:rPr lang="en-US" altLang="ko-KR" sz="1100"/>
              <a:t>, </a:t>
            </a:r>
            <a:r>
              <a:rPr lang="ko-KR" altLang="en-US" sz="1100"/>
              <a:t>알맞은 사이즈의 반지를 추천하는 프로그램을 작성해보자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3231514"/>
            <a:ext cx="7696496" cy="21532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73787" y="3743388"/>
            <a:ext cx="5431126" cy="15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4.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4"/>
            <a:ext cx="7696496" cy="9004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덧셈</a:t>
            </a:r>
            <a:r>
              <a:rPr lang="en-US" altLang="ko-KR" sz="1100"/>
              <a:t>, </a:t>
            </a:r>
            <a:r>
              <a:rPr lang="ko-KR" altLang="en-US" sz="1100"/>
              <a:t>뺄셈</a:t>
            </a:r>
            <a:r>
              <a:rPr lang="en-US" altLang="ko-KR" sz="1100"/>
              <a:t>, </a:t>
            </a:r>
            <a:r>
              <a:rPr lang="ko-KR" altLang="en-US" sz="1100"/>
              <a:t>곱셈</a:t>
            </a:r>
            <a:r>
              <a:rPr lang="en-US" altLang="ko-KR" sz="1100"/>
              <a:t>, </a:t>
            </a:r>
            <a:r>
              <a:rPr lang="ko-KR" altLang="en-US" sz="1100"/>
              <a:t>나눗셈을 수행해주는 프로그램을 작성하려 한다</a:t>
            </a:r>
            <a:r>
              <a:rPr lang="en-US" altLang="ko-KR" sz="1100"/>
              <a:t>. </a:t>
            </a:r>
            <a:r>
              <a:rPr lang="ko-KR" altLang="en-US" sz="1100"/>
              <a:t>원하는 연산의 번호를 입력 후</a:t>
            </a:r>
            <a:r>
              <a:rPr lang="en-US" altLang="ko-KR" sz="1100"/>
              <a:t>, </a:t>
            </a:r>
            <a:r>
              <a:rPr lang="ko-KR" altLang="en-US" sz="1100"/>
              <a:t>두 개의 양의 정수를 </a:t>
            </a:r>
            <a:endParaRPr lang="en-US" altLang="ko-KR" sz="1100"/>
          </a:p>
          <a:p>
            <a:r>
              <a:rPr lang="ko-KR" altLang="en-US" sz="1100"/>
              <a:t>입력하면 연산 결과를 출력해준다</a:t>
            </a:r>
            <a:r>
              <a:rPr lang="en-US" altLang="ko-KR" sz="1100"/>
              <a:t>. </a:t>
            </a:r>
            <a:r>
              <a:rPr lang="ko-KR" altLang="en-US" sz="1100"/>
              <a:t>만약</a:t>
            </a:r>
            <a:r>
              <a:rPr lang="en-US" altLang="ko-KR" sz="1100"/>
              <a:t>, </a:t>
            </a:r>
            <a:r>
              <a:rPr lang="ko-KR" altLang="en-US" sz="1100"/>
              <a:t>각 연산에 배정된 숫자가 아닌</a:t>
            </a:r>
            <a:r>
              <a:rPr lang="en-US" altLang="ko-KR" sz="1100"/>
              <a:t>, </a:t>
            </a:r>
            <a:r>
              <a:rPr lang="ko-KR" altLang="en-US" sz="1100"/>
              <a:t>다른 숫자를 입력하면 잘못 입력하였다는 정보를</a:t>
            </a:r>
            <a:endParaRPr lang="en-US" altLang="ko-KR" sz="1100"/>
          </a:p>
          <a:p>
            <a:r>
              <a:rPr lang="ko-KR" altLang="en-US" sz="1100"/>
              <a:t> 출력하여야 한다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13892"/>
            <a:ext cx="7696496" cy="2770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89814" y="2894879"/>
            <a:ext cx="5194827" cy="22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/>
              <a:t>5.  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835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윤년을 검사하는 프로그램을 짜려 한다</a:t>
            </a:r>
            <a:r>
              <a:rPr lang="en-US" altLang="ko-KR" sz="1100"/>
              <a:t>. </a:t>
            </a:r>
            <a:r>
              <a:rPr lang="ko-KR" altLang="en-US" sz="1100"/>
              <a:t>해당 연도가 </a:t>
            </a:r>
            <a:r>
              <a:rPr lang="en-US" altLang="ko-KR" sz="1100"/>
              <a:t>4</a:t>
            </a:r>
            <a:r>
              <a:rPr lang="ko-KR" altLang="en-US" sz="1100"/>
              <a:t>로 나누어떨어지고</a:t>
            </a:r>
            <a:r>
              <a:rPr lang="en-US" altLang="ko-KR" sz="1100"/>
              <a:t>, 10</a:t>
            </a:r>
            <a:r>
              <a:rPr lang="ko-KR" altLang="en-US" sz="1100"/>
              <a:t>으로 나누어 지지 않으면 윤년이다</a:t>
            </a:r>
            <a:r>
              <a:rPr lang="en-US" altLang="ko-KR" sz="1100"/>
              <a:t>. </a:t>
            </a:r>
          </a:p>
          <a:p>
            <a:r>
              <a:rPr lang="ko-KR" altLang="en-US" sz="1100"/>
              <a:t>또한</a:t>
            </a:r>
            <a:r>
              <a:rPr lang="en-US" altLang="ko-KR" sz="1100"/>
              <a:t>, 400</a:t>
            </a:r>
            <a:r>
              <a:rPr lang="ko-KR" altLang="en-US" sz="1100"/>
              <a:t>으로 나누어떨어져도 윤년이다</a:t>
            </a:r>
            <a:r>
              <a:rPr lang="en-US" altLang="ko-KR" sz="1100"/>
              <a:t>. </a:t>
            </a:r>
            <a:r>
              <a:rPr lang="ko-KR" altLang="en-US" sz="1100"/>
              <a:t>만약</a:t>
            </a:r>
            <a:r>
              <a:rPr lang="en-US" altLang="ko-KR" sz="1100"/>
              <a:t>, 4</a:t>
            </a:r>
            <a:r>
              <a:rPr lang="ko-KR" altLang="en-US" sz="1100"/>
              <a:t>와 </a:t>
            </a:r>
            <a:r>
              <a:rPr lang="en-US" altLang="ko-KR" sz="1100"/>
              <a:t>10</a:t>
            </a:r>
            <a:r>
              <a:rPr lang="ko-KR" altLang="en-US" sz="1100"/>
              <a:t>으로 모두 나누어떨어진다면 윤년이 아니다</a:t>
            </a:r>
            <a:r>
              <a:rPr lang="en-US" altLang="ko-KR" sz="1100"/>
              <a:t>.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466109"/>
            <a:ext cx="7696496" cy="3251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87399" y="2737543"/>
            <a:ext cx="5799657" cy="27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키와 몸무게를 입력받아서 비만도</a:t>
            </a:r>
            <a:r>
              <a:rPr lang="en-US" altLang="ko-KR" sz="1100"/>
              <a:t>(BMI)</a:t>
            </a:r>
            <a:r>
              <a:rPr lang="ko-KR" altLang="en-US" sz="1100"/>
              <a:t>를 측정하는 프로그램을 작성하려 한다</a:t>
            </a:r>
            <a:r>
              <a:rPr lang="en-US" altLang="ko-KR" sz="1100"/>
              <a:t>. BMI</a:t>
            </a:r>
            <a:r>
              <a:rPr lang="ko-KR" altLang="en-US" sz="1100"/>
              <a:t>는 몸무게</a:t>
            </a:r>
            <a:r>
              <a:rPr lang="en-US" altLang="ko-KR" sz="1100"/>
              <a:t>÷(</a:t>
            </a:r>
            <a:r>
              <a:rPr lang="ko-KR" altLang="en-US" sz="1100"/>
              <a:t>키</a:t>
            </a:r>
            <a:r>
              <a:rPr lang="en-US" altLang="ko-KR" sz="1100"/>
              <a:t>×</a:t>
            </a:r>
            <a:r>
              <a:rPr lang="ko-KR" altLang="en-US" sz="1100"/>
              <a:t>키</a:t>
            </a:r>
            <a:r>
              <a:rPr lang="en-US" altLang="ko-KR" sz="1100"/>
              <a:t>)</a:t>
            </a:r>
            <a:r>
              <a:rPr lang="ko-KR" altLang="en-US" sz="1100"/>
              <a:t>로 측정한다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 BMI </a:t>
            </a:r>
            <a:r>
              <a:rPr lang="ko-KR" altLang="en-US" sz="1100"/>
              <a:t>지수가 </a:t>
            </a:r>
            <a:r>
              <a:rPr lang="en-US" altLang="ko-KR" sz="1100"/>
              <a:t>20 </a:t>
            </a:r>
            <a:r>
              <a:rPr lang="ko-KR" altLang="en-US" sz="1100"/>
              <a:t>미만이면 저체중</a:t>
            </a:r>
            <a:r>
              <a:rPr lang="en-US" altLang="ko-KR" sz="1100"/>
              <a:t>, 20 </a:t>
            </a:r>
            <a:r>
              <a:rPr lang="ko-KR" altLang="en-US" sz="1100"/>
              <a:t>이상 </a:t>
            </a:r>
            <a:r>
              <a:rPr lang="en-US" altLang="ko-KR" sz="1100"/>
              <a:t>24 </a:t>
            </a:r>
            <a:r>
              <a:rPr lang="ko-KR" altLang="en-US" sz="1100"/>
              <a:t>이하이면 정상체중</a:t>
            </a:r>
            <a:r>
              <a:rPr lang="en-US" altLang="ko-KR" sz="1100"/>
              <a:t>, 25 </a:t>
            </a:r>
            <a:r>
              <a:rPr lang="ko-KR" altLang="en-US" sz="1100"/>
              <a:t>이상 </a:t>
            </a:r>
            <a:r>
              <a:rPr lang="en-US" altLang="ko-KR" sz="1100"/>
              <a:t>30 </a:t>
            </a:r>
            <a:r>
              <a:rPr lang="ko-KR" altLang="en-US" sz="1100"/>
              <a:t>이하이면 경도비만</a:t>
            </a:r>
            <a:r>
              <a:rPr lang="en-US" altLang="ko-KR" sz="1100"/>
              <a:t>, </a:t>
            </a:r>
            <a:r>
              <a:rPr lang="ko-KR" altLang="en-US" sz="1100"/>
              <a:t>그 이상이면 비만이다</a:t>
            </a:r>
            <a:r>
              <a:rPr lang="en-US" altLang="ko-KR" sz="1100"/>
              <a:t>. </a:t>
            </a:r>
          </a:p>
          <a:p>
            <a:r>
              <a:rPr lang="ko-KR" altLang="en-US" sz="1100"/>
              <a:t>민수의 키가 </a:t>
            </a:r>
            <a:r>
              <a:rPr lang="en-US" altLang="ko-KR" sz="1100"/>
              <a:t>175cm</a:t>
            </a:r>
            <a:r>
              <a:rPr lang="ko-KR" altLang="en-US" sz="1100"/>
              <a:t>이고</a:t>
            </a:r>
            <a:r>
              <a:rPr lang="en-US" altLang="ko-KR" sz="1100"/>
              <a:t>, </a:t>
            </a:r>
            <a:r>
              <a:rPr lang="ko-KR" altLang="en-US" sz="1100"/>
              <a:t>몸무게가 </a:t>
            </a:r>
            <a:r>
              <a:rPr lang="en-US" altLang="ko-KR" sz="1100"/>
              <a:t>78kg</a:t>
            </a:r>
            <a:r>
              <a:rPr lang="ko-KR" altLang="en-US" sz="1100"/>
              <a:t>일 때</a:t>
            </a:r>
            <a:r>
              <a:rPr lang="en-US" altLang="ko-KR" sz="1100"/>
              <a:t>, BMI</a:t>
            </a:r>
            <a:r>
              <a:rPr lang="ko-KR" altLang="en-US" sz="1100"/>
              <a:t>를 구해보자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72638" y="2928970"/>
            <a:ext cx="6029180" cy="23808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6.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/>
              <a:t>7.  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16590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회사의 한 부서에 부장</a:t>
            </a:r>
            <a:r>
              <a:rPr lang="en-US" altLang="ko-KR" sz="1100" dirty="0"/>
              <a:t>, </a:t>
            </a:r>
            <a:r>
              <a:rPr lang="ko-KR" altLang="en-US" sz="1100" dirty="0"/>
              <a:t>과장</a:t>
            </a:r>
            <a:r>
              <a:rPr lang="en-US" altLang="ko-KR" sz="1100" dirty="0"/>
              <a:t>, </a:t>
            </a:r>
            <a:r>
              <a:rPr lang="ko-KR" altLang="en-US" sz="1100" dirty="0"/>
              <a:t>대리</a:t>
            </a:r>
            <a:r>
              <a:rPr lang="en-US" altLang="ko-KR" sz="1100" dirty="0"/>
              <a:t>, </a:t>
            </a:r>
            <a:r>
              <a:rPr lang="ko-KR" altLang="en-US" sz="1100" dirty="0"/>
              <a:t>사원</a:t>
            </a:r>
            <a:r>
              <a:rPr lang="en-US" altLang="ko-KR" sz="1100" dirty="0"/>
              <a:t>, </a:t>
            </a:r>
            <a:r>
              <a:rPr lang="ko-KR" altLang="en-US" sz="1100" dirty="0"/>
              <a:t>인턴이 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직급별로 연봉이 다르다</a:t>
            </a:r>
            <a:r>
              <a:rPr lang="en-US" altLang="ko-KR" sz="1100" dirty="0"/>
              <a:t>. </a:t>
            </a:r>
            <a:r>
              <a:rPr lang="ko-KR" altLang="en-US" sz="1100" dirty="0"/>
              <a:t>부장의 연봉은 </a:t>
            </a:r>
            <a:r>
              <a:rPr lang="en-US" altLang="ko-KR" sz="1100" dirty="0"/>
              <a:t>9,000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과장의 연봉은 </a:t>
            </a:r>
            <a:endParaRPr lang="en-US" altLang="ko-KR" sz="1100" dirty="0"/>
          </a:p>
          <a:p>
            <a:r>
              <a:rPr lang="en-US" altLang="ko-KR" sz="1100" dirty="0"/>
              <a:t>6,500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대리의 연봉은 </a:t>
            </a:r>
            <a:r>
              <a:rPr lang="en-US" altLang="ko-KR" sz="1100" dirty="0"/>
              <a:t>4,000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사원의 연봉은</a:t>
            </a:r>
            <a:r>
              <a:rPr lang="en-US" altLang="ko-KR" sz="1100" dirty="0"/>
              <a:t>3,000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인턴의 연봉은 </a:t>
            </a:r>
            <a:r>
              <a:rPr lang="en-US" altLang="ko-KR" sz="1100" dirty="0"/>
              <a:t>1,000</a:t>
            </a:r>
            <a:r>
              <a:rPr lang="ko-KR" altLang="en-US" sz="1100" dirty="0"/>
              <a:t>만 원이다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수지가 인턴에서 사원으로 </a:t>
            </a:r>
            <a:r>
              <a:rPr lang="ko-KR" altLang="en-US" sz="1100" dirty="0" err="1"/>
              <a:t>정직원</a:t>
            </a:r>
            <a:r>
              <a:rPr lang="ko-KR" altLang="en-US" sz="1100" dirty="0"/>
              <a:t> 채용이 되어서 본인의 연봉을 알고 싶어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다음 요구사항을 만족하는 프로그램을 </a:t>
            </a:r>
            <a:endParaRPr lang="en-US" altLang="ko-KR" sz="1100" dirty="0"/>
          </a:p>
          <a:p>
            <a:r>
              <a:rPr lang="ko-KR" altLang="en-US" sz="1100" dirty="0"/>
              <a:t>작성해보자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이름을 입력 받는다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현재 직급을 번호로 입력 받는다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만약</a:t>
            </a:r>
            <a:r>
              <a:rPr lang="en-US" altLang="ko-KR" sz="1100" dirty="0"/>
              <a:t>, </a:t>
            </a:r>
            <a:r>
              <a:rPr lang="ko-KR" altLang="en-US" sz="1100" dirty="0"/>
              <a:t>직급으로 지정된 번호 외에 다른 번호가 입력되면 잘못 입력되었다고 출력한다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3237186"/>
            <a:ext cx="7696496" cy="23969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" y="3481711"/>
            <a:ext cx="7096886" cy="19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8.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1278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우리나라의 성인 남자들은 군 복무 의무를 지고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군 복무 면제에는 다양한 사유가 있는데</a:t>
            </a:r>
            <a:r>
              <a:rPr lang="en-US" altLang="ko-KR" sz="1100" dirty="0"/>
              <a:t>, </a:t>
            </a:r>
            <a:r>
              <a:rPr lang="ko-KR" altLang="en-US" sz="1100" dirty="0"/>
              <a:t>그 중 키의 특정 조건에 </a:t>
            </a:r>
            <a:endParaRPr lang="en-US" altLang="ko-KR" sz="1100" dirty="0"/>
          </a:p>
          <a:p>
            <a:r>
              <a:rPr lang="ko-KR" altLang="en-US" sz="1100" dirty="0"/>
              <a:t>대해서도 군 면제가 가능하다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만약 키가 </a:t>
            </a:r>
            <a:r>
              <a:rPr lang="en-US" altLang="ko-KR" sz="1100" dirty="0"/>
              <a:t>140cm </a:t>
            </a:r>
            <a:r>
              <a:rPr lang="ko-KR" altLang="en-US" sz="1100" dirty="0"/>
              <a:t>이하면 </a:t>
            </a:r>
            <a:r>
              <a:rPr lang="en-US" altLang="ko-KR" sz="1100" dirty="0"/>
              <a:t>6</a:t>
            </a:r>
            <a:r>
              <a:rPr lang="ko-KR" altLang="en-US" sz="1100" dirty="0"/>
              <a:t>급 병역 면제 대상자이고</a:t>
            </a:r>
            <a:r>
              <a:rPr lang="en-US" altLang="ko-KR" sz="1100" dirty="0"/>
              <a:t>, 141cm </a:t>
            </a:r>
            <a:r>
              <a:rPr lang="ko-KR" altLang="en-US" sz="1100" dirty="0"/>
              <a:t>이상 </a:t>
            </a:r>
            <a:r>
              <a:rPr lang="en-US" altLang="ko-KR" sz="1100" dirty="0"/>
              <a:t>145cm </a:t>
            </a:r>
            <a:r>
              <a:rPr lang="ko-KR" altLang="en-US" sz="1100" dirty="0"/>
              <a:t>이하면 </a:t>
            </a:r>
            <a:r>
              <a:rPr lang="en-US" altLang="ko-KR" sz="1100" dirty="0"/>
              <a:t>5</a:t>
            </a:r>
            <a:r>
              <a:rPr lang="ko-KR" altLang="en-US" sz="1100" dirty="0"/>
              <a:t>급 제 </a:t>
            </a:r>
            <a:r>
              <a:rPr lang="en-US" altLang="ko-KR" sz="1100" dirty="0"/>
              <a:t>2</a:t>
            </a:r>
            <a:r>
              <a:rPr lang="ko-KR" altLang="en-US" sz="1100" dirty="0"/>
              <a:t>국민역 대상자이다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</a:t>
            </a:r>
            <a:r>
              <a:rPr lang="en-US" altLang="ko-KR" sz="1100" dirty="0"/>
              <a:t>, 146 </a:t>
            </a:r>
            <a:r>
              <a:rPr lang="ko-KR" altLang="en-US" sz="1100" dirty="0"/>
              <a:t>이상 </a:t>
            </a:r>
            <a:endParaRPr lang="en-US" altLang="ko-KR" sz="1100" dirty="0"/>
          </a:p>
          <a:p>
            <a:r>
              <a:rPr lang="en-US" altLang="ko-KR" sz="1100" dirty="0"/>
              <a:t>158 </a:t>
            </a:r>
            <a:r>
              <a:rPr lang="ko-KR" altLang="en-US" sz="1100" dirty="0"/>
              <a:t>이하면 </a:t>
            </a:r>
            <a:r>
              <a:rPr lang="en-US" altLang="ko-KR" sz="1100" dirty="0"/>
              <a:t>4</a:t>
            </a:r>
            <a:r>
              <a:rPr lang="ko-KR" altLang="en-US" sz="1100" dirty="0"/>
              <a:t>급 보충역으로 공익근무 대상자이고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이상이면 현역병 대상자이다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성인이 된 민철이가 신체검사를 받아보았는데</a:t>
            </a:r>
            <a:r>
              <a:rPr lang="en-US" altLang="ko-KR" sz="1100" dirty="0"/>
              <a:t>, </a:t>
            </a:r>
            <a:r>
              <a:rPr lang="ko-KR" altLang="en-US" sz="1100" dirty="0"/>
              <a:t>현재 키가 </a:t>
            </a:r>
            <a:r>
              <a:rPr lang="en-US" altLang="ko-KR" sz="1100" dirty="0"/>
              <a:t>156cm</a:t>
            </a:r>
            <a:r>
              <a:rPr lang="ko-KR" altLang="en-US" sz="1100" dirty="0"/>
              <a:t>라고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민철이가 군 </a:t>
            </a:r>
            <a:r>
              <a:rPr lang="ko-KR" altLang="en-US" sz="1100" dirty="0" smtClean="0"/>
              <a:t>복무 </a:t>
            </a:r>
            <a:r>
              <a:rPr lang="ko-KR" altLang="en-US" sz="1100" dirty="0"/>
              <a:t>면제를 받을 수 있을지 </a:t>
            </a:r>
            <a:endParaRPr lang="en-US" altLang="ko-KR" sz="1100" dirty="0" smtClean="0"/>
          </a:p>
          <a:p>
            <a:r>
              <a:rPr lang="ko-KR" altLang="en-US" sz="1100" dirty="0" smtClean="0"/>
              <a:t>여부를 </a:t>
            </a:r>
            <a:r>
              <a:rPr lang="ko-KR" altLang="en-US" sz="1100" dirty="0"/>
              <a:t>프로그램을 작성하여 알아보자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816352"/>
            <a:ext cx="7696496" cy="2817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7008" y="3306392"/>
            <a:ext cx="6315456" cy="182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9.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우리나라의 성인 남자들은 군 복무 의무를 지고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군 복무 면제에는 다양한 사유가 있는데</a:t>
            </a:r>
            <a:r>
              <a:rPr lang="en-US" altLang="ko-KR" sz="1100" dirty="0"/>
              <a:t>, </a:t>
            </a:r>
            <a:r>
              <a:rPr lang="ko-KR" altLang="en-US" sz="1100" dirty="0"/>
              <a:t>그 중 몸무게의 특정 조건에</a:t>
            </a:r>
            <a:endParaRPr lang="en-US" altLang="ko-KR" sz="1100" dirty="0"/>
          </a:p>
          <a:p>
            <a:r>
              <a:rPr lang="ko-KR" altLang="en-US" sz="1100" dirty="0"/>
              <a:t> 대해서도 군 면제가 가능하다</a:t>
            </a:r>
            <a:r>
              <a:rPr lang="en-US" altLang="ko-KR" sz="1100" dirty="0"/>
              <a:t>. </a:t>
            </a:r>
            <a:r>
              <a:rPr lang="ko-KR" altLang="en-US" sz="1100" dirty="0"/>
              <a:t>몸무게와 키에 비례한 </a:t>
            </a:r>
            <a:r>
              <a:rPr lang="en-US" altLang="ko-KR" sz="1100" dirty="0"/>
              <a:t>BMI </a:t>
            </a:r>
            <a:r>
              <a:rPr lang="ko-KR" altLang="en-US" sz="1100" dirty="0"/>
              <a:t>지수에 따라 군 복무 면제 등급이 나뉘는데</a:t>
            </a:r>
            <a:r>
              <a:rPr lang="en-US" altLang="ko-KR" sz="1100" dirty="0"/>
              <a:t>, 20 </a:t>
            </a:r>
            <a:r>
              <a:rPr lang="ko-KR" altLang="en-US" sz="1100" dirty="0"/>
              <a:t>이상 </a:t>
            </a:r>
            <a:r>
              <a:rPr lang="en-US" altLang="ko-KR" sz="1100" dirty="0"/>
              <a:t>24.9</a:t>
            </a:r>
          </a:p>
          <a:p>
            <a:r>
              <a:rPr lang="ko-KR" altLang="en-US" sz="1100" dirty="0"/>
              <a:t>이하면 병역 면제 몸무게 </a:t>
            </a:r>
            <a:r>
              <a:rPr lang="en-US" altLang="ko-KR" sz="1100" dirty="0"/>
              <a:t>1</a:t>
            </a:r>
            <a:r>
              <a:rPr lang="ko-KR" altLang="en-US" sz="1100" dirty="0"/>
              <a:t>급</a:t>
            </a:r>
            <a:r>
              <a:rPr lang="en-US" altLang="ko-KR" sz="1100" dirty="0"/>
              <a:t>, 18.5 </a:t>
            </a:r>
            <a:r>
              <a:rPr lang="ko-KR" altLang="en-US" sz="1100" dirty="0"/>
              <a:t>이상 </a:t>
            </a:r>
            <a:r>
              <a:rPr lang="en-US" altLang="ko-KR" sz="1100" dirty="0"/>
              <a:t>19.9 </a:t>
            </a:r>
            <a:r>
              <a:rPr lang="ko-KR" altLang="en-US" sz="1100" dirty="0"/>
              <a:t>이하면 </a:t>
            </a:r>
            <a:r>
              <a:rPr lang="en-US" altLang="ko-KR" sz="1100" dirty="0"/>
              <a:t>2</a:t>
            </a:r>
            <a:r>
              <a:rPr lang="ko-KR" altLang="en-US" sz="1100" dirty="0"/>
              <a:t>급</a:t>
            </a:r>
            <a:r>
              <a:rPr lang="en-US" altLang="ko-KR" sz="1100" dirty="0"/>
              <a:t>, 16 </a:t>
            </a:r>
            <a:r>
              <a:rPr lang="ko-KR" altLang="en-US" sz="1100" dirty="0"/>
              <a:t>이상 </a:t>
            </a:r>
            <a:r>
              <a:rPr lang="en-US" altLang="ko-KR" sz="1100" dirty="0"/>
              <a:t>18.4 </a:t>
            </a:r>
            <a:r>
              <a:rPr lang="ko-KR" altLang="en-US" sz="1100" dirty="0"/>
              <a:t>이하이거나 </a:t>
            </a:r>
            <a:r>
              <a:rPr lang="en-US" altLang="ko-KR" sz="1100" dirty="0"/>
              <a:t>30</a:t>
            </a:r>
            <a:r>
              <a:rPr lang="ko-KR" altLang="en-US" sz="1100" dirty="0"/>
              <a:t>이상 </a:t>
            </a:r>
            <a:r>
              <a:rPr lang="en-US" altLang="ko-KR" sz="1100" dirty="0"/>
              <a:t>34.9 </a:t>
            </a:r>
            <a:r>
              <a:rPr lang="ko-KR" altLang="en-US" sz="1100" dirty="0"/>
              <a:t>이하면 </a:t>
            </a:r>
            <a:r>
              <a:rPr lang="en-US" altLang="ko-KR" sz="1100" dirty="0"/>
              <a:t>3</a:t>
            </a:r>
            <a:r>
              <a:rPr lang="ko-KR" altLang="en-US" sz="1100" dirty="0"/>
              <a:t>급</a:t>
            </a:r>
            <a:r>
              <a:rPr lang="en-US" altLang="ko-KR" sz="1100" dirty="0"/>
              <a:t>, </a:t>
            </a:r>
            <a:r>
              <a:rPr lang="ko-KR" altLang="en-US" sz="1100" dirty="0"/>
              <a:t>그 외에는 </a:t>
            </a:r>
            <a:r>
              <a:rPr lang="en-US" altLang="ko-KR" sz="1100" dirty="0"/>
              <a:t>4</a:t>
            </a:r>
            <a:r>
              <a:rPr lang="ko-KR" altLang="en-US" sz="1100" dirty="0"/>
              <a:t>급이다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철수의 키는 </a:t>
            </a:r>
            <a:r>
              <a:rPr lang="en-US" altLang="ko-KR" sz="1100" dirty="0"/>
              <a:t>180cm</a:t>
            </a:r>
            <a:r>
              <a:rPr lang="ko-KR" altLang="en-US" sz="1100" dirty="0"/>
              <a:t>이고</a:t>
            </a:r>
            <a:r>
              <a:rPr lang="en-US" altLang="ko-KR" sz="1100" dirty="0"/>
              <a:t>, </a:t>
            </a:r>
            <a:r>
              <a:rPr lang="ko-KR" altLang="en-US" sz="1100" dirty="0"/>
              <a:t>몸무게는 </a:t>
            </a:r>
            <a:r>
              <a:rPr lang="en-US" altLang="ko-KR" sz="1100" dirty="0"/>
              <a:t>56kg</a:t>
            </a:r>
            <a:r>
              <a:rPr lang="ko-KR" altLang="en-US" sz="1100" dirty="0"/>
              <a:t>이라고 할 때</a:t>
            </a:r>
            <a:r>
              <a:rPr lang="en-US" altLang="ko-KR" sz="1100" dirty="0"/>
              <a:t>, </a:t>
            </a:r>
            <a:r>
              <a:rPr lang="ko-KR" altLang="en-US" sz="1100" dirty="0"/>
              <a:t>철수의 군 복무 면제 여부와 몸무게 등급을 알아보자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42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3081588"/>
            <a:ext cx="6967537" cy="273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10.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백화점에서 한 달 동안 이벤트를 진행한다</a:t>
            </a:r>
            <a:r>
              <a:rPr lang="en-US" altLang="ko-KR" sz="1100" dirty="0"/>
              <a:t>. </a:t>
            </a:r>
            <a:r>
              <a:rPr lang="ko-KR" altLang="en-US" sz="1100" dirty="0"/>
              <a:t>구매 고객들에게 성별</a:t>
            </a:r>
            <a:r>
              <a:rPr lang="en-US" altLang="ko-KR" sz="1100" dirty="0"/>
              <a:t>, </a:t>
            </a:r>
            <a:r>
              <a:rPr lang="ko-KR" altLang="en-US" sz="1100" dirty="0"/>
              <a:t>나이별로 적립 금액을 다르게 지급하려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남자는 나이에 상관없이 기존 적립 금액의 </a:t>
            </a:r>
            <a:r>
              <a:rPr lang="en-US" altLang="ko-KR" sz="1100" dirty="0"/>
              <a:t>2</a:t>
            </a:r>
            <a:r>
              <a:rPr lang="ko-KR" altLang="en-US" sz="1100" dirty="0"/>
              <a:t>배를</a:t>
            </a:r>
            <a:r>
              <a:rPr lang="en-US" altLang="ko-KR" sz="1100" dirty="0"/>
              <a:t>, </a:t>
            </a:r>
            <a:r>
              <a:rPr lang="ko-KR" altLang="en-US" sz="1100" dirty="0"/>
              <a:t>여자는 </a:t>
            </a:r>
            <a:r>
              <a:rPr lang="en-US" altLang="ko-KR" sz="1100" dirty="0"/>
              <a:t>2</a:t>
            </a:r>
            <a:r>
              <a:rPr lang="ko-KR" altLang="en-US" sz="1100" dirty="0"/>
              <a:t>대 미만은 </a:t>
            </a:r>
            <a:r>
              <a:rPr lang="en-US" altLang="ko-KR" sz="1100" dirty="0"/>
              <a:t>1.5</a:t>
            </a:r>
            <a:r>
              <a:rPr lang="ko-KR" altLang="en-US" sz="1100" dirty="0"/>
              <a:t>배</a:t>
            </a:r>
            <a:r>
              <a:rPr lang="en-US" altLang="ko-KR" sz="1100" dirty="0"/>
              <a:t>, 20</a:t>
            </a:r>
            <a:r>
              <a:rPr lang="ko-KR" altLang="en-US" sz="1100" dirty="0"/>
              <a:t>대는 </a:t>
            </a:r>
            <a:r>
              <a:rPr lang="en-US" altLang="ko-KR" sz="1100" dirty="0"/>
              <a:t>2</a:t>
            </a:r>
            <a:r>
              <a:rPr lang="ko-KR" altLang="en-US" sz="1100" dirty="0"/>
              <a:t>배</a:t>
            </a:r>
            <a:r>
              <a:rPr lang="en-US" altLang="ko-KR" sz="1100" dirty="0"/>
              <a:t>, 30</a:t>
            </a:r>
            <a:r>
              <a:rPr lang="ko-KR" altLang="en-US" sz="1100" dirty="0"/>
              <a:t>대 이상은 </a:t>
            </a:r>
            <a:r>
              <a:rPr lang="en-US" altLang="ko-KR" sz="1100" dirty="0"/>
              <a:t>3</a:t>
            </a:r>
            <a:r>
              <a:rPr lang="ko-KR" altLang="en-US" sz="1100" dirty="0"/>
              <a:t>배를 적립해주려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한 구매 고객의 성별은 여성이고</a:t>
            </a:r>
            <a:r>
              <a:rPr lang="en-US" altLang="ko-KR" sz="1100" dirty="0"/>
              <a:t>, </a:t>
            </a:r>
            <a:r>
              <a:rPr lang="ko-KR" altLang="en-US" sz="1100" dirty="0"/>
              <a:t>나이는 </a:t>
            </a:r>
            <a:r>
              <a:rPr lang="en-US" altLang="ko-KR" sz="1100" dirty="0"/>
              <a:t>25</a:t>
            </a:r>
            <a:r>
              <a:rPr lang="ko-KR" altLang="en-US" sz="1100" dirty="0"/>
              <a:t>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 고객이 적립금액을 얼마나 더 받을 수 있을지 프로그램을 통해서 구해보자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747" y="3025566"/>
            <a:ext cx="6486525" cy="250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11.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6975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두 개의 양의 정수를 입력 받아</a:t>
            </a:r>
            <a:r>
              <a:rPr lang="en-US" altLang="ko-KR" sz="1100" dirty="0"/>
              <a:t>, </a:t>
            </a:r>
            <a:r>
              <a:rPr lang="ko-KR" altLang="en-US" sz="1100" dirty="0"/>
              <a:t>어떤 것이 큰 수인지 판별하고</a:t>
            </a:r>
            <a:r>
              <a:rPr lang="en-US" altLang="ko-KR" sz="1100" dirty="0"/>
              <a:t>, </a:t>
            </a:r>
            <a:r>
              <a:rPr lang="ko-KR" altLang="en-US" sz="1100" dirty="0"/>
              <a:t>그 큰 수가 짝수인지도 판별하는 프로그램을 작성해보자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40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240" y="3082883"/>
            <a:ext cx="6144768" cy="271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12.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세 변을 입력하면 삼각형이 성립하는지</a:t>
            </a:r>
            <a:r>
              <a:rPr lang="en-US" altLang="ko-KR" sz="1100" dirty="0"/>
              <a:t>, </a:t>
            </a:r>
            <a:r>
              <a:rPr lang="ko-KR" altLang="en-US" sz="1100" dirty="0"/>
              <a:t>성립한다면 어떤 삼각형인지 판단해주는 프로그램이다</a:t>
            </a:r>
            <a:r>
              <a:rPr lang="en-US" altLang="ko-KR" sz="1100" dirty="0"/>
              <a:t>. </a:t>
            </a:r>
            <a:r>
              <a:rPr lang="ko-KR" altLang="en-US" sz="1100" dirty="0"/>
              <a:t>가장 긴 변보다 나머지 </a:t>
            </a:r>
            <a:endParaRPr lang="en-US" altLang="ko-KR" sz="1100" dirty="0"/>
          </a:p>
          <a:p>
            <a:r>
              <a:rPr lang="ko-KR" altLang="en-US" sz="1100" dirty="0"/>
              <a:t>두 변의 합이 작거나 같다면 삼각형이 아니고</a:t>
            </a:r>
            <a:r>
              <a:rPr lang="en-US" altLang="ko-KR" sz="1100" dirty="0"/>
              <a:t>, </a:t>
            </a:r>
            <a:r>
              <a:rPr lang="ko-KR" altLang="en-US" sz="1100" dirty="0"/>
              <a:t>세 변의 길이가 같다면 정삼각형이고</a:t>
            </a:r>
            <a:r>
              <a:rPr lang="en-US" altLang="ko-KR" sz="1100" dirty="0"/>
              <a:t>, </a:t>
            </a:r>
            <a:r>
              <a:rPr lang="ko-KR" altLang="en-US" sz="1100" dirty="0"/>
              <a:t>두 변의 길이가 같다면 이등변삼각형이고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가장 긴 변의 제곱이 나머지 변의 제곱의 합과 같다면 직각삼각형이고</a:t>
            </a:r>
            <a:r>
              <a:rPr lang="en-US" altLang="ko-KR" sz="1100" dirty="0"/>
              <a:t>, </a:t>
            </a:r>
            <a:r>
              <a:rPr lang="ko-KR" altLang="en-US" sz="1100" dirty="0"/>
              <a:t>위의 조건이 성립하지 않으면 일반삼각형이다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프로그램을 작성해보자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392" y="3137170"/>
            <a:ext cx="6032500" cy="21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654958" y="1239491"/>
            <a:ext cx="8582025" cy="368226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조건문을</a:t>
            </a:r>
            <a:r>
              <a:rPr lang="en-US" altLang="ko-KR" dirty="0"/>
              <a:t> </a:t>
            </a:r>
            <a:r>
              <a:rPr lang="ko-KR" altLang="en-US" dirty="0"/>
              <a:t>이용하여 앞의 알고리즘의 단점을 보완 </a:t>
            </a:r>
            <a:endParaRPr lang="en-US" altLang="ko-KR" dirty="0"/>
          </a:p>
        </p:txBody>
      </p:sp>
      <p:cxnSp>
        <p:nvCxnSpPr>
          <p:cNvPr id="44" name="직선 화살표 연결선 43"/>
          <p:cNvCxnSpPr>
            <a:stCxn id="47" idx="4"/>
            <a:endCxn id="45" idx="0"/>
          </p:cNvCxnSpPr>
          <p:nvPr/>
        </p:nvCxnSpPr>
        <p:spPr bwMode="auto">
          <a:xfrm>
            <a:off x="2621108" y="2297968"/>
            <a:ext cx="0" cy="266264"/>
          </a:xfrm>
          <a:prstGeom prst="straightConnector1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</p:spPr>
      </p:cxnSp>
      <p:sp>
        <p:nvSpPr>
          <p:cNvPr id="45" name="다이아몬드 44"/>
          <p:cNvSpPr/>
          <p:nvPr/>
        </p:nvSpPr>
        <p:spPr bwMode="auto">
          <a:xfrm>
            <a:off x="1775509" y="2564232"/>
            <a:ext cx="1691199" cy="442964"/>
          </a:xfrm>
          <a:prstGeom prst="diamond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수학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&gt;=90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46" name="직선 화살표 연결선 45"/>
          <p:cNvCxnSpPr>
            <a:stCxn id="45" idx="2"/>
            <a:endCxn id="51" idx="0"/>
          </p:cNvCxnSpPr>
          <p:nvPr/>
        </p:nvCxnSpPr>
        <p:spPr bwMode="auto">
          <a:xfrm>
            <a:off x="2621109" y="3007195"/>
            <a:ext cx="0" cy="456106"/>
          </a:xfrm>
          <a:prstGeom prst="straightConnector1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</p:spPr>
      </p:cxn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2597294" y="2264108"/>
            <a:ext cx="47627" cy="33860"/>
          </a:xfrm>
          <a:prstGeom prst="ellipse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01021" y="2414269"/>
            <a:ext cx="667169" cy="338554"/>
          </a:xfrm>
          <a:prstGeom prst="rect">
            <a:avLst/>
          </a:prstGeom>
          <a:noFill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wrap="none" rtlCol="0" anchor="ctr">
            <a:spAutoFit/>
            <a:flatTx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False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8787" y="3952376"/>
            <a:ext cx="678391" cy="369332"/>
          </a:xfrm>
          <a:prstGeom prst="rect">
            <a:avLst/>
          </a:prstGeom>
          <a:noFill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wrap="none" rtlCol="0" anchor="ctr">
            <a:spAutoFit/>
            <a:flatTx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True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822032" y="4481723"/>
            <a:ext cx="1593704" cy="33407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합격</a:t>
            </a:r>
          </a:p>
        </p:txBody>
      </p:sp>
      <p:sp>
        <p:nvSpPr>
          <p:cNvPr id="51" name="다이아몬드 50"/>
          <p:cNvSpPr/>
          <p:nvPr/>
        </p:nvSpPr>
        <p:spPr bwMode="auto">
          <a:xfrm>
            <a:off x="1775509" y="3463302"/>
            <a:ext cx="1691199" cy="442964"/>
          </a:xfrm>
          <a:prstGeom prst="diamond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영어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&gt;=80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8787" y="3043581"/>
            <a:ext cx="678391" cy="369332"/>
          </a:xfrm>
          <a:prstGeom prst="rect">
            <a:avLst/>
          </a:prstGeom>
          <a:noFill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wrap="none" rtlCol="0" anchor="ctr">
            <a:spAutoFit/>
            <a:flatTx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True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10286" y="4478652"/>
            <a:ext cx="1593704" cy="334072"/>
          </a:xfrm>
          <a:prstGeom prst="rect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>
                <a:solidFill>
                  <a:prstClr val="black"/>
                </a:solidFill>
                <a:latin typeface="+mn-ea"/>
                <a:ea typeface="+mn-ea"/>
              </a:rPr>
              <a:t>불합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격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826848" y="5387018"/>
            <a:ext cx="1584072" cy="33407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결과 통보</a:t>
            </a:r>
          </a:p>
        </p:txBody>
      </p:sp>
      <p:cxnSp>
        <p:nvCxnSpPr>
          <p:cNvPr id="61" name="직선 화살표 연결선 60"/>
          <p:cNvCxnSpPr>
            <a:stCxn id="51" idx="2"/>
          </p:cNvCxnSpPr>
          <p:nvPr/>
        </p:nvCxnSpPr>
        <p:spPr>
          <a:xfrm>
            <a:off x="2621109" y="3906265"/>
            <a:ext cx="0" cy="574919"/>
          </a:xfrm>
          <a:prstGeom prst="straightConnector1">
            <a:avLst/>
          </a:prstGeom>
          <a:solidFill>
            <a:srgbClr val="4F81BD"/>
          </a:solidFill>
          <a:ln w="158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/>
          <p:cNvCxnSpPr/>
          <p:nvPr/>
        </p:nvCxnSpPr>
        <p:spPr>
          <a:xfrm>
            <a:off x="2618884" y="4825142"/>
            <a:ext cx="0" cy="574919"/>
          </a:xfrm>
          <a:prstGeom prst="straightConnector1">
            <a:avLst/>
          </a:prstGeom>
          <a:solidFill>
            <a:srgbClr val="4F81BD"/>
          </a:solidFill>
          <a:ln w="158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1" idx="3"/>
          </p:cNvCxnSpPr>
          <p:nvPr/>
        </p:nvCxnSpPr>
        <p:spPr>
          <a:xfrm>
            <a:off x="3466708" y="3684784"/>
            <a:ext cx="1013890" cy="0"/>
          </a:xfrm>
          <a:prstGeom prst="straightConnector1">
            <a:avLst/>
          </a:prstGeom>
          <a:solidFill>
            <a:srgbClr val="4F81BD"/>
          </a:solidFill>
          <a:ln w="19050" cap="flat" cmpd="sng" algn="ctr">
            <a:solidFill>
              <a:srgbClr val="9E484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4483325" y="3662739"/>
            <a:ext cx="47627" cy="33860"/>
          </a:xfrm>
          <a:prstGeom prst="ellipse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" name="자유형 64"/>
          <p:cNvSpPr/>
          <p:nvPr/>
        </p:nvSpPr>
        <p:spPr bwMode="auto">
          <a:xfrm>
            <a:off x="3437501" y="2787212"/>
            <a:ext cx="2906150" cy="1708877"/>
          </a:xfrm>
          <a:custGeom>
            <a:avLst/>
            <a:gdLst>
              <a:gd name="connsiteX0" fmla="*/ 0 w 1106905"/>
              <a:gd name="connsiteY0" fmla="*/ 0 h 1058779"/>
              <a:gd name="connsiteX1" fmla="*/ 1106905 w 1106905"/>
              <a:gd name="connsiteY1" fmla="*/ 0 h 1058779"/>
              <a:gd name="connsiteX2" fmla="*/ 1106905 w 1106905"/>
              <a:gd name="connsiteY2" fmla="*/ 1058779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905" h="1058779">
                <a:moveTo>
                  <a:pt x="0" y="0"/>
                </a:moveTo>
                <a:lnTo>
                  <a:pt x="1106905" y="0"/>
                </a:lnTo>
                <a:lnTo>
                  <a:pt x="1106905" y="1058779"/>
                </a:lnTo>
              </a:path>
            </a:pathLst>
          </a:custGeom>
          <a:noFill/>
          <a:ln w="19050" cap="flat" cmpd="sng" algn="ctr">
            <a:solidFill>
              <a:srgbClr val="A24F4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 bwMode="auto">
          <a:xfrm>
            <a:off x="4513273" y="3719739"/>
            <a:ext cx="0" cy="758913"/>
          </a:xfrm>
          <a:prstGeom prst="straightConnector1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</p:spPr>
      </p:cxnSp>
      <p:cxnSp>
        <p:nvCxnSpPr>
          <p:cNvPr id="67" name="꺾인 연결선 66"/>
          <p:cNvCxnSpPr>
            <a:stCxn id="53" idx="2"/>
            <a:endCxn id="54" idx="3"/>
          </p:cNvCxnSpPr>
          <p:nvPr/>
        </p:nvCxnSpPr>
        <p:spPr>
          <a:xfrm rot="5400000">
            <a:off x="3588364" y="4635280"/>
            <a:ext cx="741330" cy="1096218"/>
          </a:xfrm>
          <a:prstGeom prst="bentConnector2">
            <a:avLst/>
          </a:prstGeom>
          <a:solidFill>
            <a:srgbClr val="4F81BD"/>
          </a:solidFill>
          <a:ln w="19050" cap="flat" cmpd="sng" algn="ctr">
            <a:solidFill>
              <a:srgbClr val="AC61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601021" y="3328011"/>
            <a:ext cx="667169" cy="338554"/>
          </a:xfrm>
          <a:prstGeom prst="rect">
            <a:avLst/>
          </a:prstGeom>
          <a:noFill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wrap="none" rtlCol="0" anchor="ctr">
            <a:spAutoFit/>
            <a:flatTx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False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559839" y="4478652"/>
            <a:ext cx="1593704" cy="334072"/>
          </a:xfrm>
          <a:prstGeom prst="rect">
            <a:avLst/>
          </a:prstGeom>
          <a:noFill/>
          <a:ln w="1905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8" rev="0"/>
            </a:camera>
            <a:lightRig rig="threePt" dir="t"/>
          </a:scene3d>
          <a:sp3d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>
                <a:solidFill>
                  <a:prstClr val="black"/>
                </a:solidFill>
                <a:latin typeface="+mn-ea"/>
                <a:ea typeface="+mn-ea"/>
              </a:rPr>
              <a:t>불합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격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3" name="자유형 32"/>
          <p:cNvSpPr/>
          <p:nvPr/>
        </p:nvSpPr>
        <p:spPr bwMode="auto">
          <a:xfrm rot="5400000">
            <a:off x="5265424" y="4066857"/>
            <a:ext cx="346935" cy="1863508"/>
          </a:xfrm>
          <a:custGeom>
            <a:avLst/>
            <a:gdLst>
              <a:gd name="connsiteX0" fmla="*/ 0 w 1106905"/>
              <a:gd name="connsiteY0" fmla="*/ 0 h 1058779"/>
              <a:gd name="connsiteX1" fmla="*/ 1106905 w 1106905"/>
              <a:gd name="connsiteY1" fmla="*/ 0 h 1058779"/>
              <a:gd name="connsiteX2" fmla="*/ 1106905 w 1106905"/>
              <a:gd name="connsiteY2" fmla="*/ 1058779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905" h="1058779">
                <a:moveTo>
                  <a:pt x="0" y="0"/>
                </a:moveTo>
                <a:lnTo>
                  <a:pt x="1106905" y="0"/>
                </a:lnTo>
                <a:lnTo>
                  <a:pt x="1106905" y="1058779"/>
                </a:lnTo>
              </a:path>
            </a:pathLst>
          </a:custGeom>
          <a:noFill/>
          <a:ln w="19050" cap="flat" cmpd="sng" algn="ctr">
            <a:solidFill>
              <a:srgbClr val="A24F4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124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13.   </a:t>
            </a:r>
            <a:r>
              <a:rPr lang="ko-KR" altLang="en-US" sz="1600" dirty="0"/>
              <a:t>다음 </a:t>
            </a:r>
            <a:r>
              <a:rPr lang="ko-KR" altLang="en-US" sz="1600" dirty="0" err="1"/>
              <a:t>실행문이</a:t>
            </a:r>
            <a:r>
              <a:rPr lang="ko-KR" altLang="en-US" sz="1600" dirty="0"/>
              <a:t> 잘못된 이유를 적으시오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2002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point =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(input('</a:t>
            </a:r>
            <a:r>
              <a:rPr lang="ko-KR" altLang="en-US" sz="1100" dirty="0"/>
              <a:t>점수 입력 </a:t>
            </a:r>
            <a:r>
              <a:rPr lang="en-US" altLang="ko-KR" sz="1100" dirty="0"/>
              <a:t>: '))</a:t>
            </a:r>
          </a:p>
          <a:p>
            <a:r>
              <a:rPr lang="en-US" altLang="ko-KR" sz="1100" dirty="0"/>
              <a:t>if point &gt;= 90 :</a:t>
            </a:r>
          </a:p>
          <a:p>
            <a:r>
              <a:rPr lang="en-US" altLang="ko-KR" sz="1100" dirty="0"/>
              <a:t>print('A')</a:t>
            </a:r>
          </a:p>
          <a:p>
            <a:r>
              <a:rPr lang="en-US" altLang="ko-KR" sz="1100" dirty="0" err="1"/>
              <a:t>elif</a:t>
            </a:r>
            <a:r>
              <a:rPr lang="en-US" altLang="ko-KR" sz="1100" dirty="0"/>
              <a:t> point &gt;= 80 :</a:t>
            </a:r>
          </a:p>
          <a:p>
            <a:r>
              <a:rPr lang="en-US" altLang="ko-KR" sz="1100" dirty="0"/>
              <a:t>print('B')</a:t>
            </a:r>
          </a:p>
          <a:p>
            <a:r>
              <a:rPr lang="en-US" altLang="ko-KR" sz="1100" dirty="0" err="1"/>
              <a:t>elif</a:t>
            </a:r>
            <a:r>
              <a:rPr lang="en-US" altLang="ko-KR" sz="1100" dirty="0"/>
              <a:t> point &gt;= 70 :</a:t>
            </a:r>
          </a:p>
          <a:p>
            <a:r>
              <a:rPr lang="en-US" altLang="ko-KR" sz="1100" dirty="0"/>
              <a:t>print(‘C’)</a:t>
            </a:r>
          </a:p>
          <a:p>
            <a:r>
              <a:rPr lang="en-US" altLang="ko-KR" sz="1100" dirty="0"/>
              <a:t>else :</a:t>
            </a:r>
          </a:p>
          <a:p>
            <a:r>
              <a:rPr lang="en-US" altLang="ko-KR" sz="1100" dirty="0"/>
              <a:t>print(‘D’)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14.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99443"/>
            <a:ext cx="7696496" cy="16241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학교에서 장학금을 지급하려 하는데 다음 조건을 만족해야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최소 </a:t>
            </a:r>
            <a:r>
              <a:rPr lang="en-US" altLang="ko-KR" sz="1100" dirty="0"/>
              <a:t>1</a:t>
            </a:r>
            <a:r>
              <a:rPr lang="ko-KR" altLang="en-US" sz="1100" dirty="0"/>
              <a:t>학기 이상 수료해야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8</a:t>
            </a:r>
            <a:r>
              <a:rPr lang="ko-KR" altLang="en-US" sz="1100" dirty="0"/>
              <a:t>학기를 넘으면 성적이 좋아도 장학금을 받을 수 없다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4.0 </a:t>
            </a:r>
            <a:r>
              <a:rPr lang="ko-KR" altLang="en-US" sz="1100" dirty="0"/>
              <a:t>이상이면 전액 장학금</a:t>
            </a:r>
            <a:r>
              <a:rPr lang="en-US" altLang="ko-KR" sz="1100" dirty="0"/>
              <a:t>, 3.5 </a:t>
            </a:r>
            <a:r>
              <a:rPr lang="ko-KR" altLang="en-US" sz="1100" dirty="0"/>
              <a:t>이상이면 </a:t>
            </a:r>
            <a:r>
              <a:rPr lang="en-US" altLang="ko-KR" sz="1100" dirty="0"/>
              <a:t>50% </a:t>
            </a:r>
            <a:r>
              <a:rPr lang="ko-KR" altLang="en-US" sz="1100" dirty="0"/>
              <a:t>장학금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• 3.0 </a:t>
            </a:r>
            <a:r>
              <a:rPr lang="ko-KR" altLang="en-US" sz="1100" dirty="0"/>
              <a:t>이상이면 </a:t>
            </a:r>
            <a:r>
              <a:rPr lang="en-US" altLang="ko-KR" sz="1100" dirty="0"/>
              <a:t>30% </a:t>
            </a:r>
            <a:r>
              <a:rPr lang="ko-KR" altLang="en-US" sz="1100" dirty="0"/>
              <a:t>장학금</a:t>
            </a:r>
            <a:r>
              <a:rPr lang="en-US" altLang="ko-KR" sz="1100" dirty="0"/>
              <a:t>, </a:t>
            </a:r>
            <a:r>
              <a:rPr lang="ko-KR" altLang="en-US" sz="1100" dirty="0"/>
              <a:t>그 이하이면 받을 수 없다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길동이가 현재 </a:t>
            </a:r>
            <a:r>
              <a:rPr lang="en-US" altLang="ko-KR" sz="1100" dirty="0"/>
              <a:t>4</a:t>
            </a:r>
            <a:r>
              <a:rPr lang="ko-KR" altLang="en-US" sz="1100" dirty="0"/>
              <a:t>학기 수료 중이고</a:t>
            </a:r>
            <a:r>
              <a:rPr lang="en-US" altLang="ko-KR" sz="1100" dirty="0"/>
              <a:t>, </a:t>
            </a:r>
            <a:r>
              <a:rPr lang="ko-KR" altLang="en-US" sz="1100" dirty="0"/>
              <a:t>평균 학점이 </a:t>
            </a:r>
            <a:r>
              <a:rPr lang="en-US" altLang="ko-KR" sz="1100" dirty="0"/>
              <a:t>3.3</a:t>
            </a:r>
            <a:r>
              <a:rPr lang="ko-KR" altLang="en-US" sz="1100" dirty="0"/>
              <a:t>이라면</a:t>
            </a:r>
            <a:r>
              <a:rPr lang="en-US" altLang="ko-KR" sz="1100" dirty="0"/>
              <a:t>, </a:t>
            </a:r>
            <a:r>
              <a:rPr lang="ko-KR" altLang="en-US" sz="1100" dirty="0"/>
              <a:t>얼마만큼의 장학금을 받을 수 있는지 프로그램을 통해 확인해보자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3108960"/>
            <a:ext cx="7696496" cy="31943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11807" y="3509608"/>
            <a:ext cx="5694045" cy="270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15.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11364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회사 내 한 부서의 출근 시간은 아침 </a:t>
            </a:r>
            <a:r>
              <a:rPr lang="en-US" altLang="ko-KR" sz="1100" dirty="0"/>
              <a:t>9</a:t>
            </a:r>
            <a:r>
              <a:rPr lang="ko-KR" altLang="en-US" sz="1100" dirty="0"/>
              <a:t>시 </a:t>
            </a:r>
            <a:r>
              <a:rPr lang="en-US" altLang="ko-KR" sz="1100" dirty="0"/>
              <a:t>30</a:t>
            </a:r>
            <a:r>
              <a:rPr lang="ko-KR" altLang="en-US" sz="1100" dirty="0"/>
              <a:t>분까지이다</a:t>
            </a:r>
            <a:r>
              <a:rPr lang="en-US" altLang="ko-KR" sz="1100" dirty="0"/>
              <a:t>. </a:t>
            </a:r>
            <a:r>
              <a:rPr lang="ko-KR" altLang="en-US" sz="1100" dirty="0"/>
              <a:t>정시 출근인지 지각인지 판단하는 프로그램은 다음 요구사항을 </a:t>
            </a:r>
            <a:endParaRPr lang="en-US" altLang="ko-KR" sz="1100" dirty="0"/>
          </a:p>
          <a:p>
            <a:r>
              <a:rPr lang="ko-KR" altLang="en-US" sz="1100" dirty="0"/>
              <a:t>만족시켜야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시와 분을 따로 </a:t>
            </a:r>
            <a:r>
              <a:rPr lang="ko-KR" altLang="en-US" sz="1100" dirty="0" err="1"/>
              <a:t>입력받아야</a:t>
            </a:r>
            <a:r>
              <a:rPr lang="ko-KR" altLang="en-US" sz="1100" dirty="0"/>
              <a:t>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9</a:t>
            </a:r>
            <a:r>
              <a:rPr lang="ko-KR" altLang="en-US" sz="1100" dirty="0"/>
              <a:t>시 </a:t>
            </a:r>
            <a:r>
              <a:rPr lang="en-US" altLang="ko-KR" sz="1100" dirty="0"/>
              <a:t>30</a:t>
            </a:r>
            <a:r>
              <a:rPr lang="ko-KR" altLang="en-US" sz="1100" dirty="0"/>
              <a:t>분을 초과하면 지각이다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민지가 </a:t>
            </a:r>
            <a:r>
              <a:rPr lang="en-US" altLang="ko-KR" sz="1100" dirty="0"/>
              <a:t>9</a:t>
            </a:r>
            <a:r>
              <a:rPr lang="ko-KR" altLang="en-US" sz="1100" dirty="0"/>
              <a:t>시 </a:t>
            </a:r>
            <a:r>
              <a:rPr lang="en-US" altLang="ko-KR" sz="1100" dirty="0"/>
              <a:t>31</a:t>
            </a:r>
            <a:r>
              <a:rPr lang="ko-KR" altLang="en-US" sz="1100" dirty="0"/>
              <a:t>분에 출근했다고 할 때</a:t>
            </a:r>
            <a:r>
              <a:rPr lang="en-US" altLang="ko-KR" sz="1100" dirty="0"/>
              <a:t>, </a:t>
            </a:r>
            <a:r>
              <a:rPr lang="ko-KR" altLang="en-US" sz="1100" dirty="0"/>
              <a:t>지각인지 아닌지 판단하여보자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430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8508" y="2743015"/>
            <a:ext cx="5445125" cy="317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16.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세 개의 양의 정수를 입력 받아</a:t>
            </a:r>
            <a:r>
              <a:rPr lang="en-US" altLang="ko-KR" sz="1100" dirty="0"/>
              <a:t>, </a:t>
            </a:r>
            <a:r>
              <a:rPr lang="ko-KR" altLang="en-US" sz="1100" dirty="0"/>
              <a:t>가장 큰 수만 출력하는 프로그램을 작성해보자</a:t>
            </a:r>
            <a:r>
              <a:rPr lang="en-US" altLang="ko-KR" sz="1100" dirty="0"/>
              <a:t>. 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832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7968" y="3035973"/>
            <a:ext cx="6263894" cy="303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17.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두 개의 양의 정수를 </a:t>
            </a:r>
            <a:r>
              <a:rPr lang="ko-KR" altLang="en-US" sz="1100" dirty="0" err="1"/>
              <a:t>입력받아</a:t>
            </a:r>
            <a:r>
              <a:rPr lang="ko-KR" altLang="en-US" sz="1100" dirty="0"/>
              <a:t> 합이 짝수이자 </a:t>
            </a:r>
            <a:r>
              <a:rPr lang="en-US" altLang="ko-KR" sz="1100" dirty="0"/>
              <a:t>3</a:t>
            </a:r>
            <a:r>
              <a:rPr lang="ko-KR" altLang="en-US" sz="1100" dirty="0"/>
              <a:t>의 배수인지를 구하는 프로그램을 작성해보자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332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28928" y="3020077"/>
            <a:ext cx="5876544" cy="277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18.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부터 </a:t>
            </a:r>
            <a:r>
              <a:rPr lang="en-US" altLang="ko-KR" sz="1100" dirty="0"/>
              <a:t>10</a:t>
            </a:r>
            <a:r>
              <a:rPr lang="ko-KR" altLang="en-US" sz="1100" dirty="0"/>
              <a:t>까지의 정수 중 행운의 숫자로 여겨지는 </a:t>
            </a:r>
            <a:r>
              <a:rPr lang="en-US" altLang="ko-KR" sz="1100" dirty="0"/>
              <a:t>7</a:t>
            </a:r>
            <a:r>
              <a:rPr lang="ko-KR" altLang="en-US" sz="1100" dirty="0"/>
              <a:t>과 한국인이 좋아하는 숫자 </a:t>
            </a:r>
            <a:r>
              <a:rPr lang="en-US" altLang="ko-KR" sz="1100" dirty="0"/>
              <a:t>3</a:t>
            </a:r>
            <a:r>
              <a:rPr lang="ko-KR" altLang="en-US" sz="1100" dirty="0"/>
              <a:t>이 있다</a:t>
            </a:r>
            <a:r>
              <a:rPr lang="en-US" altLang="ko-KR" sz="1100" dirty="0"/>
              <a:t>. 1</a:t>
            </a:r>
            <a:r>
              <a:rPr lang="ko-KR" altLang="en-US" sz="1100" dirty="0"/>
              <a:t>부터 </a:t>
            </a:r>
            <a:r>
              <a:rPr lang="en-US" altLang="ko-KR" sz="1100" dirty="0"/>
              <a:t>10</a:t>
            </a:r>
            <a:r>
              <a:rPr lang="ko-KR" altLang="en-US" sz="1100" dirty="0"/>
              <a:t>까지의 정수 중 본인이 </a:t>
            </a:r>
            <a:endParaRPr lang="en-US" altLang="ko-KR" sz="1100" dirty="0"/>
          </a:p>
          <a:p>
            <a:r>
              <a:rPr lang="ko-KR" altLang="en-US" sz="1100" dirty="0"/>
              <a:t>생각하는 두 수를 입력 후</a:t>
            </a:r>
            <a:r>
              <a:rPr lang="en-US" altLang="ko-KR" sz="1100" dirty="0"/>
              <a:t>, </a:t>
            </a:r>
            <a:r>
              <a:rPr lang="ko-KR" altLang="en-US" sz="1100" dirty="0"/>
              <a:t>맞췄는지 틀렸는지를 출력하는 프로그램을 작성하려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둘 다 맞췄으면 둘 다 맞췄다고</a:t>
            </a:r>
            <a:endParaRPr lang="en-US" altLang="ko-KR" sz="1100" dirty="0"/>
          </a:p>
          <a:p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하나만 맞췄으면 어떤 것을 맞췄는지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둘 다 틀렸으면 둘 다 틀렸다고 출력해야 한다</a:t>
            </a:r>
            <a:r>
              <a:rPr lang="en-US" altLang="ko-KR" sz="1100" dirty="0"/>
              <a:t>..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332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2352" y="3037614"/>
            <a:ext cx="6167374" cy="268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19.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16119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‘사랑해’라는 문장이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문장을 다른 나라 언어로 입력하면</a:t>
            </a:r>
            <a:r>
              <a:rPr lang="en-US" altLang="ko-KR" sz="1100" dirty="0"/>
              <a:t>, </a:t>
            </a:r>
            <a:r>
              <a:rPr lang="ko-KR" altLang="en-US" sz="1100" dirty="0"/>
              <a:t>어느 나라 말인지 알</a:t>
            </a:r>
          </a:p>
          <a:p>
            <a:r>
              <a:rPr lang="ko-KR" altLang="en-US" sz="1100" dirty="0" err="1"/>
              <a:t>려주는</a:t>
            </a:r>
            <a:r>
              <a:rPr lang="ko-KR" altLang="en-US" sz="1100" dirty="0"/>
              <a:t> 프로그램을 만들려고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I love you: </a:t>
            </a:r>
            <a:r>
              <a:rPr lang="ko-KR" altLang="en-US" sz="1100" dirty="0"/>
              <a:t>영어 </a:t>
            </a:r>
            <a:r>
              <a:rPr lang="en-US" altLang="ko-KR" sz="1100" dirty="0"/>
              <a:t>• Ti </a:t>
            </a:r>
            <a:r>
              <a:rPr lang="en-US" altLang="ko-KR" sz="1100" dirty="0" err="1"/>
              <a:t>amo</a:t>
            </a:r>
            <a:r>
              <a:rPr lang="en-US" altLang="ko-KR" sz="1100" dirty="0"/>
              <a:t>: </a:t>
            </a:r>
            <a:r>
              <a:rPr lang="ko-KR" altLang="en-US" sz="1100" dirty="0"/>
              <a:t>이탈리아어</a:t>
            </a:r>
          </a:p>
          <a:p>
            <a:r>
              <a:rPr lang="en-US" altLang="ko-KR" sz="1100" dirty="0"/>
              <a:t>• </a:t>
            </a:r>
            <a:r>
              <a:rPr lang="en-US" altLang="ko-KR" sz="1100" dirty="0" err="1"/>
              <a:t>Aishiteru</a:t>
            </a:r>
            <a:r>
              <a:rPr lang="en-US" altLang="ko-KR" sz="1100" dirty="0"/>
              <a:t>: </a:t>
            </a:r>
            <a:r>
              <a:rPr lang="ko-KR" altLang="en-US" sz="1100" dirty="0"/>
              <a:t>일본어 </a:t>
            </a:r>
            <a:r>
              <a:rPr lang="en-US" altLang="ko-KR" sz="1100" dirty="0"/>
              <a:t>• Te </a:t>
            </a:r>
            <a:r>
              <a:rPr lang="en-US" altLang="ko-KR" sz="1100" dirty="0" err="1"/>
              <a:t>qiero</a:t>
            </a:r>
            <a:r>
              <a:rPr lang="en-US" altLang="ko-KR" sz="1100" dirty="0"/>
              <a:t>: </a:t>
            </a:r>
            <a:r>
              <a:rPr lang="ko-KR" altLang="en-US" sz="1100" dirty="0"/>
              <a:t>스페인어</a:t>
            </a:r>
          </a:p>
          <a:p>
            <a:r>
              <a:rPr lang="en-US" altLang="ko-KR" sz="1100" dirty="0"/>
              <a:t>• </a:t>
            </a:r>
            <a:r>
              <a:rPr lang="en-US" altLang="ko-KR" sz="1100" dirty="0" err="1"/>
              <a:t>Wo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ai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ni</a:t>
            </a:r>
            <a:r>
              <a:rPr lang="en-US" altLang="ko-KR" sz="1100" dirty="0"/>
              <a:t>: </a:t>
            </a:r>
            <a:r>
              <a:rPr lang="ko-KR" altLang="en-US" sz="1100" dirty="0"/>
              <a:t>중국어 </a:t>
            </a:r>
            <a:r>
              <a:rPr lang="en-US" altLang="ko-KR" sz="1100" dirty="0"/>
              <a:t>• </a:t>
            </a:r>
            <a:r>
              <a:rPr lang="en-US" altLang="ko-KR" sz="1100" dirty="0" err="1"/>
              <a:t>Ich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liebe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dich</a:t>
            </a:r>
            <a:r>
              <a:rPr lang="en-US" altLang="ko-KR" sz="1100" dirty="0"/>
              <a:t>: </a:t>
            </a:r>
            <a:r>
              <a:rPr lang="ko-KR" altLang="en-US" sz="1100" dirty="0"/>
              <a:t>독일어</a:t>
            </a:r>
          </a:p>
          <a:p>
            <a:r>
              <a:rPr lang="ko-KR" altLang="en-US" sz="1100" dirty="0"/>
              <a:t>이 외의 다른 나라 언어가 입력되면 잘 모르겠다고 출력하는 프로그램을 작성해보자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3596640"/>
            <a:ext cx="7696496" cy="2584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2080" y="3807466"/>
            <a:ext cx="5906642" cy="225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20.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세 개의 양의 정수를 입력 받아 가장 작은 수를 출력하는 프로그램을 작성해보자</a:t>
            </a:r>
            <a:r>
              <a:rPr lang="en-US" altLang="ko-KR" sz="1100" dirty="0"/>
              <a:t>..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6464" y="3000532"/>
            <a:ext cx="6078982" cy="305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21.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세 개의 양의 정수를 입력 받아 그 합이 짝수이면 가장 큰 수를 출력하고</a:t>
            </a:r>
            <a:r>
              <a:rPr lang="en-US" altLang="ko-KR" sz="1100" dirty="0"/>
              <a:t>, </a:t>
            </a:r>
            <a:r>
              <a:rPr lang="ko-KR" altLang="en-US" sz="1100" dirty="0"/>
              <a:t>홀수이면 그냥 그 합을 출력하는 프로그램을 </a:t>
            </a:r>
            <a:endParaRPr lang="en-US" altLang="ko-KR" sz="1100" dirty="0"/>
          </a:p>
          <a:p>
            <a:r>
              <a:rPr lang="ko-KR" altLang="en-US" sz="1100" dirty="0"/>
              <a:t>만들어보자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216" y="3133343"/>
            <a:ext cx="4030816" cy="29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22.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13193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두 점 사이의 거리를 구하려고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다음 요구사항을 만족시키는 프로그램을 만들어</a:t>
            </a:r>
          </a:p>
          <a:p>
            <a:r>
              <a:rPr lang="ko-KR" altLang="en-US" sz="1100" dirty="0"/>
              <a:t>보자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두 점의 </a:t>
            </a:r>
            <a:r>
              <a:rPr lang="en-US" altLang="ko-KR" sz="1100" dirty="0"/>
              <a:t>x, y</a:t>
            </a:r>
            <a:r>
              <a:rPr lang="ko-KR" altLang="en-US" sz="1100" dirty="0"/>
              <a:t>좌표를 각각 입력 받는다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두 점 사이의 거리를 구하는 공식은 </a:t>
            </a:r>
            <a:r>
              <a:rPr lang="en-US" altLang="ko-KR" sz="1100" dirty="0"/>
              <a:t>(</a:t>
            </a:r>
            <a:r>
              <a:rPr lang="en-US" altLang="ko-KR" sz="1100" i="1" dirty="0"/>
              <a:t>x1 x2) (y1 y2) 2 2 - - + </a:t>
            </a:r>
            <a:r>
              <a:rPr lang="ko-KR" altLang="en-US" sz="1100" i="1" dirty="0"/>
              <a:t>이다</a:t>
            </a:r>
            <a:r>
              <a:rPr lang="en-US" altLang="ko-KR" sz="1100" i="1" dirty="0"/>
              <a:t>.</a:t>
            </a:r>
          </a:p>
          <a:p>
            <a:r>
              <a:rPr lang="en-US" altLang="ko-KR" sz="1100" dirty="0"/>
              <a:t>( </a:t>
            </a:r>
            <a:r>
              <a:rPr lang="en-US" altLang="ko-KR" sz="1100" i="1" dirty="0"/>
              <a:t>x1&gt;x2, y1&gt;y2</a:t>
            </a:r>
            <a:r>
              <a:rPr lang="ko-KR" altLang="en-US" sz="1100" i="1" dirty="0"/>
              <a:t>라고 가정</a:t>
            </a:r>
            <a:r>
              <a:rPr lang="en-US" altLang="ko-KR" sz="1100" i="1" dirty="0"/>
              <a:t>)</a:t>
            </a:r>
          </a:p>
          <a:p>
            <a:r>
              <a:rPr lang="en-US" altLang="ko-KR" sz="1100" dirty="0"/>
              <a:t>• √</a:t>
            </a:r>
            <a:r>
              <a:rPr lang="ko-KR" altLang="en-US" sz="1100" dirty="0"/>
              <a:t>는 </a:t>
            </a:r>
            <a:r>
              <a:rPr lang="en-US" altLang="ko-KR" sz="1100" dirty="0"/>
              <a:t>(~)</a:t>
            </a:r>
            <a:r>
              <a:rPr lang="ko-KR" altLang="en-US" sz="1100" dirty="0"/>
              <a:t>**</a:t>
            </a:r>
            <a:r>
              <a:rPr lang="en-US" altLang="ko-KR" sz="1100" dirty="0"/>
              <a:t>0.5</a:t>
            </a:r>
            <a:r>
              <a:rPr lang="ko-KR" altLang="en-US" sz="1100" dirty="0"/>
              <a:t>로 표현한다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913888"/>
            <a:ext cx="7696496" cy="3539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5794" y="3238500"/>
            <a:ext cx="4893759" cy="312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중첩된 조건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(Nested Conditionals) (1/2)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350284"/>
            <a:ext cx="7759700" cy="45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440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23.   </a:t>
            </a:r>
            <a:r>
              <a:rPr lang="ko-KR" altLang="en-US" sz="1600" dirty="0"/>
              <a:t>다음 요구사항에 따라 프로그램을 작성해보시오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한 항공사에서 제시한 유럽 </a:t>
            </a:r>
            <a:r>
              <a:rPr lang="en-US" altLang="ko-KR" sz="1100" dirty="0"/>
              <a:t>4</a:t>
            </a:r>
            <a:r>
              <a:rPr lang="ko-KR" altLang="en-US" sz="1100" dirty="0"/>
              <a:t>개국 편도 비행기 표 가격이다</a:t>
            </a:r>
            <a:r>
              <a:rPr lang="en-US" altLang="ko-KR" sz="1100" dirty="0"/>
              <a:t>. </a:t>
            </a:r>
            <a:r>
              <a:rPr lang="ko-KR" altLang="en-US" sz="1100" dirty="0"/>
              <a:t>출국 </a:t>
            </a:r>
            <a:r>
              <a:rPr lang="en-US" altLang="ko-KR" sz="1100" dirty="0"/>
              <a:t>1</a:t>
            </a:r>
            <a:r>
              <a:rPr lang="ko-KR" altLang="en-US" sz="1100" dirty="0"/>
              <a:t>달 전에 예약하면 </a:t>
            </a:r>
            <a:r>
              <a:rPr lang="en-US" altLang="ko-KR" sz="1100" dirty="0"/>
              <a:t>3%</a:t>
            </a:r>
            <a:r>
              <a:rPr lang="ko-KR" altLang="en-US" sz="1100" dirty="0"/>
              <a:t>를</a:t>
            </a:r>
            <a:r>
              <a:rPr lang="en-US" altLang="ko-KR" sz="1100" dirty="0"/>
              <a:t>, 1</a:t>
            </a:r>
            <a:r>
              <a:rPr lang="ko-KR" altLang="en-US" sz="1100" dirty="0"/>
              <a:t>달 반 전에 예약하면 </a:t>
            </a:r>
            <a:r>
              <a:rPr lang="en-US" altLang="ko-KR" sz="1100" dirty="0"/>
              <a:t>5%</a:t>
            </a:r>
            <a:r>
              <a:rPr lang="ko-KR" altLang="en-US" sz="1100" dirty="0"/>
              <a:t>를 </a:t>
            </a:r>
            <a:endParaRPr lang="en-US" altLang="ko-KR" sz="1100" dirty="0"/>
          </a:p>
          <a:p>
            <a:r>
              <a:rPr lang="ko-KR" altLang="en-US" sz="1100" dirty="0"/>
              <a:t>할인해준다</a:t>
            </a:r>
            <a:r>
              <a:rPr lang="en-US" altLang="ko-KR" sz="1100" dirty="0"/>
              <a:t>. </a:t>
            </a:r>
            <a:r>
              <a:rPr lang="ko-KR" altLang="en-US" sz="1100" dirty="0"/>
              <a:t>각 국가별 정가는 영국 </a:t>
            </a:r>
            <a:r>
              <a:rPr lang="en-US" altLang="ko-KR" sz="1100" dirty="0"/>
              <a:t>70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프랑스 </a:t>
            </a:r>
            <a:r>
              <a:rPr lang="en-US" altLang="ko-KR" sz="1100" dirty="0"/>
              <a:t>67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독일 </a:t>
            </a:r>
            <a:r>
              <a:rPr lang="en-US" altLang="ko-KR" sz="1100" dirty="0"/>
              <a:t>63</a:t>
            </a:r>
            <a:r>
              <a:rPr lang="ko-KR" altLang="en-US" sz="1100" dirty="0"/>
              <a:t>만 원</a:t>
            </a:r>
            <a:r>
              <a:rPr lang="en-US" altLang="ko-KR" sz="1100" dirty="0"/>
              <a:t>, </a:t>
            </a:r>
            <a:r>
              <a:rPr lang="ko-KR" altLang="en-US" sz="1100" dirty="0"/>
              <a:t>그리스 </a:t>
            </a:r>
            <a:r>
              <a:rPr lang="en-US" altLang="ko-KR" sz="1100" dirty="0"/>
              <a:t>60</a:t>
            </a:r>
            <a:r>
              <a:rPr lang="ko-KR" altLang="en-US" sz="1100" dirty="0"/>
              <a:t>만 원이다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수미가 이번 여름에 프랑스로 여행을 가려고 한다</a:t>
            </a:r>
            <a:r>
              <a:rPr lang="en-US" altLang="ko-KR" sz="1100" dirty="0"/>
              <a:t>. </a:t>
            </a:r>
            <a:r>
              <a:rPr lang="ko-KR" altLang="en-US" sz="1100" dirty="0"/>
              <a:t>출국 </a:t>
            </a:r>
            <a:r>
              <a:rPr lang="en-US" altLang="ko-KR" sz="1100" dirty="0"/>
              <a:t>1</a:t>
            </a:r>
            <a:r>
              <a:rPr lang="ko-KR" altLang="en-US" sz="1100" dirty="0"/>
              <a:t>달 반 전인 지금</a:t>
            </a:r>
            <a:r>
              <a:rPr lang="en-US" altLang="ko-KR" sz="1100" dirty="0"/>
              <a:t>, </a:t>
            </a:r>
            <a:r>
              <a:rPr lang="ko-KR" altLang="en-US" sz="1100" dirty="0"/>
              <a:t>수미의 편도 비행기 표 가격을 알아볼 수 있는 </a:t>
            </a:r>
            <a:endParaRPr lang="en-US" altLang="ko-KR" sz="1100" dirty="0"/>
          </a:p>
          <a:p>
            <a:r>
              <a:rPr lang="ko-KR" altLang="en-US" sz="1100" dirty="0"/>
              <a:t>프로그램을 만들어보자</a:t>
            </a:r>
            <a:r>
              <a:rPr lang="en-US" altLang="ko-KR" sz="1100" dirty="0"/>
              <a:t>.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1952" y="2954328"/>
            <a:ext cx="4311774" cy="30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8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중첩된 조건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(Nested Conditionals) (2/2)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349763"/>
            <a:ext cx="7759700" cy="45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57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6-1]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조건문의 활용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86" t="19295"/>
          <a:stretch/>
        </p:blipFill>
        <p:spPr>
          <a:xfrm>
            <a:off x="770020" y="2176937"/>
            <a:ext cx="7745329" cy="385418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566283" y="2569027"/>
            <a:ext cx="6138434" cy="3287923"/>
            <a:chOff x="1170517" y="2270160"/>
            <a:chExt cx="7021583" cy="3760963"/>
          </a:xfrm>
        </p:grpSpPr>
        <p:cxnSp>
          <p:nvCxnSpPr>
            <p:cNvPr id="11" name="직선 화살표 연결선 10"/>
            <p:cNvCxnSpPr/>
            <p:nvPr/>
          </p:nvCxnSpPr>
          <p:spPr bwMode="auto">
            <a:xfrm>
              <a:off x="2809189" y="2301212"/>
              <a:ext cx="2" cy="240953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다이아몬드 11"/>
            <p:cNvSpPr/>
            <p:nvPr/>
          </p:nvSpPr>
          <p:spPr bwMode="auto">
            <a:xfrm>
              <a:off x="1175360" y="3501357"/>
              <a:ext cx="3292992" cy="546032"/>
            </a:xfrm>
            <a:prstGeom prst="diamond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+mn-ea"/>
                  <a:ea typeface="+mn-ea"/>
                </a:rPr>
                <a:t>id </a:t>
              </a:r>
              <a:r>
                <a:rPr lang="ko-KR" altLang="en-US" sz="1100" kern="0" dirty="0">
                  <a:solidFill>
                    <a:prstClr val="black"/>
                  </a:solidFill>
                  <a:latin typeface="+mn-ea"/>
                  <a:ea typeface="+mn-ea"/>
                </a:rPr>
                <a:t>길이 </a:t>
              </a:r>
              <a:r>
                <a:rPr lang="en-US" altLang="ko-KR" sz="1100" kern="0" dirty="0">
                  <a:solidFill>
                    <a:prstClr val="black"/>
                  </a:solidFill>
                  <a:latin typeface="+mn-ea"/>
                  <a:ea typeface="+mn-ea"/>
                </a:rPr>
                <a:t>&lt; 10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 bwMode="auto">
            <a:xfrm>
              <a:off x="2788710" y="2270160"/>
              <a:ext cx="57583" cy="2092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1561" y="3440261"/>
              <a:ext cx="741154" cy="3872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False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18563" y="4046728"/>
              <a:ext cx="695314" cy="3872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True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170517" y="5610349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회원</a:t>
              </a:r>
              <a:r>
                <a:rPr lang="ko-KR" altLang="en-US" sz="1100" kern="0" dirty="0">
                  <a:solidFill>
                    <a:prstClr val="black"/>
                  </a:solidFill>
                  <a:latin typeface="+mn-ea"/>
                  <a:ea typeface="+mn-ea"/>
                </a:rPr>
                <a:t>가입 성공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7" name="다이아몬드 16"/>
            <p:cNvSpPr/>
            <p:nvPr/>
          </p:nvSpPr>
          <p:spPr bwMode="auto">
            <a:xfrm>
              <a:off x="1170519" y="4558985"/>
              <a:ext cx="3292992" cy="546032"/>
            </a:xfrm>
            <a:prstGeom prst="diamond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+mn-ea"/>
                  <a:ea typeface="+mn-ea"/>
                </a:rPr>
                <a:t>password </a:t>
              </a:r>
              <a:r>
                <a:rPr lang="ko-KR" altLang="en-US" sz="1100" kern="0" dirty="0">
                  <a:solidFill>
                    <a:prstClr val="black"/>
                  </a:solidFill>
                  <a:latin typeface="+mn-ea"/>
                  <a:ea typeface="+mn-ea"/>
                </a:rPr>
                <a:t>길이 </a:t>
              </a:r>
              <a:r>
                <a:rPr lang="en-US" altLang="ko-KR" sz="1100" kern="0" dirty="0">
                  <a:solidFill>
                    <a:prstClr val="black"/>
                  </a:solidFill>
                  <a:latin typeface="+mn-ea"/>
                  <a:ea typeface="+mn-ea"/>
                </a:rPr>
                <a:t>&lt; 10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899108" y="5610349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회원가입 실패</a:t>
              </a:r>
              <a:endParaRPr kumimoji="0" lang="en-US" altLang="ko-KR" sz="105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: password </a:t>
              </a:r>
              <a:r>
                <a:rPr lang="ko-KR" altLang="en-US" sz="105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길이가 </a:t>
              </a:r>
              <a:r>
                <a:rPr lang="en-US" altLang="ko-KR" sz="105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10</a:t>
              </a:r>
              <a:r>
                <a:rPr lang="ko-KR" altLang="en-US" sz="1050" kern="0" spc="-50" dirty="0">
                  <a:solidFill>
                    <a:prstClr val="black"/>
                  </a:solidFill>
                  <a:latin typeface="+mn-ea"/>
                  <a:ea typeface="+mn-ea"/>
                </a:rPr>
                <a:t>을 초과</a:t>
              </a:r>
              <a:endParaRPr kumimoji="0" lang="ko-KR" altLang="en-US" sz="105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899106" y="4023907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회원가입 실패</a:t>
              </a:r>
              <a:endPara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+mn-ea"/>
                  <a:ea typeface="+mn-ea"/>
                </a:rPr>
                <a:t>: id </a:t>
              </a:r>
              <a:r>
                <a:rPr lang="ko-KR" altLang="en-US" sz="1050" kern="0" dirty="0">
                  <a:solidFill>
                    <a:prstClr val="black"/>
                  </a:solidFill>
                  <a:latin typeface="+mn-ea"/>
                  <a:ea typeface="+mn-ea"/>
                </a:rPr>
                <a:t>길이가 </a:t>
              </a:r>
              <a:r>
                <a:rPr lang="en-US" altLang="ko-KR" sz="1050" kern="0" dirty="0">
                  <a:solidFill>
                    <a:prstClr val="black"/>
                  </a:solidFill>
                  <a:latin typeface="+mn-ea"/>
                  <a:ea typeface="+mn-ea"/>
                </a:rPr>
                <a:t>10</a:t>
              </a:r>
              <a:r>
                <a:rPr lang="ko-KR" altLang="en-US" sz="1050" kern="0" dirty="0">
                  <a:solidFill>
                    <a:prstClr val="black"/>
                  </a:solidFill>
                  <a:latin typeface="+mn-ea"/>
                  <a:ea typeface="+mn-ea"/>
                </a:rPr>
                <a:t>을 초과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31558" y="4522704"/>
              <a:ext cx="741154" cy="3872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False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8563" y="5163454"/>
              <a:ext cx="695314" cy="3872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True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1170517" y="2575250"/>
              <a:ext cx="3292992" cy="4207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id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입력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+mn-ea"/>
                  <a:ea typeface="+mn-ea"/>
                </a:rPr>
                <a:t>password </a:t>
              </a:r>
              <a:r>
                <a:rPr lang="ko-KR" altLang="en-US" sz="1100" kern="0" dirty="0">
                  <a:solidFill>
                    <a:prstClr val="black"/>
                  </a:solidFill>
                  <a:latin typeface="+mn-ea"/>
                  <a:ea typeface="+mn-ea"/>
                </a:rPr>
                <a:t>입력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cxnSp>
          <p:nvCxnSpPr>
            <p:cNvPr id="25" name="직선 화살표 연결선 24"/>
            <p:cNvCxnSpPr>
              <a:stCxn id="24" idx="2"/>
              <a:endCxn id="12" idx="0"/>
            </p:cNvCxnSpPr>
            <p:nvPr/>
          </p:nvCxnSpPr>
          <p:spPr>
            <a:xfrm>
              <a:off x="2817013" y="2996024"/>
              <a:ext cx="4843" cy="505333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/>
            <p:cNvCxnSpPr>
              <a:stCxn id="12" idx="2"/>
              <a:endCxn id="17" idx="0"/>
            </p:cNvCxnSpPr>
            <p:nvPr/>
          </p:nvCxnSpPr>
          <p:spPr>
            <a:xfrm flipH="1">
              <a:off x="2817015" y="4047389"/>
              <a:ext cx="4841" cy="511596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/>
            <p:cNvCxnSpPr>
              <a:stCxn id="17" idx="2"/>
              <a:endCxn id="16" idx="0"/>
            </p:cNvCxnSpPr>
            <p:nvPr/>
          </p:nvCxnSpPr>
          <p:spPr>
            <a:xfrm flipH="1">
              <a:off x="2817013" y="5105017"/>
              <a:ext cx="2" cy="505332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꺾인 연결선 31"/>
            <p:cNvCxnSpPr>
              <a:stCxn id="17" idx="3"/>
              <a:endCxn id="18" idx="0"/>
            </p:cNvCxnSpPr>
            <p:nvPr/>
          </p:nvCxnSpPr>
          <p:spPr>
            <a:xfrm>
              <a:off x="4463511" y="4832001"/>
              <a:ext cx="2082093" cy="778348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12" idx="3"/>
              <a:endCxn id="19" idx="0"/>
            </p:cNvCxnSpPr>
            <p:nvPr/>
          </p:nvCxnSpPr>
          <p:spPr>
            <a:xfrm>
              <a:off x="4468352" y="3774373"/>
              <a:ext cx="2077250" cy="249534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직사각형 33"/>
          <p:cNvSpPr/>
          <p:nvPr/>
        </p:nvSpPr>
        <p:spPr bwMode="auto">
          <a:xfrm>
            <a:off x="722075" y="1075899"/>
            <a:ext cx="7793273" cy="96717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100" dirty="0"/>
              <a:t>웹 사이트의 회원 가입 예제이다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사이트에 회원 가입을 위해서는 </a:t>
            </a:r>
            <a:r>
              <a:rPr lang="en-US" altLang="ko-KR" sz="1100" dirty="0"/>
              <a:t>id</a:t>
            </a:r>
            <a:r>
              <a:rPr lang="ko-KR" altLang="en-US" sz="1100" dirty="0"/>
              <a:t>와 </a:t>
            </a:r>
            <a:r>
              <a:rPr lang="en-US" altLang="ko-KR" sz="1100" dirty="0"/>
              <a:t>password</a:t>
            </a:r>
            <a:r>
              <a:rPr lang="ko-KR" altLang="en-US" sz="1100" dirty="0"/>
              <a:t>를 입력해야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문자 길이에 </a:t>
            </a:r>
            <a:r>
              <a:rPr lang="en-US" altLang="ko-KR" sz="1100" dirty="0"/>
              <a:t>10</a:t>
            </a:r>
            <a:r>
              <a:rPr lang="ko-KR" altLang="en-US" sz="1100" dirty="0"/>
              <a:t>글자를 넘지 않는다는 제약사항이 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id </a:t>
            </a:r>
            <a:r>
              <a:rPr lang="ko-KR" altLang="en-US" sz="1100" dirty="0"/>
              <a:t>길이가 </a:t>
            </a:r>
            <a:r>
              <a:rPr lang="en-US" altLang="ko-KR" sz="1100" dirty="0"/>
              <a:t>10</a:t>
            </a:r>
            <a:r>
              <a:rPr lang="ko-KR" altLang="en-US" sz="1100" dirty="0"/>
              <a:t>을 넘으면 ‘회원가입 실패</a:t>
            </a:r>
            <a:r>
              <a:rPr lang="en-US" altLang="ko-KR" sz="1100" dirty="0"/>
              <a:t>: id </a:t>
            </a:r>
            <a:r>
              <a:rPr lang="ko-KR" altLang="en-US" sz="1100" dirty="0"/>
              <a:t>길이가 </a:t>
            </a:r>
            <a:r>
              <a:rPr lang="en-US" altLang="ko-KR" sz="1100" dirty="0"/>
              <a:t>10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초과’라는</a:t>
            </a:r>
            <a:r>
              <a:rPr lang="ko-KR" altLang="en-US" sz="1100" dirty="0"/>
              <a:t> 메시지를 출력하고 </a:t>
            </a:r>
            <a:r>
              <a:rPr lang="en-US" altLang="ko-KR" sz="1100" dirty="0"/>
              <a:t>password </a:t>
            </a:r>
            <a:r>
              <a:rPr lang="ko-KR" altLang="en-US" sz="1100" dirty="0"/>
              <a:t>길이가 </a:t>
            </a:r>
            <a:r>
              <a:rPr lang="en-US" altLang="ko-KR" sz="1100" dirty="0"/>
              <a:t>10</a:t>
            </a:r>
            <a:r>
              <a:rPr lang="ko-KR" altLang="en-US" sz="1100" dirty="0"/>
              <a:t>을 넘으면 ‘회원가입 </a:t>
            </a:r>
            <a:endParaRPr lang="en-US" altLang="ko-KR" sz="1100" dirty="0"/>
          </a:p>
          <a:p>
            <a:r>
              <a:rPr lang="ko-KR" altLang="en-US" sz="1100" dirty="0"/>
              <a:t>실패</a:t>
            </a:r>
            <a:r>
              <a:rPr lang="en-US" altLang="ko-KR" sz="1100" dirty="0"/>
              <a:t>:password </a:t>
            </a:r>
            <a:r>
              <a:rPr lang="ko-KR" altLang="en-US" sz="1100" dirty="0"/>
              <a:t>길이가 </a:t>
            </a:r>
            <a:r>
              <a:rPr lang="en-US" altLang="ko-KR" sz="1100" dirty="0"/>
              <a:t>10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초과’라는</a:t>
            </a:r>
            <a:r>
              <a:rPr lang="ko-KR" altLang="en-US" sz="1100" dirty="0"/>
              <a:t> 메시지를 출력한다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다음과 같은 프로그램을 작성하여보자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66782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6-2]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조건문의 활용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357" t="17479"/>
          <a:stretch/>
        </p:blipFill>
        <p:spPr>
          <a:xfrm>
            <a:off x="727911" y="2129589"/>
            <a:ext cx="7787439" cy="38410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727910" y="1133494"/>
            <a:ext cx="7787439" cy="11404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방금 가입한 사이트에 설정한 </a:t>
            </a:r>
            <a:r>
              <a:rPr lang="en-US" altLang="ko-KR" sz="1100" dirty="0">
                <a:latin typeface="+mj-ea"/>
                <a:ea typeface="+mj-ea"/>
              </a:rPr>
              <a:t>id</a:t>
            </a:r>
            <a:r>
              <a:rPr lang="ko-KR" altLang="en-US" sz="1100" dirty="0">
                <a:latin typeface="+mj-ea"/>
                <a:ea typeface="+mj-ea"/>
              </a:rPr>
              <a:t>가 </a:t>
            </a:r>
            <a:r>
              <a:rPr lang="en-US" altLang="ko-KR" sz="1100" dirty="0" err="1">
                <a:latin typeface="+mj-ea"/>
                <a:ea typeface="+mj-ea"/>
              </a:rPr>
              <a:t>abc</a:t>
            </a:r>
            <a:r>
              <a:rPr lang="ko-KR" altLang="en-US" sz="1100" dirty="0">
                <a:latin typeface="+mj-ea"/>
                <a:ea typeface="+mj-ea"/>
              </a:rPr>
              <a:t>이고 </a:t>
            </a:r>
            <a:r>
              <a:rPr lang="en-US" altLang="ko-KR" sz="1100" dirty="0">
                <a:latin typeface="+mj-ea"/>
                <a:ea typeface="+mj-ea"/>
              </a:rPr>
              <a:t>password</a:t>
            </a:r>
            <a:r>
              <a:rPr lang="ko-KR" altLang="en-US" sz="1100" dirty="0">
                <a:latin typeface="+mj-ea"/>
                <a:ea typeface="+mj-ea"/>
              </a:rPr>
              <a:t>는 </a:t>
            </a:r>
            <a:r>
              <a:rPr lang="en-US" altLang="ko-KR" sz="1100" dirty="0">
                <a:latin typeface="+mj-ea"/>
                <a:ea typeface="+mj-ea"/>
              </a:rPr>
              <a:t>123</a:t>
            </a:r>
            <a:r>
              <a:rPr lang="ko-KR" altLang="en-US" sz="1100" dirty="0">
                <a:latin typeface="+mj-ea"/>
                <a:ea typeface="+mj-ea"/>
              </a:rPr>
              <a:t>이다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  <a:r>
              <a:rPr lang="ko-KR" altLang="en-US" sz="1100" dirty="0">
                <a:latin typeface="+mj-ea"/>
                <a:ea typeface="+mj-ea"/>
              </a:rPr>
              <a:t>로그인하기 위해 </a:t>
            </a:r>
            <a:r>
              <a:rPr lang="en-US" altLang="ko-KR" sz="1100" dirty="0">
                <a:latin typeface="+mj-ea"/>
                <a:ea typeface="+mj-ea"/>
              </a:rPr>
              <a:t>id</a:t>
            </a:r>
            <a:r>
              <a:rPr lang="ko-KR" altLang="en-US" sz="1100" dirty="0">
                <a:latin typeface="+mj-ea"/>
                <a:ea typeface="+mj-ea"/>
              </a:rPr>
              <a:t>와 </a:t>
            </a:r>
            <a:r>
              <a:rPr lang="en-US" altLang="ko-KR" sz="1100" dirty="0">
                <a:latin typeface="+mj-ea"/>
                <a:ea typeface="+mj-ea"/>
              </a:rPr>
              <a:t>password</a:t>
            </a:r>
            <a:r>
              <a:rPr lang="ko-KR" altLang="en-US" sz="1100" dirty="0">
                <a:latin typeface="+mj-ea"/>
                <a:ea typeface="+mj-ea"/>
              </a:rPr>
              <a:t>를 입력하려고 한다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</a:p>
          <a:p>
            <a:r>
              <a:rPr lang="ko-KR" altLang="en-US" sz="1100" dirty="0">
                <a:latin typeface="+mj-ea"/>
                <a:ea typeface="+mj-ea"/>
              </a:rPr>
              <a:t>성공했을 때는 ‘로그인 </a:t>
            </a:r>
            <a:r>
              <a:rPr lang="ko-KR" altLang="en-US" sz="1100" dirty="0" err="1">
                <a:latin typeface="+mj-ea"/>
                <a:ea typeface="+mj-ea"/>
              </a:rPr>
              <a:t>성공’이라는</a:t>
            </a:r>
            <a:r>
              <a:rPr lang="ko-KR" altLang="en-US" sz="1100" dirty="0">
                <a:latin typeface="+mj-ea"/>
                <a:ea typeface="+mj-ea"/>
              </a:rPr>
              <a:t> 메시지를 출력한다</a:t>
            </a:r>
            <a:r>
              <a:rPr lang="en-US" altLang="ko-KR" sz="1100" dirty="0">
                <a:latin typeface="+mj-ea"/>
                <a:ea typeface="+mj-ea"/>
              </a:rPr>
              <a:t>. id</a:t>
            </a:r>
            <a:r>
              <a:rPr lang="ko-KR" altLang="en-US" sz="1100" dirty="0">
                <a:latin typeface="+mj-ea"/>
                <a:ea typeface="+mj-ea"/>
              </a:rPr>
              <a:t>가 잘못되었을 경우에는 ‘로그인 실패 </a:t>
            </a:r>
            <a:r>
              <a:rPr lang="en-US" altLang="ko-KR" sz="1100" dirty="0">
                <a:latin typeface="+mj-ea"/>
                <a:ea typeface="+mj-ea"/>
              </a:rPr>
              <a:t>: id </a:t>
            </a:r>
            <a:r>
              <a:rPr lang="ko-KR" altLang="en-US" sz="1100" dirty="0" err="1">
                <a:latin typeface="+mj-ea"/>
                <a:ea typeface="+mj-ea"/>
              </a:rPr>
              <a:t>오류’라는</a:t>
            </a:r>
            <a:r>
              <a:rPr lang="ko-KR" altLang="en-US" sz="1100" dirty="0">
                <a:latin typeface="+mj-ea"/>
                <a:ea typeface="+mj-ea"/>
              </a:rPr>
              <a:t> 메시지 출력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</a:p>
          <a:p>
            <a:r>
              <a:rPr lang="en-US" altLang="ko-KR" sz="1100" dirty="0">
                <a:latin typeface="+mj-ea"/>
                <a:ea typeface="+mj-ea"/>
              </a:rPr>
              <a:t>password</a:t>
            </a:r>
            <a:r>
              <a:rPr lang="ko-KR" altLang="en-US" sz="1100" dirty="0">
                <a:latin typeface="+mj-ea"/>
                <a:ea typeface="+mj-ea"/>
              </a:rPr>
              <a:t>가 다를 때에는 ‘로그인 실패 </a:t>
            </a:r>
            <a:r>
              <a:rPr lang="en-US" altLang="ko-KR" sz="1100" dirty="0">
                <a:latin typeface="+mj-ea"/>
                <a:ea typeface="+mj-ea"/>
              </a:rPr>
              <a:t>: password </a:t>
            </a:r>
            <a:r>
              <a:rPr lang="ko-KR" altLang="en-US" sz="1100" dirty="0" err="1">
                <a:latin typeface="+mj-ea"/>
                <a:ea typeface="+mj-ea"/>
              </a:rPr>
              <a:t>오류’라는</a:t>
            </a:r>
            <a:r>
              <a:rPr lang="ko-KR" altLang="en-US" sz="1100" dirty="0">
                <a:latin typeface="+mj-ea"/>
                <a:ea typeface="+mj-ea"/>
              </a:rPr>
              <a:t> 메시지를 출력하는 프로그램을 작성해 보자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  <a:endParaRPr kumimoji="0" lang="en-US" altLang="ko-KR" sz="1100" dirty="0">
              <a:solidFill>
                <a:srgbClr val="92D050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65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(1/3)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650" y="1215536"/>
            <a:ext cx="7759700" cy="48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01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if-</a:t>
            </a:r>
            <a:r>
              <a:rPr lang="en-US" altLang="ko-KR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2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(3/3)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6.2. if-</a:t>
            </a:r>
            <a:r>
              <a:rPr lang="en-US" altLang="ko-KR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-else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1~8</a:t>
            </a:r>
            <a:r>
              <a:rPr lang="ko-KR" altLang="en-US" dirty="0"/>
              <a:t>까지 입력 받은 숫자를 판별하는 프로그램을 작성해보자 </a:t>
            </a:r>
            <a:r>
              <a:rPr lang="en-US" altLang="ko-KR" dirty="0"/>
              <a:t>(</a:t>
            </a:r>
            <a:r>
              <a:rPr lang="ko-KR" altLang="en-US" dirty="0"/>
              <a:t>비교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767" y="1684336"/>
            <a:ext cx="7627233" cy="39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28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2139</Words>
  <Application>Microsoft Office PowerPoint</Application>
  <PresentationFormat>화면 슬라이드 쇼(4:3)</PresentationFormat>
  <Paragraphs>422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굴림</vt:lpstr>
      <vt:lpstr>Arial</vt:lpstr>
      <vt:lpstr>나눔고딕</vt:lpstr>
      <vt:lpstr>나눔고딕 ExtraBold</vt:lpstr>
      <vt:lpstr>Wingdings</vt:lpstr>
      <vt:lpstr>Courier New</vt:lpstr>
      <vt:lpstr>맑은 고딕</vt:lpstr>
      <vt:lpstr>나눔명조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booksr</dc:creator>
  <cp:lastModifiedBy>user</cp:lastModifiedBy>
  <cp:revision>50</cp:revision>
  <dcterms:created xsi:type="dcterms:W3CDTF">2016-02-18T03:21:45Z</dcterms:created>
  <dcterms:modified xsi:type="dcterms:W3CDTF">2024-04-09T07:34:03Z</dcterms:modified>
</cp:coreProperties>
</file>