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6"/>
  </p:normalViewPr>
  <p:slideViewPr>
    <p:cSldViewPr snapToGrid="0" snapToObjects="1">
      <p:cViewPr varScale="1">
        <p:scale>
          <a:sx n="156" d="100"/>
          <a:sy n="156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CB07F-9CB1-AB40-98C3-72E8CB33A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735917-B901-564B-888A-CF63F746C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74A303-D5BC-3F42-ADC6-C750F235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788FD4-FE0F-4F4F-8860-43A75111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DA58E-5281-B647-87E6-B8F26545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3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4C16B-ED25-B046-9409-5B576DB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9419E7-F613-0F4A-9200-98F957A5B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77EE8-51B9-124A-861C-50D4CD0E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CC486-8587-CF49-B2BF-8816A9E4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347C14-EB39-6B4B-9EA7-AA381FBA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44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A3E624-FFCB-D943-A33B-B269534AD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7665B3-363E-F74F-8009-E81047D5D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2E8EC2-307D-3F46-A23E-07C9AA60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066D8-86E7-EB43-BB20-96AA83F6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1951C-5CB3-F44A-BDD9-A1D4FBF4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50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4A734-1155-EA47-8F41-0AEFCAD4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829C7-462C-0B46-BCD1-1CBC705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6C0FB-3E25-A74D-8CBD-AB0577BC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7160ED-A6AD-AA4E-AF17-D7B3F0AA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3EEB07-EF9D-2346-BF69-78F38A95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C1FFC-1845-4B47-B78E-A87DED1B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2127C6-C5C6-1445-918C-1507034D5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E12972-E9CE-0246-AFF4-99880831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489F2-4EF7-464A-A7EC-45150B1E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9FAF2-E9A2-5248-A5B5-46F3C1B8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6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734AD-9678-3F48-90B1-D643229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CADCD-2D9E-844A-AC87-BCC666DDC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4AC43E-7245-2143-910C-3A6BC263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7DBFCB-1D38-A248-90E6-FC041BF5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2AB589-5E41-B644-A706-1D0574A7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5CAEE6-FA26-4F43-9873-398D4B30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7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75B6A-5EDF-6448-94E6-220D8388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63FA99-8D85-2741-ABA9-F1C9362D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6B82B5-4728-4247-A506-DD403AD6B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6D113F-405B-7043-A8BB-27ED4001A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BC71B8-6DBE-144B-A286-D3EFCB2D1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275D63-85EC-5143-A16C-DE6632C4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932ECF-AF0E-0A45-BEB5-8E469553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101D7E-5412-1C42-BFB8-1EA2E364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4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1B32B-7DC5-FE40-B986-357CA7E3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52936F-4535-AC43-8912-555E19C0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5F6274-9749-D542-938A-96B86EC9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D08792-2778-D34A-86EE-4AB1A4D2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3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8292B6-5C0D-A140-A06F-280A8C18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3B5EBC-33CE-3D4D-8F77-E55EC401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D18E5F-62DA-D64B-ADEE-62BEACD6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7C249-CBBA-1549-BB8F-7795431D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F43D0-64B2-3A4A-8382-FE1855D92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EE0BDE-3CB3-FC42-8C4E-3A414F641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15A7B4-8FF1-0245-93D8-514A8DB6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A1EBC6-D5C5-6D4C-B6FB-914A73FB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DAD20C-6B0C-FE42-9505-8A256F21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8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AD617-99B2-554A-BBCA-9AD61BF7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210B86-8409-B947-9F40-6EE04B938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F03E79-6F11-9A43-898F-6AF9724C9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F37ED3-DE5E-034D-8E89-E3BDC6C3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D755F3-C00C-E943-8276-38644F27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6466B7-9BAA-9147-88CC-90D70057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5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F1039-3C0F-3749-90C2-B06744F2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339A2E-F2F5-7A46-B972-43564E57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257F6D-5822-2F45-8EA5-C863A4233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CDA4-E135-334A-92C3-29EE3F355B2E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3E38F6-8997-0444-A577-311A41315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780889-9197-0941-A091-18DB99D34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2081-8D40-904C-9472-E12F8001B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64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97E31-213E-B447-8889-6A0668F0B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789"/>
            <a:ext cx="9144000" cy="1910422"/>
          </a:xfrm>
        </p:spPr>
        <p:txBody>
          <a:bodyPr/>
          <a:lstStyle/>
          <a:p>
            <a:r>
              <a:rPr lang="en-US" dirty="0"/>
              <a:t>Kotlin </a:t>
            </a:r>
            <a:br>
              <a:rPr lang="ru-RU" dirty="0"/>
            </a:br>
            <a:r>
              <a:rPr lang="ru-RU" dirty="0"/>
              <a:t>Стандартная 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281865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C45B8-CE12-1E40-8FB2-C1AC5532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Getters, Setters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1F3F3-9B70-3546-972D-5A6A9FE7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Классы в </a:t>
            </a:r>
            <a:r>
              <a:rPr lang="en" dirty="0"/>
              <a:t>Kotlin </a:t>
            </a:r>
            <a:r>
              <a:rPr lang="ru-RU" dirty="0"/>
              <a:t>не могут иметь полей. Т.е. переменные, которые вы объявляете внутри класса только выглядят и ведут себя как поля из </a:t>
            </a:r>
            <a:r>
              <a:rPr lang="en" dirty="0"/>
              <a:t>Java, </a:t>
            </a:r>
            <a:r>
              <a:rPr lang="ru-RU" dirty="0"/>
              <a:t>хотя на самом деле являются свойствами, т.к. для них неявно реализуются методы </a:t>
            </a:r>
            <a:r>
              <a:rPr lang="en" dirty="0"/>
              <a:t>get </a:t>
            </a:r>
            <a:r>
              <a:rPr lang="ru-RU" dirty="0"/>
              <a:t>и </a:t>
            </a:r>
            <a:r>
              <a:rPr lang="en" dirty="0"/>
              <a:t>set. </a:t>
            </a:r>
            <a:r>
              <a:rPr lang="ru-RU" dirty="0"/>
              <a:t>А сама переменная, в которой находится значение свойства, называется </a:t>
            </a:r>
            <a:r>
              <a:rPr lang="en" dirty="0"/>
              <a:t>backing field </a:t>
            </a:r>
            <a:r>
              <a:rPr lang="ru-RU" dirty="0"/>
              <a:t>к которому можно обратиться с помощью идентификатора </a:t>
            </a:r>
            <a:r>
              <a:rPr lang="en" dirty="0"/>
              <a:t>field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24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34C8C-14CE-754F-A741-C04D91CA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Getters, Setters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B11F08-EFED-1444-80D4-35927A69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3" y="2280857"/>
            <a:ext cx="11041294" cy="34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3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BC0ED-10B5-6C42-8AA7-F3190B0C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Class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B02E1-EC29-2248-8D2C-0E8FF039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 — это программный блок, который группирует функции и данные для выполнения связанных задач</a:t>
            </a:r>
            <a:endParaRPr lang="en-US" dirty="0"/>
          </a:p>
          <a:p>
            <a:r>
              <a:rPr lang="ru-RU" dirty="0"/>
              <a:t>Конструкторы и блоки инициализации</a:t>
            </a:r>
            <a:endParaRPr lang="en-US" dirty="0"/>
          </a:p>
          <a:p>
            <a:r>
              <a:rPr lang="ru-RU" dirty="0"/>
              <a:t>Переменные </a:t>
            </a:r>
            <a:endParaRPr lang="en-US" dirty="0"/>
          </a:p>
          <a:p>
            <a:r>
              <a:rPr lang="ru-RU" dirty="0"/>
              <a:t>Методы </a:t>
            </a:r>
            <a:endParaRPr lang="en-US" dirty="0"/>
          </a:p>
          <a:p>
            <a:r>
              <a:rPr lang="ru-RU" dirty="0"/>
              <a:t>Вложенные классы </a:t>
            </a:r>
            <a:endParaRPr lang="en-US" dirty="0"/>
          </a:p>
          <a:p>
            <a:r>
              <a:rPr lang="ru-RU" dirty="0"/>
              <a:t>Объявление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351645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D8F8E-0C6F-074D-9199-25EC36F4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7205-1421-F944-AE70-F3EE80BC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Классы в </a:t>
            </a:r>
            <a:r>
              <a:rPr lang="en" dirty="0"/>
              <a:t>Kotlin </a:t>
            </a:r>
            <a:r>
              <a:rPr lang="ru-RU" dirty="0"/>
              <a:t>могут иметь один первичный конструктор (</a:t>
            </a:r>
            <a:r>
              <a:rPr lang="en" dirty="0"/>
              <a:t>primary constructor) </a:t>
            </a:r>
            <a:r>
              <a:rPr lang="ru-RU" dirty="0"/>
              <a:t>и один или несколько вторичных конструкторов(</a:t>
            </a:r>
            <a:r>
              <a:rPr lang="en" dirty="0"/>
              <a:t>secondary constructor). </a:t>
            </a:r>
            <a:r>
              <a:rPr lang="ru-RU" dirty="0"/>
              <a:t>Если у первичного конструктора нет модификаторов доступа и аннотаций, ключевое слово можно опустить</a:t>
            </a:r>
          </a:p>
        </p:txBody>
      </p:sp>
    </p:spTree>
    <p:extLst>
      <p:ext uri="{BB962C8B-B14F-4D97-AF65-F5344CB8AC3E}">
        <p14:creationId xmlns:p14="http://schemas.microsoft.com/office/powerpoint/2010/main" val="9847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DB872-BC94-5047-B2C4-57C415AD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constructor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371C84-D253-1D42-A5F2-A3FBE71E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2178050"/>
            <a:ext cx="62611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4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2D8F7-7CDB-C241-B621-1793D4C9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constructor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1D6B5F-F992-4F41-8489-3022086F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2171700"/>
            <a:ext cx="5918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7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72147-F641-AC44-8CB1-BC8DE8A0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Constructor. </a:t>
            </a:r>
            <a:r>
              <a:rPr lang="ru-RU" dirty="0"/>
              <a:t>Блок </a:t>
            </a:r>
            <a:r>
              <a:rPr lang="en-US" dirty="0"/>
              <a:t>Init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801E9-B2B6-7245-BC0D-64B449F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Инициализаторы — это некий блок кода, обязательно выполняемый при создании объекта независимо от того, с помощью какого конструктора этот объект создаётся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BAD2E4-3281-2040-9985-62C65355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3429000"/>
            <a:ext cx="40767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0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A8FB6-5FC8-E348-AF97-01654DCC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Class. </a:t>
            </a:r>
            <a:r>
              <a:rPr lang="ru-RU" dirty="0"/>
              <a:t>Очередность вызова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D7675-E308-3546-87FB-21BCC497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вызов дополнительного конструктора;</a:t>
            </a:r>
          </a:p>
          <a:p>
            <a:r>
              <a:rPr lang="ru-RU" dirty="0"/>
              <a:t>вызов первичного конструктора; </a:t>
            </a:r>
          </a:p>
          <a:p>
            <a:r>
              <a:rPr lang="ru-RU" dirty="0"/>
              <a:t>инициализация полей класса и блоков инициализаторов в порядке их расположения в коде; </a:t>
            </a:r>
          </a:p>
          <a:p>
            <a:r>
              <a:rPr lang="ru-RU" dirty="0"/>
              <a:t>выполнение кода в теле дополнительного конструктора.</a:t>
            </a:r>
          </a:p>
        </p:txBody>
      </p:sp>
    </p:spTree>
    <p:extLst>
      <p:ext uri="{BB962C8B-B14F-4D97-AF65-F5344CB8AC3E}">
        <p14:creationId xmlns:p14="http://schemas.microsoft.com/office/powerpoint/2010/main" val="236448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3C25C-E5F5-2B4A-8D29-D07261C0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Null Safety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22586-8565-5E4D-90B6-0AC6062D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Самым распространённым подводным камнем многих языков программирования, в том числе </a:t>
            </a:r>
            <a:r>
              <a:rPr lang="en" dirty="0"/>
              <a:t>Java, </a:t>
            </a:r>
            <a:r>
              <a:rPr lang="ru-RU" dirty="0"/>
              <a:t>является попытка произвести доступ к </a:t>
            </a:r>
            <a:r>
              <a:rPr lang="en" dirty="0"/>
              <a:t>null </a:t>
            </a:r>
            <a:r>
              <a:rPr lang="ru-RU" dirty="0"/>
              <a:t>значению</a:t>
            </a:r>
          </a:p>
        </p:txBody>
      </p:sp>
    </p:spTree>
    <p:extLst>
      <p:ext uri="{BB962C8B-B14F-4D97-AF65-F5344CB8AC3E}">
        <p14:creationId xmlns:p14="http://schemas.microsoft.com/office/powerpoint/2010/main" val="3282324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3F53F-F51B-894F-AFEC-8EE21721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8C2891-4F97-594A-B1C0-0F7D5EAF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6982"/>
            <a:ext cx="10515601" cy="41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55329-1CE6-6548-B703-405B1A6E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B78CC-C796-2E45-ABE7-DF9E27AD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ru-RU" dirty="0" err="1"/>
              <a:t>татически</a:t>
            </a:r>
            <a:r>
              <a:rPr lang="ru-RU" dirty="0"/>
              <a:t> типизированный, объектно-ориентированный язык программирования, работающий поверх </a:t>
            </a:r>
            <a:r>
              <a:rPr lang="en" dirty="0"/>
              <a:t>Java Virtual Machine </a:t>
            </a:r>
            <a:r>
              <a:rPr lang="ru-RU" dirty="0"/>
              <a:t>и разрабатываемый компанией </a:t>
            </a:r>
            <a:r>
              <a:rPr lang="en" dirty="0"/>
              <a:t>JetBrains. </a:t>
            </a:r>
            <a:r>
              <a:rPr lang="ru-RU" dirty="0"/>
              <a:t>Также компилируется в </a:t>
            </a:r>
            <a:r>
              <a:rPr lang="en" dirty="0"/>
              <a:t>JavaScript </a:t>
            </a:r>
            <a:r>
              <a:rPr lang="ru-RU" dirty="0"/>
              <a:t>и в исполняемый код ряда платформ через инфраструктуру </a:t>
            </a:r>
            <a:r>
              <a:rPr lang="en" dirty="0"/>
              <a:t>LLVM. </a:t>
            </a:r>
            <a:r>
              <a:rPr lang="ru-RU" dirty="0"/>
              <a:t>Язык назван в честь острова </a:t>
            </a:r>
            <a:r>
              <a:rPr lang="ru-RU" dirty="0" err="1"/>
              <a:t>Котлин</a:t>
            </a:r>
            <a:r>
              <a:rPr lang="ru-RU" dirty="0"/>
              <a:t> в Финском заливе, на котором расположен город Кронштадт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Синтаксис языка использует элементы из </a:t>
            </a:r>
            <a:r>
              <a:rPr lang="en" dirty="0"/>
              <a:t>JavaScript, </a:t>
            </a:r>
            <a:r>
              <a:rPr lang="ru-RU" dirty="0"/>
              <a:t>Паскаля, </a:t>
            </a:r>
            <a:r>
              <a:rPr lang="en" dirty="0"/>
              <a:t>TypeScript, </a:t>
            </a:r>
            <a:r>
              <a:rPr lang="en" dirty="0" err="1"/>
              <a:t>Haxe</a:t>
            </a:r>
            <a:r>
              <a:rPr lang="en" dirty="0"/>
              <a:t>, PL/SQL, F#, Go </a:t>
            </a:r>
            <a:r>
              <a:rPr lang="ru-RU" dirty="0"/>
              <a:t>и </a:t>
            </a:r>
            <a:r>
              <a:rPr lang="en" dirty="0"/>
              <a:t>Scala, C++, Java, C#, Rust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63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F6B11-3503-7049-92C9-4C33D63C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Интерполяция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22F017-BAEA-E848-BA2B-72116020D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Kotlin </a:t>
            </a:r>
            <a:r>
              <a:rPr lang="ru-RU" dirty="0"/>
              <a:t>поддерживает интерполяцию строк, достаточно использовать символ "$" вначале переменной. Такая запись значительно повышает чистоту и читабельность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404623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1C81B-0F8D-F844-9142-0DE2E5DE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Простое интерполирование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0D2315-DF28-A34F-ACCA-DB45A512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584450"/>
            <a:ext cx="98679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45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C39BD-B2C4-6A43-90E8-41DB7447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Многострочное интерполирование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2D1B3E-05D7-CC4E-A8E4-74370907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96" y="2964048"/>
            <a:ext cx="10281007" cy="14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85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6C41D-E070-D347-A599-C8E191E5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" dirty="0"/>
              <a:t>When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0911E-ECDD-D940-92F1-2A978CA1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Ключевое слово </a:t>
            </a:r>
            <a:r>
              <a:rPr lang="en" b="1" dirty="0"/>
              <a:t>when </a:t>
            </a:r>
            <a:r>
              <a:rPr lang="ru-RU" dirty="0"/>
              <a:t>призвано заменить оператор </a:t>
            </a:r>
            <a:r>
              <a:rPr lang="en" b="1" dirty="0"/>
              <a:t>switch</a:t>
            </a:r>
            <a:r>
              <a:rPr lang="en" dirty="0"/>
              <a:t>, </a:t>
            </a:r>
            <a:r>
              <a:rPr lang="ru-RU" dirty="0"/>
              <a:t>присутствующий в </a:t>
            </a:r>
            <a:r>
              <a:rPr lang="en" dirty="0"/>
              <a:t>C-</a:t>
            </a:r>
            <a:r>
              <a:rPr lang="ru-RU" dirty="0"/>
              <a:t>подобных языках</a:t>
            </a:r>
          </a:p>
        </p:txBody>
      </p:sp>
    </p:spTree>
    <p:extLst>
      <p:ext uri="{BB962C8B-B14F-4D97-AF65-F5344CB8AC3E}">
        <p14:creationId xmlns:p14="http://schemas.microsoft.com/office/powerpoint/2010/main" val="68111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17E02-097D-014F-BC88-7E081E52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F9971A-9B00-CA48-8CC4-5CF31B4D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2203450"/>
            <a:ext cx="73406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9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61FF1-674D-A248-80DB-AECF03B9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9E152C9-8AC9-2D4E-8DF9-961A73B2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50" y="2172494"/>
            <a:ext cx="7404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2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C722A-3AB3-9047-BA4A-E34026D1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4DB04E-14D9-C64D-B8AF-A9E0936D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190750"/>
            <a:ext cx="7670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048D2-8CAD-5D41-82D6-40FCDC41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425404-7903-634E-9BF1-6CE1E9AD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2362200"/>
            <a:ext cx="7327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56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2C663-1CE1-CB48-BAA4-97499846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DFE6EC-8B72-2B4C-A92F-5AADBA49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2381250"/>
            <a:ext cx="7073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79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4CF0F-84DF-1142-AB01-F6E856D1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Extensions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B60B13-E656-8B40-B623-9612F0AB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Kotlin </a:t>
            </a:r>
            <a:r>
              <a:rPr lang="ru-RU" dirty="0"/>
              <a:t>позволяет расширять класс путём добавления нового функционала. Не наследуясь от такого класса и не используя паттерн </a:t>
            </a:r>
            <a:r>
              <a:rPr lang="en-US" dirty="0"/>
              <a:t>"</a:t>
            </a:r>
            <a:r>
              <a:rPr lang="ru-RU" b="1" dirty="0"/>
              <a:t>Декоратор</a:t>
            </a:r>
            <a:r>
              <a:rPr lang="en-US" dirty="0"/>
              <a:t>"</a:t>
            </a:r>
            <a:r>
              <a:rPr lang="ru-RU" dirty="0"/>
              <a:t>. </a:t>
            </a:r>
            <a:r>
              <a:rPr lang="en" b="1" dirty="0"/>
              <a:t>Extensions </a:t>
            </a:r>
            <a:r>
              <a:rPr lang="ru-RU" dirty="0"/>
              <a:t>имеют статическую диспетчеризацию: это значит, что вызванная функция-расширение определяется типом её выражения во время компиляции, а не типом выражения, вычисленным в ходе выполнения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492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AB0ED-6440-3945-A73A-433AF892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F9E3A6-0479-804A-A2EE-0C22E5F8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71028" cy="46529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36EDD9-33CC-2A43-8C28-8EFA8070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331" y="1690688"/>
            <a:ext cx="4672366" cy="44709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CECAF6-83E3-A542-9130-203C26C18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85" y="6343650"/>
            <a:ext cx="10007029" cy="41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11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0E1A7-8094-AA4B-BAAD-BC23C457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4ECC64-23F7-1D4D-B282-37721A58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882900"/>
            <a:ext cx="7658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84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1E803-AA4D-8342-8BE3-29EAF830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D598F4-C9C0-5E4D-ABFF-8AB2171C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933682"/>
            <a:ext cx="8140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09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4D7EB-EC16-A445-9AF2-0961FE22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Extensions. </a:t>
            </a:r>
            <a:r>
              <a:rPr lang="en-US" b="1" dirty="0"/>
              <a:t>With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748E5-96BD-F341-838A-1FAF0C03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1" dirty="0"/>
              <a:t>with</a:t>
            </a:r>
            <a:r>
              <a:rPr lang="en" dirty="0"/>
              <a:t> </a:t>
            </a:r>
            <a:r>
              <a:rPr lang="ru-RU" dirty="0"/>
              <a:t>используется с </a:t>
            </a:r>
            <a:r>
              <a:rPr lang="en" dirty="0"/>
              <a:t>non-nullable </a:t>
            </a:r>
            <a:r>
              <a:rPr lang="ru-RU" dirty="0"/>
              <a:t>объектами (</a:t>
            </a:r>
            <a:r>
              <a:rPr lang="en" dirty="0"/>
              <a:t>receiver), </a:t>
            </a:r>
            <a:r>
              <a:rPr lang="ru-RU" dirty="0"/>
              <a:t>в том случае когда вам не нужен результат выполнения функций в области видимости </a:t>
            </a:r>
            <a:r>
              <a:rPr lang="en" dirty="0"/>
              <a:t>with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191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DB398-9FAC-4A4C-ACA5-588520BA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312A5D-20A9-0A41-AC96-F267A5CE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1690688"/>
            <a:ext cx="51308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1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0D315-2C44-E54A-91C9-D63459CC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Extensions. Apply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3C3E4-DA9F-0543-AFF7-6E81201B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1" dirty="0"/>
              <a:t>apply </a:t>
            </a:r>
            <a:r>
              <a:rPr lang="ru-RU" dirty="0"/>
              <a:t>чаще всего используется для инициализации нового объекта как аналог паттерна </a:t>
            </a:r>
            <a:r>
              <a:rPr lang="en" dirty="0"/>
              <a:t>Builder. </a:t>
            </a:r>
            <a:r>
              <a:rPr lang="ru-RU" dirty="0"/>
              <a:t>Применяется для инициализации свойств объекта в области видимости </a:t>
            </a:r>
            <a:r>
              <a:rPr lang="en" dirty="0"/>
              <a:t>apply </a:t>
            </a:r>
            <a:r>
              <a:rPr lang="ru-RU" dirty="0"/>
              <a:t>и возвращения этого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223196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30C7E-CFDD-5543-860D-5E2FAB7B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45501F-8293-1D47-8EDF-B96151B3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81" y="1553299"/>
            <a:ext cx="7179638" cy="53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07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556BF-A6FE-3547-B5C7-D9A3D07A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Extensions. </a:t>
            </a:r>
            <a:r>
              <a:rPr lang="en-US" b="1" dirty="0"/>
              <a:t>Let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39494-33D4-404D-A345-9B2B72BA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let </a:t>
            </a:r>
            <a:r>
              <a:rPr lang="ru-RU" dirty="0"/>
              <a:t>используется с </a:t>
            </a:r>
            <a:r>
              <a:rPr lang="en" dirty="0"/>
              <a:t>nullable </a:t>
            </a:r>
            <a:r>
              <a:rPr lang="ru-RU" dirty="0"/>
              <a:t>объектами когда необходимо вызвать функцию объекта если он не равен </a:t>
            </a:r>
            <a:r>
              <a:rPr lang="en" dirty="0"/>
              <a:t>null </a:t>
            </a:r>
            <a:r>
              <a:rPr lang="ru-RU" dirty="0"/>
              <a:t>или вернуть </a:t>
            </a:r>
            <a:r>
              <a:rPr lang="en" dirty="0"/>
              <a:t>nullable </a:t>
            </a:r>
            <a:r>
              <a:rPr lang="ru-RU" dirty="0"/>
              <a:t>объект другого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3756989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ABF20-AAA1-6644-BAF4-34576EFC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778E39-68A6-A24B-B06B-E1B7F033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90688"/>
            <a:ext cx="838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31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249E5-655B-CD45-8432-D6B1B6FA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Extensions. </a:t>
            </a:r>
            <a:r>
              <a:rPr lang="en-US" b="1" dirty="0"/>
              <a:t>Run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4787C-687B-6744-A66C-1BEA3B26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1" dirty="0"/>
              <a:t>run</a:t>
            </a:r>
            <a:r>
              <a:rPr lang="en" dirty="0"/>
              <a:t> </a:t>
            </a:r>
            <a:r>
              <a:rPr lang="ru-RU" dirty="0"/>
              <a:t>используется если вам нужно вычислить какое-то значение или вы хотите ограничить область действия нескольких локальных переменных. Используйте </a:t>
            </a:r>
            <a:r>
              <a:rPr lang="en" dirty="0"/>
              <a:t>run </a:t>
            </a:r>
            <a:r>
              <a:rPr lang="ru-RU" dirty="0"/>
              <a:t>также, если вы хотите преобразовать явные параметры в неявный получатель (</a:t>
            </a:r>
            <a:r>
              <a:rPr lang="en" dirty="0"/>
              <a:t>receiver)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316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7F272-6659-2D47-BFF5-BA6274B6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57C77F-9056-D142-B8BC-35D02ED2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45" y="1785683"/>
            <a:ext cx="5211709" cy="47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4C883-59A3-A24B-B819-3B14E8CB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7EDC9-3B40-EF44-81E1-B2F1A6E4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71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В языке </a:t>
            </a:r>
            <a:r>
              <a:rPr lang="en" dirty="0"/>
              <a:t>Kotlin </a:t>
            </a:r>
            <a:r>
              <a:rPr lang="ru-RU" dirty="0"/>
              <a:t>присутствуют следующие виды символьных постоянных для целых значений:</a:t>
            </a:r>
          </a:p>
          <a:p>
            <a:pPr marL="0" indent="0">
              <a:buNone/>
            </a:pPr>
            <a:r>
              <a:rPr lang="ru-RU" dirty="0"/>
              <a:t>Десятичные числа: 123 </a:t>
            </a:r>
          </a:p>
          <a:p>
            <a:pPr marL="0" indent="0">
              <a:buNone/>
            </a:pPr>
            <a:r>
              <a:rPr lang="ru-RU" dirty="0"/>
              <a:t>Тип </a:t>
            </a:r>
            <a:r>
              <a:rPr lang="en" dirty="0"/>
              <a:t>Long </a:t>
            </a:r>
            <a:r>
              <a:rPr lang="ru-RU" dirty="0"/>
              <a:t>обозначается заглавной </a:t>
            </a:r>
            <a:r>
              <a:rPr lang="en" dirty="0"/>
              <a:t>L: 123L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Шестнадцатеричные числа: 0</a:t>
            </a:r>
            <a:r>
              <a:rPr lang="en" dirty="0"/>
              <a:t>x0F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Двоичные числа: 0</a:t>
            </a:r>
            <a:r>
              <a:rPr lang="en" dirty="0"/>
              <a:t>b00001011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Тип </a:t>
            </a:r>
            <a:r>
              <a:rPr lang="en" dirty="0"/>
              <a:t>Double </a:t>
            </a:r>
            <a:r>
              <a:rPr lang="ru-RU" dirty="0"/>
              <a:t>по умолчанию: 123.5, 123.5</a:t>
            </a:r>
            <a:r>
              <a:rPr lang="en" dirty="0"/>
              <a:t>e10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Тип </a:t>
            </a:r>
            <a:r>
              <a:rPr lang="en" dirty="0"/>
              <a:t>Float </a:t>
            </a:r>
            <a:r>
              <a:rPr lang="ru-RU" dirty="0"/>
              <a:t>обозначается с помощью </a:t>
            </a:r>
            <a:r>
              <a:rPr lang="en" dirty="0"/>
              <a:t>f </a:t>
            </a:r>
            <a:r>
              <a:rPr lang="ru-RU" dirty="0"/>
              <a:t>или </a:t>
            </a:r>
            <a:r>
              <a:rPr lang="en" dirty="0"/>
              <a:t>F: 123.5f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E550DA-9906-B549-BC5A-7B4546EC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87746"/>
            <a:ext cx="8203058" cy="23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14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20140-47BC-504A-8D55-70DFCB4F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747A87-083E-C740-B382-AEC40319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690688"/>
            <a:ext cx="7874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2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141F9-7BC8-5846-AFBC-992BF3A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Шпаргалка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1C5803-6C55-9344-A7FA-A5118320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676400"/>
            <a:ext cx="10045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7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3F7BB-2375-DB4C-8B1C-10CE9332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D534E-332F-8D4A-813B-DB32201D6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2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Платформа </a:t>
            </a:r>
            <a:r>
              <a:rPr lang="en" b="1" dirty="0"/>
              <a:t>Java</a:t>
            </a:r>
            <a:r>
              <a:rPr lang="en" dirty="0"/>
              <a:t> </a:t>
            </a:r>
            <a:r>
              <a:rPr lang="ru-RU" dirty="0"/>
              <a:t>хранит числа в виде примитивных типов </a:t>
            </a:r>
            <a:r>
              <a:rPr lang="en" dirty="0"/>
              <a:t>JVM; </a:t>
            </a:r>
            <a:r>
              <a:rPr lang="ru-RU" dirty="0"/>
              <a:t>если же нам необходима ссылка, которая может принимать значение </a:t>
            </a:r>
            <a:r>
              <a:rPr lang="en" b="1" dirty="0"/>
              <a:t>null</a:t>
            </a:r>
            <a:r>
              <a:rPr lang="en" dirty="0"/>
              <a:t> (</a:t>
            </a:r>
            <a:r>
              <a:rPr lang="ru-RU" dirty="0"/>
              <a:t>например, </a:t>
            </a:r>
            <a:r>
              <a:rPr lang="en" b="1" dirty="0"/>
              <a:t>Int?</a:t>
            </a:r>
            <a:r>
              <a:rPr lang="en" dirty="0"/>
              <a:t>), </a:t>
            </a:r>
            <a:r>
              <a:rPr lang="ru-RU" dirty="0"/>
              <a:t>то используются обёртки. Использование обёрток для одного и того же числа не гарантирует равенства ссылок на них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Однако, равенство по значению сохраняется: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F8CCB1-F4D1-9148-8918-BD9E15E1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2681"/>
            <a:ext cx="4038600" cy="1651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D277F1-6ECA-E74F-85D3-2DC5879C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72681"/>
            <a:ext cx="5245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7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44C9F-14F2-9247-B21C-6F48D7E3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преобразования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1F168-8F0B-5A4C-9F57-35B4D406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Меньшие типы не являются подтипами больших типов</a:t>
            </a:r>
          </a:p>
          <a:p>
            <a:pPr marL="0" indent="0">
              <a:buNone/>
            </a:pPr>
            <a:r>
              <a:rPr lang="ru-RU" dirty="0"/>
              <a:t>Но тип выводится из контекста, а арифметические действия перегружаются для подходящих преобразований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957B17-3AD5-3D40-B86D-0A34CD7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1188"/>
            <a:ext cx="5860551" cy="11337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F1710D-548B-2140-9769-1D686D53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84898"/>
            <a:ext cx="3785171" cy="23978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35209D-758B-DE4B-9B94-985524D6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061" y="5183952"/>
            <a:ext cx="2928134" cy="5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2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8D35F-D3C4-6B44-94D1-95AE05AC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Unit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20FF81-264E-C740-9EDD-8513B9A9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5800"/>
          </a:xfrm>
        </p:spPr>
        <p:txBody>
          <a:bodyPr/>
          <a:lstStyle/>
          <a:p>
            <a:r>
              <a:rPr lang="en" dirty="0"/>
              <a:t>Unit - </a:t>
            </a:r>
            <a:r>
              <a:rPr lang="ru-RU" dirty="0"/>
              <a:t>Тип и может быть использован в качестве типизированного аргумента Возвращается неявно (без вызова </a:t>
            </a:r>
            <a:r>
              <a:rPr lang="en" dirty="0"/>
              <a:t>return)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5A7221-8EDC-3946-B6A8-6C8A9B3F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0" y="3429000"/>
            <a:ext cx="10928279" cy="15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C3A3B-EBDD-844F-A251-0EE71FEC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Nothing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C5BA6-FC61-E043-AE6E-8CAADB17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Nothing – </a:t>
            </a:r>
            <a:r>
              <a:rPr lang="ru-RU" dirty="0"/>
              <a:t>является </a:t>
            </a:r>
            <a:r>
              <a:rPr lang="en" dirty="0"/>
              <a:t>subtype </a:t>
            </a:r>
            <a:r>
              <a:rPr lang="ru-RU" dirty="0"/>
              <a:t>всех типов</a:t>
            </a:r>
            <a:r>
              <a:rPr lang="en" dirty="0"/>
              <a:t>, </a:t>
            </a:r>
            <a:r>
              <a:rPr lang="ru-RU" dirty="0"/>
              <a:t>применяется как тип функции которая никогда не будет завершена и возвращаемое значение не имеет смысла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BAEF10-5461-BB42-9E27-90AE1AF7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78622"/>
            <a:ext cx="10515601" cy="22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1EADD-7219-D44E-BE41-E3A56D04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Getters, Setters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D15D5A-3123-DC40-8B38-F744053D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168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 в </a:t>
            </a:r>
            <a:r>
              <a:rPr lang="en" dirty="0"/>
              <a:t>Kotlin </a:t>
            </a:r>
            <a:r>
              <a:rPr lang="ru-RU" dirty="0"/>
              <a:t>могут иметь свойства: изменяемые (</a:t>
            </a:r>
            <a:r>
              <a:rPr lang="en" dirty="0"/>
              <a:t>mutable) </a:t>
            </a:r>
            <a:r>
              <a:rPr lang="ru-RU" dirty="0"/>
              <a:t>и неизменяемые (</a:t>
            </a:r>
            <a:r>
              <a:rPr lang="en" dirty="0"/>
              <a:t>read-only) - var </a:t>
            </a:r>
            <a:r>
              <a:rPr lang="ru-RU" dirty="0"/>
              <a:t>и </a:t>
            </a:r>
            <a:r>
              <a:rPr lang="en" dirty="0" err="1"/>
              <a:t>val</a:t>
            </a:r>
            <a:r>
              <a:rPr lang="en" dirty="0"/>
              <a:t> </a:t>
            </a:r>
            <a:r>
              <a:rPr lang="ru-RU" dirty="0"/>
              <a:t>соответственно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B24B8B-A8F1-4142-91E9-5546F6CB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7312"/>
            <a:ext cx="4419600" cy="571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9F1306-A284-4340-8C8B-A9FCFF39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3" y="3429000"/>
            <a:ext cx="4267200" cy="698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39D9AD-7948-8141-9B8B-6B7F0B59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08" y="2897312"/>
            <a:ext cx="4776175" cy="36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16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725</Words>
  <Application>Microsoft Macintosh PowerPoint</Application>
  <PresentationFormat>Широкоэкранный</PresentationFormat>
  <Paragraphs>78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Тема Office</vt:lpstr>
      <vt:lpstr>Kotlin  Стандартная библиотека</vt:lpstr>
      <vt:lpstr>Kotlin</vt:lpstr>
      <vt:lpstr>Примитивы</vt:lpstr>
      <vt:lpstr>Примитивы</vt:lpstr>
      <vt:lpstr>Примитивы</vt:lpstr>
      <vt:lpstr>Явные преобразования</vt:lpstr>
      <vt:lpstr>Unit</vt:lpstr>
      <vt:lpstr>Nothing</vt:lpstr>
      <vt:lpstr>Getters, Setters</vt:lpstr>
      <vt:lpstr>Getters, Setters</vt:lpstr>
      <vt:lpstr>Getters, Setters</vt:lpstr>
      <vt:lpstr>Class</vt:lpstr>
      <vt:lpstr>Constructor</vt:lpstr>
      <vt:lpstr>Primary constructor</vt:lpstr>
      <vt:lpstr>Secondary constructor</vt:lpstr>
      <vt:lpstr>Constructor. Блок Init</vt:lpstr>
      <vt:lpstr>Class. Очередность вызова</vt:lpstr>
      <vt:lpstr>Null Safety</vt:lpstr>
      <vt:lpstr>Null safety</vt:lpstr>
      <vt:lpstr>Интерполяция строк</vt:lpstr>
      <vt:lpstr>Простое интерполирование</vt:lpstr>
      <vt:lpstr>Многострочное интерполирование</vt:lpstr>
      <vt:lpstr>Ключевое слово When</vt:lpstr>
      <vt:lpstr>When</vt:lpstr>
      <vt:lpstr>When</vt:lpstr>
      <vt:lpstr>When</vt:lpstr>
      <vt:lpstr>When</vt:lpstr>
      <vt:lpstr>When</vt:lpstr>
      <vt:lpstr>Extensions</vt:lpstr>
      <vt:lpstr>Extensions</vt:lpstr>
      <vt:lpstr>Extensions</vt:lpstr>
      <vt:lpstr>Extensions. With</vt:lpstr>
      <vt:lpstr>With</vt:lpstr>
      <vt:lpstr>Extensions. Apply</vt:lpstr>
      <vt:lpstr>Apply</vt:lpstr>
      <vt:lpstr>Extensions. Let</vt:lpstr>
      <vt:lpstr>Let</vt:lpstr>
      <vt:lpstr>Extensions. Run</vt:lpstr>
      <vt:lpstr>Run</vt:lpstr>
      <vt:lpstr>Run</vt:lpstr>
      <vt:lpstr>Шпаргалка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 Стандартная библиотека</dc:title>
  <dc:creator>Microsoft Office User</dc:creator>
  <cp:lastModifiedBy>Microsoft Office User</cp:lastModifiedBy>
  <cp:revision>2</cp:revision>
  <dcterms:created xsi:type="dcterms:W3CDTF">2021-09-25T07:31:47Z</dcterms:created>
  <dcterms:modified xsi:type="dcterms:W3CDTF">2021-09-25T12:34:39Z</dcterms:modified>
</cp:coreProperties>
</file>