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6"/>
  </p:notesMasterIdLst>
  <p:sldIdLst>
    <p:sldId id="256" r:id="rId2"/>
    <p:sldId id="257" r:id="rId3"/>
    <p:sldId id="359" r:id="rId4"/>
    <p:sldId id="347" r:id="rId5"/>
    <p:sldId id="362" r:id="rId6"/>
    <p:sldId id="348" r:id="rId7"/>
    <p:sldId id="366" r:id="rId8"/>
    <p:sldId id="367" r:id="rId9"/>
    <p:sldId id="360" r:id="rId10"/>
    <p:sldId id="354" r:id="rId11"/>
    <p:sldId id="263" r:id="rId12"/>
    <p:sldId id="350" r:id="rId13"/>
    <p:sldId id="265" r:id="rId14"/>
    <p:sldId id="361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erriweather Light" panose="00000400000000000000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Vidaloka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72EBF-7E6E-405C-9FCA-B2BDCEBA989C}">
  <a:tblStyle styleId="{76C72EBF-7E6E-405C-9FCA-B2BDCEBA98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8761" autoAdjust="0"/>
  </p:normalViewPr>
  <p:slideViewPr>
    <p:cSldViewPr snapToGrid="0">
      <p:cViewPr varScale="1">
        <p:scale>
          <a:sx n="129" d="100"/>
          <a:sy n="129" d="100"/>
        </p:scale>
        <p:origin x="1140" y="12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51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561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56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8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3f33e9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D1D5DB"/>
                </a:solidFill>
                <a:effectLst/>
                <a:latin typeface="Roboto" panose="02000000000000000000" pitchFamily="2" charset="0"/>
              </a:rPr>
              <a:t>DNA is the molecule that carries genetic information for the development and functioning of an organism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D1D5DB"/>
                </a:solidFill>
                <a:effectLst/>
                <a:latin typeface="Roboto" panose="02000000000000000000" pitchFamily="2" charset="0"/>
              </a:rPr>
              <a:t>DNA is made of two linked oppositely directed strands that wind around each other to resemble a twisted ladder (double helix)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D1D5DB"/>
                </a:solidFill>
                <a:effectLst/>
                <a:latin typeface="Roboto" panose="02000000000000000000" pitchFamily="2" charset="0"/>
              </a:rPr>
              <a:t>Each strand is composed of subunits of four types: adenine (A), cytosine (C), guanine (G) or thymine (T)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D1D5DB"/>
                </a:solidFill>
                <a:effectLst/>
                <a:latin typeface="Roboto" panose="02000000000000000000" pitchFamily="2" charset="0"/>
              </a:rPr>
              <a:t>The two strands are connected by bonds between the bases: A bonds with T, and C bonds with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3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3f33e9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1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09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36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252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5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3" r:id="rId5"/>
    <p:sldLayoutId id="2147483665" r:id="rId6"/>
    <p:sldLayoutId id="2147483682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40000" y="1164502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Primer Design &amp; Testing Tool For Mycoplasma Detection</a:t>
            </a:r>
            <a:endParaRPr sz="40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Supervisor: Dr. Zakharia Frenkel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2739596-2330-5A34-562E-8B815380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47" y="340875"/>
            <a:ext cx="3644305" cy="8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83;p59">
            <a:extLst>
              <a:ext uri="{FF2B5EF4-FFF2-40B4-BE49-F238E27FC236}">
                <a16:creationId xmlns:a16="http://schemas.microsoft.com/office/drawing/2014/main" id="{F38284D6-E30B-111E-E22F-123786C92B7C}"/>
              </a:ext>
            </a:extLst>
          </p:cNvPr>
          <p:cNvSpPr txBox="1">
            <a:spLocks/>
          </p:cNvSpPr>
          <p:nvPr/>
        </p:nvSpPr>
        <p:spPr>
          <a:xfrm>
            <a:off x="958483" y="1164502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GB" sz="1400" dirty="0"/>
              <a:t>Capstone Project Phase A-24-2-R-12</a:t>
            </a:r>
            <a:endParaRPr lang="en-US" sz="1400" dirty="0"/>
          </a:p>
        </p:txBody>
      </p:sp>
      <p:sp>
        <p:nvSpPr>
          <p:cNvPr id="4" name="Google Shape;483;p59">
            <a:extLst>
              <a:ext uri="{FF2B5EF4-FFF2-40B4-BE49-F238E27FC236}">
                <a16:creationId xmlns:a16="http://schemas.microsoft.com/office/drawing/2014/main" id="{400615F7-08B4-D42F-0B2B-094727177179}"/>
              </a:ext>
            </a:extLst>
          </p:cNvPr>
          <p:cNvSpPr txBox="1">
            <a:spLocks/>
          </p:cNvSpPr>
          <p:nvPr/>
        </p:nvSpPr>
        <p:spPr>
          <a:xfrm>
            <a:off x="1039900" y="3703011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400" dirty="0" err="1"/>
              <a:t>Qotiba</a:t>
            </a:r>
            <a:r>
              <a:rPr lang="en-US" sz="1400" dirty="0"/>
              <a:t> </a:t>
            </a:r>
            <a:r>
              <a:rPr lang="en-US" sz="1400" dirty="0" err="1"/>
              <a:t>Mhamed</a:t>
            </a:r>
            <a:endParaRPr lang="en-US" sz="1400" dirty="0"/>
          </a:p>
        </p:txBody>
      </p:sp>
      <p:sp>
        <p:nvSpPr>
          <p:cNvPr id="5" name="Google Shape;483;p59">
            <a:extLst>
              <a:ext uri="{FF2B5EF4-FFF2-40B4-BE49-F238E27FC236}">
                <a16:creationId xmlns:a16="http://schemas.microsoft.com/office/drawing/2014/main" id="{70BA198F-D474-326E-97D8-CEEA8EFC7049}"/>
              </a:ext>
            </a:extLst>
          </p:cNvPr>
          <p:cNvSpPr txBox="1">
            <a:spLocks/>
          </p:cNvSpPr>
          <p:nvPr/>
        </p:nvSpPr>
        <p:spPr>
          <a:xfrm>
            <a:off x="1039900" y="4028922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400" dirty="0" err="1"/>
              <a:t>Abdallh</a:t>
            </a:r>
            <a:r>
              <a:rPr lang="en-US" sz="1400" dirty="0"/>
              <a:t> </a:t>
            </a:r>
            <a:r>
              <a:rPr lang="en-US" sz="1400" dirty="0" err="1"/>
              <a:t>Amarya</a:t>
            </a:r>
            <a:endParaRPr lang="en-US" sz="1400" dirty="0"/>
          </a:p>
        </p:txBody>
      </p:sp>
      <p:pic>
        <p:nvPicPr>
          <p:cNvPr id="580" name="Picture 579" descr="A picture containing map&#10;&#10;Description automatically generated">
            <a:extLst>
              <a:ext uri="{FF2B5EF4-FFF2-40B4-BE49-F238E27FC236}">
                <a16:creationId xmlns:a16="http://schemas.microsoft.com/office/drawing/2014/main" id="{3DCE6D83-D67B-9F26-7188-8B3452237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53" y="2198293"/>
            <a:ext cx="1275829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1451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Flow Chart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1C828E95-CA76-A993-2D05-D92B6A47F39D}"/>
              </a:ext>
            </a:extLst>
          </p:cNvPr>
          <p:cNvSpPr/>
          <p:nvPr/>
        </p:nvSpPr>
        <p:spPr>
          <a:xfrm>
            <a:off x="550126" y="1360449"/>
            <a:ext cx="899532" cy="44558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227E0-8B3E-0F40-F677-66CA3F8630C7}"/>
              </a:ext>
            </a:extLst>
          </p:cNvPr>
          <p:cNvSpPr/>
          <p:nvPr/>
        </p:nvSpPr>
        <p:spPr>
          <a:xfrm>
            <a:off x="2262370" y="1323046"/>
            <a:ext cx="1613210" cy="52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Connect to </a:t>
            </a:r>
          </a:p>
          <a:p>
            <a:pPr algn="ctr"/>
            <a:r>
              <a:rPr lang="en-US" dirty="0"/>
              <a:t>server</a:t>
            </a:r>
            <a:endParaRPr lang="en-IL" dirty="0"/>
          </a:p>
          <a:p>
            <a:pPr algn="ctr"/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FCE285-DC9B-FC8F-B38F-6430CFFBB162}"/>
              </a:ext>
            </a:extLst>
          </p:cNvPr>
          <p:cNvSpPr/>
          <p:nvPr/>
        </p:nvSpPr>
        <p:spPr>
          <a:xfrm>
            <a:off x="7356088" y="2362420"/>
            <a:ext cx="1613210" cy="52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Select DNA</a:t>
            </a:r>
          </a:p>
          <a:p>
            <a:pPr algn="ctr"/>
            <a:r>
              <a:rPr lang="en-US" dirty="0"/>
              <a:t>Sequence</a:t>
            </a:r>
            <a:endParaRPr lang="en-IL" dirty="0"/>
          </a:p>
          <a:p>
            <a:pPr algn="ctr"/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7C3FA8-3561-6D52-B17C-2A73394DDDB4}"/>
              </a:ext>
            </a:extLst>
          </p:cNvPr>
          <p:cNvSpPr/>
          <p:nvPr/>
        </p:nvSpPr>
        <p:spPr>
          <a:xfrm>
            <a:off x="7367241" y="3532551"/>
            <a:ext cx="1613207" cy="107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  <a:p>
            <a:pPr algn="ctr"/>
            <a:r>
              <a:rPr lang="en-US" dirty="0"/>
              <a:t>bioinformatics parameters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5D45A0-7001-0939-02AE-23599B56A02C}"/>
              </a:ext>
            </a:extLst>
          </p:cNvPr>
          <p:cNvSpPr/>
          <p:nvPr/>
        </p:nvSpPr>
        <p:spPr>
          <a:xfrm>
            <a:off x="5507446" y="3647720"/>
            <a:ext cx="1167162" cy="83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7B7003-162B-6697-E48D-C66E598ACD5A}"/>
              </a:ext>
            </a:extLst>
          </p:cNvPr>
          <p:cNvSpPr/>
          <p:nvPr/>
        </p:nvSpPr>
        <p:spPr>
          <a:xfrm>
            <a:off x="3841910" y="3647720"/>
            <a:ext cx="1167162" cy="83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</a:t>
            </a:r>
          </a:p>
          <a:p>
            <a:pPr algn="ctr"/>
            <a:r>
              <a:rPr lang="en-US" dirty="0"/>
              <a:t>Results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CF1052-F108-75DF-830D-183CC5CA5245}"/>
              </a:ext>
            </a:extLst>
          </p:cNvPr>
          <p:cNvSpPr/>
          <p:nvPr/>
        </p:nvSpPr>
        <p:spPr>
          <a:xfrm>
            <a:off x="2064519" y="3647720"/>
            <a:ext cx="1167162" cy="83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  <a:p>
            <a:pPr algn="ctr"/>
            <a:r>
              <a:rPr lang="en-US" dirty="0"/>
              <a:t>Results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2CAFDC03-A057-C2FE-0BF2-A9C0FABCD15B}"/>
              </a:ext>
            </a:extLst>
          </p:cNvPr>
          <p:cNvSpPr/>
          <p:nvPr/>
        </p:nvSpPr>
        <p:spPr>
          <a:xfrm>
            <a:off x="4688292" y="1128101"/>
            <a:ext cx="2340677" cy="903539"/>
          </a:xfrm>
          <a:prstGeom prst="diamon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Connected?</a:t>
            </a:r>
            <a:endParaRPr lang="en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F1F7CB-709F-3E1F-1D07-3949E0929CF6}"/>
              </a:ext>
            </a:extLst>
          </p:cNvPr>
          <p:cNvCxnSpPr/>
          <p:nvPr/>
        </p:nvCxnSpPr>
        <p:spPr>
          <a:xfrm>
            <a:off x="1509132" y="1583241"/>
            <a:ext cx="650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B41C4-EE57-39A0-1DC6-2B61B8D502C6}"/>
              </a:ext>
            </a:extLst>
          </p:cNvPr>
          <p:cNvCxnSpPr/>
          <p:nvPr/>
        </p:nvCxnSpPr>
        <p:spPr>
          <a:xfrm>
            <a:off x="3979658" y="1572203"/>
            <a:ext cx="650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AD24BF1B-ED35-C476-D54D-4121F9854AF5}"/>
              </a:ext>
            </a:extLst>
          </p:cNvPr>
          <p:cNvGrpSpPr/>
          <p:nvPr/>
        </p:nvGrpSpPr>
        <p:grpSpPr>
          <a:xfrm>
            <a:off x="3214583" y="587298"/>
            <a:ext cx="2644047" cy="700674"/>
            <a:chOff x="3214583" y="587298"/>
            <a:chExt cx="2644047" cy="70067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0A608E-B37F-EF54-B288-6E38643B7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8630" y="587298"/>
              <a:ext cx="0" cy="430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0DCDC3-3A38-AB4A-B41E-5A13A5E64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583" y="587298"/>
              <a:ext cx="26440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B7EF9F40-3CA5-F53A-CAF3-A98A2197249F}"/>
                </a:ext>
              </a:extLst>
            </p:cNvPr>
            <p:cNvCxnSpPr>
              <a:cxnSpLocks/>
            </p:cNvCxnSpPr>
            <p:nvPr/>
          </p:nvCxnSpPr>
          <p:spPr>
            <a:xfrm>
              <a:off x="3214583" y="587298"/>
              <a:ext cx="0" cy="70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3" name="Oval 482">
            <a:extLst>
              <a:ext uri="{FF2B5EF4-FFF2-40B4-BE49-F238E27FC236}">
                <a16:creationId xmlns:a16="http://schemas.microsoft.com/office/drawing/2014/main" id="{1476A292-A0CB-B9AB-A3ED-5F7B5773338F}"/>
              </a:ext>
            </a:extLst>
          </p:cNvPr>
          <p:cNvSpPr/>
          <p:nvPr/>
        </p:nvSpPr>
        <p:spPr>
          <a:xfrm>
            <a:off x="4104711" y="341459"/>
            <a:ext cx="689974" cy="491677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IL" dirty="0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2233AB18-4C60-7D93-B840-274A732979EE}"/>
              </a:ext>
            </a:extLst>
          </p:cNvPr>
          <p:cNvCxnSpPr>
            <a:stCxn id="18" idx="3"/>
          </p:cNvCxnSpPr>
          <p:nvPr/>
        </p:nvCxnSpPr>
        <p:spPr>
          <a:xfrm flipV="1">
            <a:off x="7028969" y="1572203"/>
            <a:ext cx="1133724" cy="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ED2FF6FB-47B9-9111-A9D3-44AA84A5BE85}"/>
              </a:ext>
            </a:extLst>
          </p:cNvPr>
          <p:cNvCxnSpPr>
            <a:cxnSpLocks/>
          </p:cNvCxnSpPr>
          <p:nvPr/>
        </p:nvCxnSpPr>
        <p:spPr>
          <a:xfrm>
            <a:off x="8162693" y="1572203"/>
            <a:ext cx="0" cy="73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Oval 493">
            <a:extLst>
              <a:ext uri="{FF2B5EF4-FFF2-40B4-BE49-F238E27FC236}">
                <a16:creationId xmlns:a16="http://schemas.microsoft.com/office/drawing/2014/main" id="{76EC92DC-0B35-1473-C0BF-4B0B9F9CE225}"/>
              </a:ext>
            </a:extLst>
          </p:cNvPr>
          <p:cNvSpPr/>
          <p:nvPr/>
        </p:nvSpPr>
        <p:spPr>
          <a:xfrm>
            <a:off x="7817707" y="1276161"/>
            <a:ext cx="689974" cy="491677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IL" dirty="0"/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3F550772-4BF7-BF7A-7FD8-99C25965A3D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8162693" y="2882810"/>
            <a:ext cx="11152" cy="64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5D267B41-D640-C01D-2CF5-155AE19815C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74608" y="4067575"/>
            <a:ext cx="692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75B04D2D-77F8-9A6B-6122-E5D862C20E28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5009072" y="4067575"/>
            <a:ext cx="498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0747D273-44D9-B7A2-F08A-136DB3BFAF79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3231681" y="4067575"/>
            <a:ext cx="61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Flowchart: Terminator 512">
            <a:extLst>
              <a:ext uri="{FF2B5EF4-FFF2-40B4-BE49-F238E27FC236}">
                <a16:creationId xmlns:a16="http://schemas.microsoft.com/office/drawing/2014/main" id="{1A64D805-2905-A3E8-42DB-7D72F3089A5F}"/>
              </a:ext>
            </a:extLst>
          </p:cNvPr>
          <p:cNvSpPr/>
          <p:nvPr/>
        </p:nvSpPr>
        <p:spPr>
          <a:xfrm>
            <a:off x="2166864" y="2656954"/>
            <a:ext cx="899532" cy="44558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  <a:endParaRPr lang="en-IL" dirty="0"/>
          </a:p>
        </p:txBody>
      </p: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AFC56EAE-33FD-45C8-4595-1504A68B06B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648100" y="3105602"/>
            <a:ext cx="0" cy="54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9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3544936-1BD7-5587-741A-F418BAD0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35" y="742876"/>
            <a:ext cx="41338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175139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system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A56C18-6845-9511-9183-466A615FB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809405"/>
            <a:ext cx="39433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2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84F904-2BC1-F338-DA91-22CBEEF57811}"/>
              </a:ext>
            </a:extLst>
          </p:cNvPr>
          <p:cNvSpPr txBox="1"/>
          <p:nvPr/>
        </p:nvSpPr>
        <p:spPr>
          <a:xfrm>
            <a:off x="2339163" y="333153"/>
            <a:ext cx="45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u="none" strike="noStrike" dirty="0">
                <a:solidFill>
                  <a:srgbClr val="000000"/>
                </a:solidFill>
                <a:effectLst/>
                <a:latin typeface="Vidaloka" panose="020B0604020202020204" charset="0"/>
              </a:rPr>
              <a:t>Research verification plan</a:t>
            </a:r>
            <a:endParaRPr lang="en-GB" sz="2000" dirty="0">
              <a:latin typeface="Vidaloka" panose="020B06040202020202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807AB7-F2E6-7441-A8F0-6428009F9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69034"/>
              </p:ext>
            </p:extLst>
          </p:nvPr>
        </p:nvGraphicFramePr>
        <p:xfrm>
          <a:off x="1879872" y="1152525"/>
          <a:ext cx="5384256" cy="3416301"/>
        </p:xfrm>
        <a:graphic>
          <a:graphicData uri="http://schemas.openxmlformats.org/drawingml/2006/table">
            <a:tbl>
              <a:tblPr/>
              <a:tblGrid>
                <a:gridCol w="546489">
                  <a:extLst>
                    <a:ext uri="{9D8B030D-6E8A-4147-A177-3AD203B41FA5}">
                      <a16:colId xmlns:a16="http://schemas.microsoft.com/office/drawing/2014/main" val="1804191167"/>
                    </a:ext>
                  </a:extLst>
                </a:gridCol>
                <a:gridCol w="1863436">
                  <a:extLst>
                    <a:ext uri="{9D8B030D-6E8A-4147-A177-3AD203B41FA5}">
                      <a16:colId xmlns:a16="http://schemas.microsoft.com/office/drawing/2014/main" val="3348993480"/>
                    </a:ext>
                  </a:extLst>
                </a:gridCol>
                <a:gridCol w="2974331">
                  <a:extLst>
                    <a:ext uri="{9D8B030D-6E8A-4147-A177-3AD203B41FA5}">
                      <a16:colId xmlns:a16="http://schemas.microsoft.com/office/drawing/2014/main" val="1281062635"/>
                    </a:ext>
                  </a:extLst>
                </a:gridCol>
              </a:tblGrid>
              <a:tr h="2914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Case 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Test Case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Expected Result</a:t>
                      </a:r>
                      <a:endParaRPr lang="en-US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05182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Run algorithm on a test DNA sequence dataset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The algorithm correctly identifies conserved regions within the Mycoplasma genome.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3179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Analyze K-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 filtering process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The algorithm accurately removes duplicates and cross-species similarities.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778161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Test primer design module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Primers are designed according to specified criteria (GC content, Tm compatibility, etc.).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02167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Validate primer specificity using simulated data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Designed primers show high specificity and minimal non-specific amplification.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19936"/>
                  </a:ext>
                </a:extLst>
              </a:tr>
              <a:tr h="635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Run algorithm with incomplete or erroneous data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The system provides clear error messages and handles incomplete data gracefully.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72331"/>
                  </a:ext>
                </a:extLst>
              </a:tr>
              <a:tr h="635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6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Assess algorithm’s performance on large-scale datasets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The algorithm efficiently processes large datasets within a reasonable time frame.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0873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140BBAA-AAB8-4DAE-23FF-C87D74452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1152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8;p123">
            <a:extLst>
              <a:ext uri="{FF2B5EF4-FFF2-40B4-BE49-F238E27FC236}">
                <a16:creationId xmlns:a16="http://schemas.microsoft.com/office/drawing/2014/main" id="{F562DEC4-02F6-FF2A-08F9-BB315B4A8D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9440" y="1126480"/>
            <a:ext cx="418512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3" name="Google Shape;1569;p123">
            <a:extLst>
              <a:ext uri="{FF2B5EF4-FFF2-40B4-BE49-F238E27FC236}">
                <a16:creationId xmlns:a16="http://schemas.microsoft.com/office/drawing/2014/main" id="{75C06171-705D-82ED-BA7B-3F68213771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32900" y="2961005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msalm46@gmail.com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abosalehmohamed800@gmai.com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79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Introduction </a:t>
            </a:r>
            <a:endParaRPr sz="3200" dirty="0"/>
          </a:p>
        </p:txBody>
      </p:sp>
      <p:sp>
        <p:nvSpPr>
          <p:cNvPr id="2" name="Google Shape;488;p60">
            <a:extLst>
              <a:ext uri="{FF2B5EF4-FFF2-40B4-BE49-F238E27FC236}">
                <a16:creationId xmlns:a16="http://schemas.microsoft.com/office/drawing/2014/main" id="{E742E161-7680-88E3-7787-A302D63EB7DC}"/>
              </a:ext>
            </a:extLst>
          </p:cNvPr>
          <p:cNvSpPr txBox="1">
            <a:spLocks/>
          </p:cNvSpPr>
          <p:nvPr/>
        </p:nvSpPr>
        <p:spPr>
          <a:xfrm>
            <a:off x="955679" y="867589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The main problem</a:t>
            </a:r>
            <a:r>
              <a:rPr lang="en-US" sz="3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8F866-9E78-4768-412E-33CCA7B25509}"/>
              </a:ext>
            </a:extLst>
          </p:cNvPr>
          <p:cNvSpPr txBox="1"/>
          <p:nvPr/>
        </p:nvSpPr>
        <p:spPr>
          <a:xfrm>
            <a:off x="1260764" y="1558636"/>
            <a:ext cx="6102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  <a:cs typeface="Arial" panose="020B0604020202020204" pitchFamily="34" charset="0"/>
              </a:rPr>
              <a:t>The main problem is the difficulty in detecting pathogens like Mycoplasma due to strain variability, lack of a cell wall, and limitations of traditional methods.</a:t>
            </a:r>
            <a:endParaRPr lang="en-GB" dirty="0">
              <a:latin typeface="Vidaloka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Google Shape;488;p60">
            <a:extLst>
              <a:ext uri="{FF2B5EF4-FFF2-40B4-BE49-F238E27FC236}">
                <a16:creationId xmlns:a16="http://schemas.microsoft.com/office/drawing/2014/main" id="{3249386D-0BBE-F7CD-E3D8-416F54A88C0D}"/>
              </a:ext>
            </a:extLst>
          </p:cNvPr>
          <p:cNvSpPr txBox="1">
            <a:spLocks/>
          </p:cNvSpPr>
          <p:nvPr/>
        </p:nvSpPr>
        <p:spPr>
          <a:xfrm>
            <a:off x="893334" y="2285400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Our proposed solution 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D7AED-A911-4569-DAFD-063413F9D73D}"/>
              </a:ext>
            </a:extLst>
          </p:cNvPr>
          <p:cNvSpPr txBox="1"/>
          <p:nvPr/>
        </p:nvSpPr>
        <p:spPr>
          <a:xfrm>
            <a:off x="1260764" y="2867275"/>
            <a:ext cx="6102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  <a:cs typeface="Arial" panose="020B0604020202020204" pitchFamily="34" charset="0"/>
              </a:rPr>
              <a:t>The proposed solution involves using advanced algorithms to design primers targeting conserved DNA regions, improving the sensitivity and specificity of PCR-based assays.</a:t>
            </a:r>
            <a:endParaRPr lang="en-GB" dirty="0">
              <a:latin typeface="Vidaloka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31600B8-9CC1-29CD-0EFD-86EF1655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45" y="2851963"/>
            <a:ext cx="2682955" cy="22068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Significance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60224-6E55-C39E-52D2-74B858D7E67D}"/>
              </a:ext>
            </a:extLst>
          </p:cNvPr>
          <p:cNvSpPr txBox="1"/>
          <p:nvPr/>
        </p:nvSpPr>
        <p:spPr>
          <a:xfrm>
            <a:off x="281095" y="1201363"/>
            <a:ext cx="79260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Improved Mycoplasma Detection.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Focus On Conserved Regions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idaloka" panose="020B0604020202020204" charset="0"/>
              </a:rPr>
              <a:t>Advancement In Molecular Diagnostics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Vidaloka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idaloka" panose="020B0604020202020204" charset="0"/>
              </a:rPr>
              <a:t>Clinical  And Research Impact</a:t>
            </a:r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  <p:pic>
        <p:nvPicPr>
          <p:cNvPr id="4" name="Picture 3" descr="A picture containing LEGO, toy, vector graphics, businesscard&#10;&#10;Description automatically generated">
            <a:extLst>
              <a:ext uri="{FF2B5EF4-FFF2-40B4-BE49-F238E27FC236}">
                <a16:creationId xmlns:a16="http://schemas.microsoft.com/office/drawing/2014/main" id="{4000F1C7-9F6C-51F5-932D-C15AF084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973" y="2370914"/>
            <a:ext cx="2879408" cy="2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04"/>
          <p:cNvSpPr txBox="1">
            <a:spLocks noGrp="1"/>
          </p:cNvSpPr>
          <p:nvPr>
            <p:ph type="subTitle" idx="1"/>
          </p:nvPr>
        </p:nvSpPr>
        <p:spPr>
          <a:xfrm>
            <a:off x="2685347" y="24076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Primers</a:t>
            </a:r>
            <a:endParaRPr dirty="0"/>
          </a:p>
        </p:txBody>
      </p:sp>
      <p:sp>
        <p:nvSpPr>
          <p:cNvPr id="1275" name="Google Shape;1275;p104"/>
          <p:cNvSpPr txBox="1">
            <a:spLocks noGrp="1"/>
          </p:cNvSpPr>
          <p:nvPr>
            <p:ph type="subTitle" idx="3"/>
          </p:nvPr>
        </p:nvSpPr>
        <p:spPr>
          <a:xfrm>
            <a:off x="201822" y="24076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DNA</a:t>
            </a:r>
            <a:endParaRPr dirty="0"/>
          </a:p>
        </p:txBody>
      </p:sp>
      <p:sp>
        <p:nvSpPr>
          <p:cNvPr id="1277" name="Google Shape;1277;p104"/>
          <p:cNvSpPr txBox="1">
            <a:spLocks noGrp="1"/>
          </p:cNvSpPr>
          <p:nvPr>
            <p:ph type="subTitle" idx="5"/>
          </p:nvPr>
        </p:nvSpPr>
        <p:spPr>
          <a:xfrm>
            <a:off x="1424872" y="4131317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PCR</a:t>
            </a:r>
            <a:endParaRPr dirty="0"/>
          </a:p>
        </p:txBody>
      </p:sp>
      <p:grpSp>
        <p:nvGrpSpPr>
          <p:cNvPr id="1279" name="Google Shape;1279;p104"/>
          <p:cNvGrpSpPr/>
          <p:nvPr/>
        </p:nvGrpSpPr>
        <p:grpSpPr>
          <a:xfrm>
            <a:off x="704022" y="1255250"/>
            <a:ext cx="1011000" cy="930000"/>
            <a:chOff x="3173876" y="1739175"/>
            <a:chExt cx="1011000" cy="930000"/>
          </a:xfrm>
        </p:grpSpPr>
        <p:sp>
          <p:nvSpPr>
            <p:cNvPr id="1280" name="Google Shape;1280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5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kumimoji="0" sz="35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282" name="Google Shape;1282;p104"/>
          <p:cNvGrpSpPr/>
          <p:nvPr/>
        </p:nvGrpSpPr>
        <p:grpSpPr>
          <a:xfrm>
            <a:off x="3187547" y="1255250"/>
            <a:ext cx="1011000" cy="930000"/>
            <a:chOff x="3173876" y="1739175"/>
            <a:chExt cx="1011000" cy="930000"/>
          </a:xfrm>
        </p:grpSpPr>
        <p:sp>
          <p:nvSpPr>
            <p:cNvPr id="1283" name="Google Shape;1283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500" b="0" i="0" u="none" strike="noStrike" kern="0" cap="none" spc="0" normalizeH="0" baseline="0" noProof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kumimoji="0" sz="3500" b="0" i="0" u="none" strike="noStrike" kern="0" cap="none" spc="0" normalizeH="0" baseline="0" noProof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285" name="Google Shape;1285;p104"/>
          <p:cNvGrpSpPr/>
          <p:nvPr/>
        </p:nvGrpSpPr>
        <p:grpSpPr>
          <a:xfrm>
            <a:off x="1927072" y="2978921"/>
            <a:ext cx="1011000" cy="930000"/>
            <a:chOff x="3173876" y="1739175"/>
            <a:chExt cx="1011000" cy="930000"/>
          </a:xfrm>
        </p:grpSpPr>
        <p:sp>
          <p:nvSpPr>
            <p:cNvPr id="1286" name="Google Shape;1286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500" b="0" i="0" u="none" strike="noStrike" kern="0" cap="none" spc="0" normalizeH="0" baseline="0" noProof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kumimoji="0" sz="3500" b="0" i="0" u="none" strike="noStrike" kern="0" cap="none" spc="0" normalizeH="0" baseline="0" noProof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1288" name="Google Shape;1288;p10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Biological overview</a:t>
            </a:r>
            <a:endParaRPr dirty="0"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AF05BE8-AA5A-1C19-700F-1E06AA7E3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598" y="1157746"/>
            <a:ext cx="4648620" cy="36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3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04"/>
          <p:cNvSpPr txBox="1">
            <a:spLocks noGrp="1"/>
          </p:cNvSpPr>
          <p:nvPr>
            <p:ph type="title"/>
          </p:nvPr>
        </p:nvSpPr>
        <p:spPr>
          <a:xfrm>
            <a:off x="250256" y="466610"/>
            <a:ext cx="80659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The Problem of Finding Conserved Regions in DNA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89499-C643-FF74-B71B-794566894177}"/>
              </a:ext>
            </a:extLst>
          </p:cNvPr>
          <p:cNvSpPr txBox="1"/>
          <p:nvPr/>
        </p:nvSpPr>
        <p:spPr>
          <a:xfrm>
            <a:off x="326065" y="1268818"/>
            <a:ext cx="4245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Vidaloka" panose="020B0604020202020204" charset="0"/>
              </a:rPr>
              <a:t>Genetic Variability.</a:t>
            </a:r>
          </a:p>
          <a:p>
            <a:pPr lvl="1"/>
            <a:endParaRPr lang="en-US" dirty="0">
              <a:solidFill>
                <a:schemeClr val="tx1"/>
              </a:solidFill>
              <a:latin typeface="Vidaloka" panose="020B060402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Low Abundance of Target DNA.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idaloka" panose="020B0604020202020204" charset="0"/>
              </a:rPr>
              <a:t>Non-Specific Amplification.</a:t>
            </a:r>
          </a:p>
          <a:p>
            <a:pPr lvl="1"/>
            <a:endParaRPr lang="en-US" dirty="0">
              <a:solidFill>
                <a:schemeClr val="tx1"/>
              </a:solidFill>
              <a:latin typeface="Vidaloka" panose="020B060402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Algorithmic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Vidaloka" panose="020B0604020202020204" charset="0"/>
              </a:rPr>
              <a:t>Comlexity</a:t>
            </a: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.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8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patterns of conserved regions identified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F4407-51E1-57D5-C4C9-AD348C8E60B7}"/>
              </a:ext>
            </a:extLst>
          </p:cNvPr>
          <p:cNvSpPr txBox="1"/>
          <p:nvPr/>
        </p:nvSpPr>
        <p:spPr>
          <a:xfrm>
            <a:off x="480516" y="1017725"/>
            <a:ext cx="7543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Invariant Regions</a:t>
            </a:r>
            <a:r>
              <a:rPr lang="en-US" dirty="0"/>
              <a:t>: Unchanged DNA sequences across Mycoplasma strains, allowing for broad detection. 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Unique Stable K-</a:t>
            </a:r>
            <a:r>
              <a:rPr lang="en-US" b="1" dirty="0" err="1"/>
              <a:t>mers</a:t>
            </a:r>
            <a:r>
              <a:rPr lang="en-US" dirty="0"/>
              <a:t>: Fixed-length K-</a:t>
            </a:r>
            <a:r>
              <a:rPr lang="en-US" dirty="0" err="1"/>
              <a:t>mers</a:t>
            </a:r>
            <a:r>
              <a:rPr lang="en-US" dirty="0"/>
              <a:t> are analyzed, focusing on unique and consistent sequences. 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High Sequence Identity Threshold</a:t>
            </a:r>
            <a:r>
              <a:rPr lang="en-US" dirty="0"/>
              <a:t>: A 99% threshold ensures specificity to Mycoplasma, avoiding similarities with related species or host genomes.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Optimal Primer Regions</a:t>
            </a:r>
            <a:r>
              <a:rPr lang="en-US" dirty="0"/>
              <a:t>: Primers are designed for stable melting temperatures and GC content, ensuring effective PCR and qPCR amplification.</a:t>
            </a:r>
          </a:p>
          <a:p>
            <a:pPr marL="342900" lvl="1" indent="-342900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1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idaloka" panose="020B0604020202020204" charset="0"/>
              </a:rPr>
              <a:t>Algorithms</a:t>
            </a:r>
            <a:endParaRPr dirty="0">
              <a:latin typeface="Vidaloka" panose="020B060402020202020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52465D-78B7-8ECC-0A61-E6B2D3F90BBF}"/>
              </a:ext>
            </a:extLst>
          </p:cNvPr>
          <p:cNvCxnSpPr/>
          <p:nvPr/>
        </p:nvCxnSpPr>
        <p:spPr>
          <a:xfrm>
            <a:off x="-966158" y="53483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B0B4B2-EDD5-7345-3ED5-93F62C700911}"/>
              </a:ext>
            </a:extLst>
          </p:cNvPr>
          <p:cNvSpPr txBox="1"/>
          <p:nvPr/>
        </p:nvSpPr>
        <p:spPr>
          <a:xfrm>
            <a:off x="713225" y="147445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Divide a given genome DNA into a set of k-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mers</a:t>
            </a:r>
            <a:endParaRPr lang="en-GB" b="1" dirty="0">
              <a:latin typeface="Vidaloka" panose="020B0604020202020204" charset="0"/>
              <a:cs typeface="Vani" panose="020B0502040204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47DEC-4284-14D9-59D8-1CF5125EB635}"/>
              </a:ext>
            </a:extLst>
          </p:cNvPr>
          <p:cNvSpPr txBox="1"/>
          <p:nvPr/>
        </p:nvSpPr>
        <p:spPr>
          <a:xfrm>
            <a:off x="713225" y="237082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 all “non-specific” k-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2400" b="1" dirty="0">
                <a:latin typeface="Vidaloka" panose="020B0604020202020204" charset="0"/>
              </a:rPr>
            </a:b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93F8C-DEE0-B17D-F658-6189E8C7438D}"/>
              </a:ext>
            </a:extLst>
          </p:cNvPr>
          <p:cNvSpPr txBox="1"/>
          <p:nvPr/>
        </p:nvSpPr>
        <p:spPr>
          <a:xfrm>
            <a:off x="713225" y="323434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 “primer properties” of the k-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mers</a:t>
            </a: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56173-2D5C-85B2-E452-0F81D2AF069E}"/>
              </a:ext>
            </a:extLst>
          </p:cNvPr>
          <p:cNvSpPr txBox="1"/>
          <p:nvPr/>
        </p:nvSpPr>
        <p:spPr>
          <a:xfrm>
            <a:off x="713225" y="410300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Compose primers pairs according to the rule</a:t>
            </a:r>
            <a:br>
              <a:rPr lang="en-US" sz="2400" b="1" dirty="0">
                <a:latin typeface="Vidaloka" panose="020B0604020202020204" charset="0"/>
              </a:rPr>
            </a:br>
            <a:endParaRPr lang="en-GB" b="1" dirty="0">
              <a:latin typeface="Vidaloka" panose="020B0604020202020204" charset="0"/>
            </a:endParaRPr>
          </a:p>
        </p:txBody>
      </p:sp>
      <p:grpSp>
        <p:nvGrpSpPr>
          <p:cNvPr id="16" name="Google Shape;1279;p104">
            <a:extLst>
              <a:ext uri="{FF2B5EF4-FFF2-40B4-BE49-F238E27FC236}">
                <a16:creationId xmlns:a16="http://schemas.microsoft.com/office/drawing/2014/main" id="{CC7DC883-87A6-13D2-E9E3-BB3BA30D2689}"/>
              </a:ext>
            </a:extLst>
          </p:cNvPr>
          <p:cNvGrpSpPr/>
          <p:nvPr/>
        </p:nvGrpSpPr>
        <p:grpSpPr>
          <a:xfrm>
            <a:off x="56905" y="1435937"/>
            <a:ext cx="547657" cy="532645"/>
            <a:chOff x="3173876" y="1739175"/>
            <a:chExt cx="1011000" cy="930000"/>
          </a:xfrm>
        </p:grpSpPr>
        <p:sp>
          <p:nvSpPr>
            <p:cNvPr id="18" name="Google Shape;1280;p104">
              <a:extLst>
                <a:ext uri="{FF2B5EF4-FFF2-40B4-BE49-F238E27FC236}">
                  <a16:creationId xmlns:a16="http://schemas.microsoft.com/office/drawing/2014/main" id="{AD481EB4-0D4A-BA41-BF44-6C5812C2A1C2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19" name="Google Shape;1281;p104">
              <a:extLst>
                <a:ext uri="{FF2B5EF4-FFF2-40B4-BE49-F238E27FC236}">
                  <a16:creationId xmlns:a16="http://schemas.microsoft.com/office/drawing/2014/main" id="{6E4B6261-1989-21ED-1786-856AC9219965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01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22" name="Google Shape;1279;p104">
            <a:extLst>
              <a:ext uri="{FF2B5EF4-FFF2-40B4-BE49-F238E27FC236}">
                <a16:creationId xmlns:a16="http://schemas.microsoft.com/office/drawing/2014/main" id="{2F7D383B-69D3-E043-DF03-46F474D68597}"/>
              </a:ext>
            </a:extLst>
          </p:cNvPr>
          <p:cNvGrpSpPr/>
          <p:nvPr/>
        </p:nvGrpSpPr>
        <p:grpSpPr>
          <a:xfrm>
            <a:off x="56905" y="2292993"/>
            <a:ext cx="547657" cy="532645"/>
            <a:chOff x="3173876" y="1739175"/>
            <a:chExt cx="1011000" cy="930000"/>
          </a:xfrm>
        </p:grpSpPr>
        <p:sp>
          <p:nvSpPr>
            <p:cNvPr id="23" name="Google Shape;1280;p104">
              <a:extLst>
                <a:ext uri="{FF2B5EF4-FFF2-40B4-BE49-F238E27FC236}">
                  <a16:creationId xmlns:a16="http://schemas.microsoft.com/office/drawing/2014/main" id="{2385376A-72D6-0767-E437-6ED448028378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24" name="Google Shape;1281;p104">
              <a:extLst>
                <a:ext uri="{FF2B5EF4-FFF2-40B4-BE49-F238E27FC236}">
                  <a16:creationId xmlns:a16="http://schemas.microsoft.com/office/drawing/2014/main" id="{9C7200FE-0A62-ED0E-C9B8-8ACCDFA550AE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02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25" name="Google Shape;1279;p104">
            <a:extLst>
              <a:ext uri="{FF2B5EF4-FFF2-40B4-BE49-F238E27FC236}">
                <a16:creationId xmlns:a16="http://schemas.microsoft.com/office/drawing/2014/main" id="{4674E49B-9CC5-F6A9-BF5D-45F42E9387D7}"/>
              </a:ext>
            </a:extLst>
          </p:cNvPr>
          <p:cNvGrpSpPr/>
          <p:nvPr/>
        </p:nvGrpSpPr>
        <p:grpSpPr>
          <a:xfrm>
            <a:off x="56905" y="3150049"/>
            <a:ext cx="547657" cy="532645"/>
            <a:chOff x="3173876" y="1739175"/>
            <a:chExt cx="1011000" cy="930000"/>
          </a:xfrm>
        </p:grpSpPr>
        <p:sp>
          <p:nvSpPr>
            <p:cNvPr id="26" name="Google Shape;1280;p104">
              <a:extLst>
                <a:ext uri="{FF2B5EF4-FFF2-40B4-BE49-F238E27FC236}">
                  <a16:creationId xmlns:a16="http://schemas.microsoft.com/office/drawing/2014/main" id="{2750BCCD-F879-0B4E-EBB1-BFF6141C2041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27" name="Google Shape;1281;p104">
              <a:extLst>
                <a:ext uri="{FF2B5EF4-FFF2-40B4-BE49-F238E27FC236}">
                  <a16:creationId xmlns:a16="http://schemas.microsoft.com/office/drawing/2014/main" id="{103A4231-3B2D-4021-CED5-FF207C959741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03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28" name="Google Shape;1279;p104">
            <a:extLst>
              <a:ext uri="{FF2B5EF4-FFF2-40B4-BE49-F238E27FC236}">
                <a16:creationId xmlns:a16="http://schemas.microsoft.com/office/drawing/2014/main" id="{ECAF9DF5-15EA-9FF8-2294-7FD7815EFF14}"/>
              </a:ext>
            </a:extLst>
          </p:cNvPr>
          <p:cNvGrpSpPr/>
          <p:nvPr/>
        </p:nvGrpSpPr>
        <p:grpSpPr>
          <a:xfrm>
            <a:off x="56905" y="4007105"/>
            <a:ext cx="547657" cy="532645"/>
            <a:chOff x="3173876" y="1739175"/>
            <a:chExt cx="1011000" cy="930000"/>
          </a:xfrm>
        </p:grpSpPr>
        <p:sp>
          <p:nvSpPr>
            <p:cNvPr id="29" name="Google Shape;1280;p104">
              <a:extLst>
                <a:ext uri="{FF2B5EF4-FFF2-40B4-BE49-F238E27FC236}">
                  <a16:creationId xmlns:a16="http://schemas.microsoft.com/office/drawing/2014/main" id="{41D7E1B7-5BFF-0E0B-6E49-4355CF376E30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30" name="Google Shape;1281;p104">
              <a:extLst>
                <a:ext uri="{FF2B5EF4-FFF2-40B4-BE49-F238E27FC236}">
                  <a16:creationId xmlns:a16="http://schemas.microsoft.com/office/drawing/2014/main" id="{3BD7EF16-8D8B-51B5-A93A-6F9529DC1FE2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04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4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idaloka" panose="020B0604020202020204" charset="0"/>
              </a:rPr>
              <a:t>Algorithms</a:t>
            </a:r>
            <a:endParaRPr dirty="0">
              <a:latin typeface="Vidaloka" panose="020B060402020202020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52465D-78B7-8ECC-0A61-E6B2D3F90BBF}"/>
              </a:ext>
            </a:extLst>
          </p:cNvPr>
          <p:cNvCxnSpPr/>
          <p:nvPr/>
        </p:nvCxnSpPr>
        <p:spPr>
          <a:xfrm>
            <a:off x="-966158" y="53483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B0B4B2-EDD5-7345-3ED5-93F62C700911}"/>
              </a:ext>
            </a:extLst>
          </p:cNvPr>
          <p:cNvSpPr txBox="1"/>
          <p:nvPr/>
        </p:nvSpPr>
        <p:spPr>
          <a:xfrm>
            <a:off x="713223" y="1544766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primers pairs, containing the third primer in the middle region </a:t>
            </a:r>
            <a:br>
              <a:rPr lang="en-US" sz="2400" b="1" dirty="0">
                <a:latin typeface="Vidaloka" panose="020B0604020202020204" charset="0"/>
              </a:rPr>
            </a:b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47DEC-4284-14D9-59D8-1CF5125EB635}"/>
              </a:ext>
            </a:extLst>
          </p:cNvPr>
          <p:cNvSpPr txBox="1"/>
          <p:nvPr/>
        </p:nvSpPr>
        <p:spPr>
          <a:xfrm>
            <a:off x="691285" y="239778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Homology criterion of k-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</a:t>
            </a:r>
            <a:br>
              <a:rPr lang="en-US" sz="2400" b="1" dirty="0">
                <a:latin typeface="Vidaloka" panose="020B0604020202020204" charset="0"/>
              </a:rPr>
            </a:br>
            <a:br>
              <a:rPr lang="en-US" sz="2400" b="1" dirty="0">
                <a:latin typeface="Vidaloka" panose="020B0604020202020204" charset="0"/>
              </a:rPr>
            </a:b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93F8C-DEE0-B17D-F658-6189E8C7438D}"/>
              </a:ext>
            </a:extLst>
          </p:cNvPr>
          <p:cNvSpPr txBox="1"/>
          <p:nvPr/>
        </p:nvSpPr>
        <p:spPr>
          <a:xfrm>
            <a:off x="669343" y="299095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the triple of primers (the pair with the additional third primer) with the minimal sum of the homology criteria of each primer</a:t>
            </a: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56173-2D5C-85B2-E452-0F81D2AF069E}"/>
              </a:ext>
            </a:extLst>
          </p:cNvPr>
          <p:cNvSpPr txBox="1"/>
          <p:nvPr/>
        </p:nvSpPr>
        <p:spPr>
          <a:xfrm>
            <a:off x="713223" y="392006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that all selected primers are present in all variants of the human coronavirus genome</a:t>
            </a:r>
            <a:endParaRPr lang="en-GB" b="1" dirty="0">
              <a:latin typeface="Vidaloka" panose="020B0604020202020204" charset="0"/>
            </a:endParaRPr>
          </a:p>
        </p:txBody>
      </p:sp>
      <p:grpSp>
        <p:nvGrpSpPr>
          <p:cNvPr id="2" name="Google Shape;1279;p104">
            <a:extLst>
              <a:ext uri="{FF2B5EF4-FFF2-40B4-BE49-F238E27FC236}">
                <a16:creationId xmlns:a16="http://schemas.microsoft.com/office/drawing/2014/main" id="{E4C1D24D-8526-3ACC-4400-2FE00F5DAA6E}"/>
              </a:ext>
            </a:extLst>
          </p:cNvPr>
          <p:cNvGrpSpPr/>
          <p:nvPr/>
        </p:nvGrpSpPr>
        <p:grpSpPr>
          <a:xfrm>
            <a:off x="56905" y="2285865"/>
            <a:ext cx="547657" cy="532645"/>
            <a:chOff x="3173876" y="1739175"/>
            <a:chExt cx="1011000" cy="930000"/>
          </a:xfrm>
        </p:grpSpPr>
        <p:sp>
          <p:nvSpPr>
            <p:cNvPr id="3" name="Google Shape;1280;p104">
              <a:extLst>
                <a:ext uri="{FF2B5EF4-FFF2-40B4-BE49-F238E27FC236}">
                  <a16:creationId xmlns:a16="http://schemas.microsoft.com/office/drawing/2014/main" id="{485EFECD-798C-5856-688B-3F0C6FD830FC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4" name="Google Shape;1281;p104">
              <a:extLst>
                <a:ext uri="{FF2B5EF4-FFF2-40B4-BE49-F238E27FC236}">
                  <a16:creationId xmlns:a16="http://schemas.microsoft.com/office/drawing/2014/main" id="{FFD3ACFA-5C2B-C527-ACB9-DAEDB40BA814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06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5" name="Google Shape;1279;p104">
            <a:extLst>
              <a:ext uri="{FF2B5EF4-FFF2-40B4-BE49-F238E27FC236}">
                <a16:creationId xmlns:a16="http://schemas.microsoft.com/office/drawing/2014/main" id="{BBD373F2-5D12-9480-4D55-5D8154D23FCE}"/>
              </a:ext>
            </a:extLst>
          </p:cNvPr>
          <p:cNvGrpSpPr/>
          <p:nvPr/>
        </p:nvGrpSpPr>
        <p:grpSpPr>
          <a:xfrm>
            <a:off x="56905" y="1449238"/>
            <a:ext cx="547657" cy="532645"/>
            <a:chOff x="3173876" y="1739175"/>
            <a:chExt cx="1011000" cy="930000"/>
          </a:xfrm>
        </p:grpSpPr>
        <p:sp>
          <p:nvSpPr>
            <p:cNvPr id="6" name="Google Shape;1280;p104">
              <a:extLst>
                <a:ext uri="{FF2B5EF4-FFF2-40B4-BE49-F238E27FC236}">
                  <a16:creationId xmlns:a16="http://schemas.microsoft.com/office/drawing/2014/main" id="{46C467B6-59ED-6448-40BB-DC62B61C781E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7" name="Google Shape;1281;p104">
              <a:extLst>
                <a:ext uri="{FF2B5EF4-FFF2-40B4-BE49-F238E27FC236}">
                  <a16:creationId xmlns:a16="http://schemas.microsoft.com/office/drawing/2014/main" id="{73315E61-0B33-826D-B79E-559D00696C31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05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9" name="Google Shape;1279;p104">
            <a:extLst>
              <a:ext uri="{FF2B5EF4-FFF2-40B4-BE49-F238E27FC236}">
                <a16:creationId xmlns:a16="http://schemas.microsoft.com/office/drawing/2014/main" id="{AF3573DC-4A48-7024-D263-3B8A1E16F7FC}"/>
              </a:ext>
            </a:extLst>
          </p:cNvPr>
          <p:cNvGrpSpPr/>
          <p:nvPr/>
        </p:nvGrpSpPr>
        <p:grpSpPr>
          <a:xfrm>
            <a:off x="56903" y="3047803"/>
            <a:ext cx="547657" cy="532645"/>
            <a:chOff x="3173876" y="1739175"/>
            <a:chExt cx="1011000" cy="930000"/>
          </a:xfrm>
        </p:grpSpPr>
        <p:sp>
          <p:nvSpPr>
            <p:cNvPr id="10" name="Google Shape;1280;p104">
              <a:extLst>
                <a:ext uri="{FF2B5EF4-FFF2-40B4-BE49-F238E27FC236}">
                  <a16:creationId xmlns:a16="http://schemas.microsoft.com/office/drawing/2014/main" id="{9E1E18DB-DEBF-8D50-2E62-71F9DF15B777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13" name="Google Shape;1281;p104">
              <a:extLst>
                <a:ext uri="{FF2B5EF4-FFF2-40B4-BE49-F238E27FC236}">
                  <a16:creationId xmlns:a16="http://schemas.microsoft.com/office/drawing/2014/main" id="{979E19DF-A7B2-15CE-75AC-F353665AFCD7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07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6" name="Google Shape;1279;p104">
            <a:extLst>
              <a:ext uri="{FF2B5EF4-FFF2-40B4-BE49-F238E27FC236}">
                <a16:creationId xmlns:a16="http://schemas.microsoft.com/office/drawing/2014/main" id="{7614944A-5592-1485-63CE-8952785F060B}"/>
              </a:ext>
            </a:extLst>
          </p:cNvPr>
          <p:cNvGrpSpPr/>
          <p:nvPr/>
        </p:nvGrpSpPr>
        <p:grpSpPr>
          <a:xfrm>
            <a:off x="74299" y="3915631"/>
            <a:ext cx="547657" cy="532645"/>
            <a:chOff x="3173876" y="1739175"/>
            <a:chExt cx="1011000" cy="930000"/>
          </a:xfrm>
        </p:grpSpPr>
        <p:sp>
          <p:nvSpPr>
            <p:cNvPr id="17" name="Google Shape;1280;p104">
              <a:extLst>
                <a:ext uri="{FF2B5EF4-FFF2-40B4-BE49-F238E27FC236}">
                  <a16:creationId xmlns:a16="http://schemas.microsoft.com/office/drawing/2014/main" id="{54AB5C79-71C7-C47A-B1D9-5098A287E5C6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18" name="Google Shape;1281;p104">
              <a:extLst>
                <a:ext uri="{FF2B5EF4-FFF2-40B4-BE49-F238E27FC236}">
                  <a16:creationId xmlns:a16="http://schemas.microsoft.com/office/drawing/2014/main" id="{2C0AFEBE-29B8-AF86-156F-1DD24A482122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08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42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554199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Expected achievements !</a:t>
            </a:r>
            <a:endParaRPr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DB92F-8885-C93A-FCEB-20014333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50" y="2557803"/>
            <a:ext cx="2172011" cy="2176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DCAAC3-46D1-D511-AF5D-B4E3B980763D}"/>
              </a:ext>
            </a:extLst>
          </p:cNvPr>
          <p:cNvSpPr txBox="1"/>
          <p:nvPr/>
        </p:nvSpPr>
        <p:spPr>
          <a:xfrm>
            <a:off x="719659" y="1451229"/>
            <a:ext cx="47629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goal is to develop a robust algorithm for detecting conserved regions in Mycoplasma DNA.</a:t>
            </a:r>
          </a:p>
          <a:p>
            <a:endParaRPr lang="en-US" dirty="0"/>
          </a:p>
          <a:p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Algorithm Development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Performance Optimization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Validation and Accuracy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User-Friendly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8673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594</Words>
  <Application>Microsoft Office PowerPoint</Application>
  <PresentationFormat>On-screen Show (16:9)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Merriweather Light</vt:lpstr>
      <vt:lpstr>Vidaloka</vt:lpstr>
      <vt:lpstr>Arial</vt:lpstr>
      <vt:lpstr>Montserrat</vt:lpstr>
      <vt:lpstr>Roboto</vt:lpstr>
      <vt:lpstr>Calibri</vt:lpstr>
      <vt:lpstr>Lato</vt:lpstr>
      <vt:lpstr>Minimalist Business Slides XL by Slidesgo</vt:lpstr>
      <vt:lpstr>Primer Design &amp; Testing Tool For Mycoplasma Detection</vt:lpstr>
      <vt:lpstr>Introduction </vt:lpstr>
      <vt:lpstr>Research Significance</vt:lpstr>
      <vt:lpstr>Biological overview</vt:lpstr>
      <vt:lpstr>The Problem of Finding Conserved Regions in DNA</vt:lpstr>
      <vt:lpstr>The patterns of conserved regions identified</vt:lpstr>
      <vt:lpstr>Algorithms</vt:lpstr>
      <vt:lpstr>Algorithms</vt:lpstr>
      <vt:lpstr>Expected achievements !</vt:lpstr>
      <vt:lpstr>Flow Chart</vt:lpstr>
      <vt:lpstr>PowerPoint Presentation</vt:lpstr>
      <vt:lpstr>Run system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Cracking the DNA protein binding code</dc:title>
  <dc:creator>mohamed abo saleh</dc:creator>
  <cp:lastModifiedBy>קותיבה מחאמיד</cp:lastModifiedBy>
  <cp:revision>13</cp:revision>
  <dcterms:modified xsi:type="dcterms:W3CDTF">2024-09-21T19:42:50Z</dcterms:modified>
</cp:coreProperties>
</file>