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ctrTitle"/>
          </p:nvPr>
        </p:nvSpPr>
        <p:spPr>
          <a:xfrm>
            <a:off x="452628" y="577850"/>
            <a:ext cx="8086725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  <a:defRPr b="0" i="0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500634" y="3155157"/>
            <a:ext cx="6921151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92918" y="374650"/>
            <a:ext cx="8079581" cy="124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1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2628" y="575564"/>
            <a:ext cx="8085582" cy="251688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  <a:defRPr b="0" i="0" sz="6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500634" y="3153157"/>
            <a:ext cx="6919722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92918" y="374650"/>
            <a:ext cx="8079581" cy="124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507492" y="1498600"/>
            <a:ext cx="349758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1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508498" y="1498600"/>
            <a:ext cx="349758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1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92918" y="374650"/>
            <a:ext cx="8079581" cy="124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07492" y="1530350"/>
            <a:ext cx="3497580" cy="54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1" i="1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507492" y="2064813"/>
            <a:ext cx="349758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1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05706" y="1528826"/>
            <a:ext cx="3497580" cy="541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1" i="1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505706" y="2063243"/>
            <a:ext cx="349758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1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92918" y="374650"/>
            <a:ext cx="8079581" cy="124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6196053" y="406711"/>
            <a:ext cx="253746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571500" y="5715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rial"/>
              <a:buChar char=" "/>
              <a:defRPr b="0" i="0" sz="2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1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6206987" y="1883860"/>
            <a:ext cx="2548890" cy="2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Font typeface="Arial"/>
              <a:buNone/>
              <a:defRPr b="0" i="1" sz="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86918" y="4064000"/>
            <a:ext cx="8085582" cy="459962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>
            <a:off x="0" y="0"/>
            <a:ext cx="9144000" cy="3998214"/>
          </a:xfrm>
          <a:prstGeom prst="rect">
            <a:avLst/>
          </a:prstGeom>
          <a:solidFill>
            <a:srgbClr val="FCECD3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07492" y="4432301"/>
            <a:ext cx="692200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Font typeface="Arial"/>
              <a:buNone/>
              <a:defRPr b="0" i="1" sz="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92918" y="374650"/>
            <a:ext cx="8079581" cy="124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 rot="5400000">
            <a:off x="3127820" y="-1111567"/>
            <a:ext cx="2824639" cy="806529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1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 rot="5400000">
            <a:off x="5743575" y="1335881"/>
            <a:ext cx="360045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 rot="5400000">
            <a:off x="1453753" y="-339328"/>
            <a:ext cx="4050506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1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92918" y="374650"/>
            <a:ext cx="8079581" cy="124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1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usa.io/profile/geo/san-francisco-ca/" TargetMode="External"/><Relationship Id="rId4" Type="http://schemas.openxmlformats.org/officeDocument/2006/relationships/hyperlink" Target="https://github.com/arcee123/GIS_GEOJSON_CENSUS_TRACTS/blob/master/06.geojson" TargetMode="External"/><Relationship Id="rId5" Type="http://schemas.openxmlformats.org/officeDocument/2006/relationships/hyperlink" Target="https://github.com/arcee123/GIS_GEOJSON_CENSUS_TRACTS/blob/master/06.geojson" TargetMode="External"/><Relationship Id="rId6" Type="http://schemas.openxmlformats.org/officeDocument/2006/relationships/hyperlink" Target="https://datausa.io/profile/geo/san-francisco-c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92918" y="374650"/>
            <a:ext cx="80796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Other data</a:t>
            </a:r>
            <a:endParaRPr b="0" i="0" sz="4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507492" y="1508760"/>
            <a:ext cx="80652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63500" lvl="0" marL="635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urier New"/>
              <a:buChar char="o"/>
            </a:pPr>
            <a:r>
              <a:rPr lang="en"/>
              <a:t>Income from different sections in San Francisco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0" lang="en"/>
              <a:t>~600</a:t>
            </a:r>
            <a:r>
              <a:rPr b="0" i="0" lang="en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rows, </a:t>
            </a:r>
            <a:r>
              <a:rPr i="0" lang="en"/>
              <a:t>32 KB</a:t>
            </a:r>
            <a:r>
              <a:rPr b="0" i="0" lang="en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0" lang="en"/>
              <a:t>4</a:t>
            </a:r>
            <a:r>
              <a:rPr b="0" i="0" lang="en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columns</a:t>
            </a:r>
            <a:endParaRPr b="0" i="0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i="0" lang="en"/>
              <a:t>	Link: </a:t>
            </a:r>
            <a:r>
              <a:rPr b="1" i="0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https://datausa.io/profile/geo/san-francisco-ca/</a:t>
            </a:r>
            <a:endParaRPr/>
          </a:p>
          <a:p>
            <a:pPr indent="-63500" lvl="0" marL="6350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urier New"/>
              <a:buChar char="o"/>
            </a:pPr>
            <a:r>
              <a:rPr lang="en"/>
              <a:t>GeoJSON for San Francisco - edited in Python to suit our needs</a:t>
            </a:r>
            <a:endParaRPr/>
          </a:p>
          <a:p>
            <a:pPr indent="0" lvl="2" marL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i="0" lang="en"/>
              <a:t>	Initially ~8000 features (whole of California) and 83,5 MB</a:t>
            </a:r>
            <a:br>
              <a:rPr i="0" lang="en"/>
            </a:br>
            <a:r>
              <a:rPr i="0" lang="en"/>
              <a:t>	After editing 1.1 MB</a:t>
            </a:r>
            <a:endParaRPr i="0"/>
          </a:p>
          <a:p>
            <a:pPr indent="0" lvl="2" marL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i="0" lang="en"/>
              <a:t>	Link: </a:t>
            </a:r>
            <a:r>
              <a:rPr b="1" i="0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https://github.com/arcee123/GIS_GEOJSON_CENSUS_TRACTS/blob/master/06.geojson</a:t>
            </a:r>
            <a:endParaRPr b="1" i="0"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0" lvl="2" marL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t/>
            </a:r>
            <a:endParaRPr b="1" i="0" sz="1100">
              <a:uFill>
                <a:noFill/>
              </a:u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51753" y="372000"/>
            <a:ext cx="808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Homelessness in </a:t>
            </a:r>
            <a:br>
              <a:rPr b="0" i="0" lang="en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San Francisco</a:t>
            </a:r>
            <a:endParaRPr b="0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5629" y="2110402"/>
            <a:ext cx="4644597" cy="202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532206" y="255475"/>
            <a:ext cx="80796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Population growth in San Francisco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597" y="1313424"/>
            <a:ext cx="5948166" cy="321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500343" y="147125"/>
            <a:ext cx="80796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Homeless Population in San Francisco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6999" y="1266554"/>
            <a:ext cx="5853197" cy="3693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500343" y="0"/>
            <a:ext cx="80796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Homeless concerns through 311</a:t>
            </a:r>
            <a:endParaRPr b="0" i="0" sz="4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0975" y="1112975"/>
            <a:ext cx="6448800" cy="3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92918" y="374650"/>
            <a:ext cx="8079581" cy="124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*** MOCK UP ***</a:t>
            </a:r>
            <a:endParaRPr b="0" i="0" sz="4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50800" lvl="0" marL="635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92918" y="374650"/>
            <a:ext cx="8079581" cy="124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 b="0" i="0" sz="4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63500" lvl="0" marL="635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urier New"/>
              <a:buChar char="o"/>
            </a:pPr>
            <a:r>
              <a:rPr b="0" i="0" lang="en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Animation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0800" lvl="0" marL="635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635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urier New"/>
              <a:buChar char="o"/>
            </a:pPr>
            <a:r>
              <a:rPr b="0" i="0" lang="en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Annotated charts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92918" y="374650"/>
            <a:ext cx="80796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Project - *** IMPLEMENTATION PLAN ***</a:t>
            </a:r>
            <a:endParaRPr b="0" i="0" sz="4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507492" y="1508760"/>
            <a:ext cx="80652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50800" lvl="0" marL="635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92918" y="374650"/>
            <a:ext cx="8079581" cy="124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Main d</a:t>
            </a:r>
            <a:r>
              <a:rPr b="0" i="0" lang="en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atase</a:t>
            </a:r>
            <a:r>
              <a:rPr lang="en">
                <a:solidFill>
                  <a:schemeClr val="lt1"/>
                </a:solidFill>
              </a:rPr>
              <a:t>t</a:t>
            </a:r>
            <a:endParaRPr b="0" i="0" sz="4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63500" lvl="0" marL="635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urier New"/>
              <a:buChar char="o"/>
            </a:pPr>
            <a:r>
              <a:rPr b="0" i="0" lang="en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311 cases in San </a:t>
            </a:r>
            <a:r>
              <a:rPr lang="en"/>
              <a:t>Francisco</a:t>
            </a:r>
            <a:r>
              <a:rPr b="0" i="0" lang="en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from 2008 until today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" sz="1500" u="none" cap="none" strike="noStrike">
                <a:solidFill>
                  <a:srgbClr val="262626"/>
                </a:solidFill>
              </a:rPr>
              <a:t>Initially </a:t>
            </a:r>
            <a:endParaRPr b="1" sz="1100"/>
          </a:p>
          <a:p>
            <a:pPr indent="0" lvl="2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	2.87 million rows, 964,6 MB and 19 columns</a:t>
            </a:r>
            <a:endParaRPr b="0" i="0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" sz="1500" u="none" cap="none" strike="noStrike">
                <a:solidFill>
                  <a:srgbClr val="262626"/>
                </a:solidFill>
              </a:rPr>
              <a:t>After removing irrelevant data</a:t>
            </a:r>
            <a:endParaRPr b="1" i="0" sz="1500" u="none" cap="none" strike="noStrike">
              <a:solidFill>
                <a:srgbClr val="262626"/>
              </a:solidFill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	~145.000 rows, 147 MB, 5 columns</a:t>
            </a:r>
            <a:endParaRPr b="0" i="0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" sz="1500" u="none" cap="none" strike="noStrike">
                <a:solidFill>
                  <a:srgbClr val="262626"/>
                </a:solidFill>
              </a:rPr>
              <a:t>Link</a:t>
            </a:r>
            <a:endParaRPr b="1" sz="1100"/>
          </a:p>
          <a:p>
            <a:pPr indent="0" lvl="2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	https://data.sfgov.org/City-Infrastructure/311-Cases/vw6y-z8j6</a:t>
            </a:r>
            <a:endParaRPr sz="1100"/>
          </a:p>
          <a:p>
            <a:pPr indent="0" lvl="2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1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