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9" r:id="rId3"/>
    <p:sldId id="262" r:id="rId4"/>
    <p:sldId id="291" r:id="rId5"/>
    <p:sldId id="266" r:id="rId6"/>
    <p:sldId id="267" r:id="rId7"/>
    <p:sldId id="292" r:id="rId8"/>
    <p:sldId id="293" r:id="rId9"/>
    <p:sldId id="294" r:id="rId10"/>
    <p:sldId id="295" r:id="rId11"/>
    <p:sldId id="258" r:id="rId12"/>
    <p:sldId id="287" r:id="rId13"/>
  </p:sldIdLst>
  <p:sldSz cx="12192000" cy="6858000"/>
  <p:notesSz cx="6858000" cy="9144000"/>
  <p:embeddedFontLst>
    <p:embeddedFont>
      <p:font typeface="나눔고딕" panose="020B0600000101010101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9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7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2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2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7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8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8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8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91E97B7-EA58-4606-8AEF-85F667A76219}" type="datetimeFigureOut">
              <a:rPr lang="ko-KR" altLang="en-US" smtClean="0"/>
              <a:pPr/>
              <a:t>2021-01-19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95E4FE0-4448-4A60-9E37-EAA267A2B01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86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3115973" y="318631"/>
            <a:ext cx="8486411" cy="3583345"/>
          </a:xfrm>
          <a:prstGeom prst="rect">
            <a:avLst/>
          </a:prstGeom>
          <a:pattFill prst="pct5">
            <a:fgClr>
              <a:srgbClr val="7C97C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779321" y="3970100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1935589" y="1412755"/>
            <a:ext cx="2052000" cy="0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8453535" y="5934270"/>
            <a:ext cx="2965425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김용</a:t>
            </a:r>
            <a:r>
              <a:rPr lang="en-US" altLang="ko-KR" sz="24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이동규</a:t>
            </a:r>
            <a:endParaRPr lang="en-US" altLang="ko-KR" sz="2400" b="1" dirty="0">
              <a:solidFill>
                <a:srgbClr val="7C97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07206" y="2178427"/>
            <a:ext cx="7568435" cy="172354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6600" b="1" kern="0" dirty="0" smtClean="0">
                <a:ln w="12700">
                  <a:solidFill>
                    <a:srgbClr val="7C97C2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Pet Shop</a:t>
            </a:r>
          </a:p>
          <a:p>
            <a:pPr lvl="0" latinLnBrk="0">
              <a:defRPr/>
            </a:pPr>
            <a:r>
              <a:rPr lang="en-US" altLang="ko-KR" sz="4000" b="1" kern="0" dirty="0" smtClean="0">
                <a:ln w="12700">
                  <a:noFill/>
                </a:ln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SPRING PROJECT</a:t>
            </a:r>
            <a:endParaRPr lang="en-US" altLang="ko-KR" sz="4000" b="1" kern="0" dirty="0">
              <a:ln w="12700">
                <a:noFill/>
              </a:ln>
              <a:solidFill>
                <a:srgbClr val="7C97C2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077575" y="3970100"/>
            <a:ext cx="361746" cy="342326"/>
          </a:xfrm>
          <a:prstGeom prst="rect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386755"/>
            <a:ext cx="11448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>
            <a:off x="10162600" y="5590426"/>
            <a:ext cx="2556000" cy="0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36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PET SHOP</a:t>
            </a:r>
            <a:endParaRPr lang="en-US" altLang="ko-KR" sz="3200" b="1" i="1" kern="0" dirty="0" smtClean="0">
              <a:ln w="12700">
                <a:noFill/>
              </a:ln>
              <a:solidFill>
                <a:srgbClr val="7C97C2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 smtClean="0"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CONTENTS 05 </a:t>
            </a:r>
            <a:r>
              <a:rPr lang="ko-KR" altLang="en-US" sz="900" kern="0" dirty="0" smtClean="0"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프로젝트 산출물</a:t>
            </a:r>
            <a:endParaRPr lang="en-US" altLang="ko-KR" sz="900" kern="0" dirty="0">
              <a:solidFill>
                <a:srgbClr val="7C97C2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-470444" y="1522652"/>
            <a:ext cx="5743484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96" y="2386140"/>
            <a:ext cx="3057525" cy="1781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722" y="2386140"/>
            <a:ext cx="3600450" cy="214312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6097996" y="1522652"/>
            <a:ext cx="5743484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421" y="5805487"/>
            <a:ext cx="3028950" cy="885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9277" y="5455094"/>
            <a:ext cx="2447925" cy="228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2233" y="4957826"/>
            <a:ext cx="2981325" cy="41910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7716679" y="4414376"/>
            <a:ext cx="5743484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Mybatis,exception,aop</a:t>
            </a:r>
            <a:endParaRPr lang="en-US" altLang="ko-KR" sz="2000" b="1" dirty="0" smtClean="0">
              <a:solidFill>
                <a:srgbClr val="7C97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898" y="4807394"/>
            <a:ext cx="2057400" cy="1752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6771" y="4529265"/>
            <a:ext cx="1771650" cy="2183116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-1662663" y="4041966"/>
            <a:ext cx="5743484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2552058" y="3570165"/>
            <a:ext cx="5743484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216977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PET SHOP</a:t>
            </a:r>
            <a:endParaRPr lang="en-US" altLang="ko-KR" sz="3200" b="1" i="1" kern="0" dirty="0" smtClean="0">
              <a:ln w="12700">
                <a:noFill/>
              </a:ln>
              <a:solidFill>
                <a:srgbClr val="7C97C2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 smtClean="0"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CONTENTS 06 </a:t>
            </a:r>
            <a:r>
              <a:rPr lang="ko-KR" altLang="en-US" sz="900" kern="0" dirty="0" smtClean="0"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프로젝트 시연</a:t>
            </a:r>
            <a:endParaRPr lang="en-US" altLang="ko-KR" sz="900" kern="0" dirty="0">
              <a:solidFill>
                <a:srgbClr val="7C97C2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4715369" y="2267471"/>
            <a:ext cx="2698158" cy="2698158"/>
          </a:xfrm>
          <a:prstGeom prst="ellipse">
            <a:avLst/>
          </a:prstGeom>
          <a:solidFill>
            <a:srgbClr val="7C9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</a:t>
            </a:r>
            <a:endParaRPr lang="en-US" altLang="ko-KR" sz="2400" b="1" dirty="0" smtClean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  <a:endParaRPr lang="en-US" altLang="ko-KR" sz="24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853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739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PET </a:t>
            </a:r>
            <a:r>
              <a:rPr lang="en-US" altLang="ko-KR" sz="3200" b="1" i="1" kern="0" dirty="0" smtClean="0">
                <a:ln w="12700">
                  <a:noFill/>
                </a:ln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SHOP</a:t>
            </a:r>
          </a:p>
        </p:txBody>
      </p:sp>
      <p:sp>
        <p:nvSpPr>
          <p:cNvPr id="82" name="타원 81"/>
          <p:cNvSpPr/>
          <p:nvPr/>
        </p:nvSpPr>
        <p:spPr>
          <a:xfrm>
            <a:off x="4715369" y="2267471"/>
            <a:ext cx="2698158" cy="2698158"/>
          </a:xfrm>
          <a:prstGeom prst="ellipse">
            <a:avLst/>
          </a:prstGeom>
          <a:solidFill>
            <a:srgbClr val="7C9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en-US" altLang="ko-KR" sz="24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3192706" y="5519427"/>
            <a:ext cx="574348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Hub </a:t>
            </a: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주소</a:t>
            </a:r>
            <a:endParaRPr lang="en-US" altLang="ko-KR" sz="1600" b="1" dirty="0" smtClean="0">
              <a:solidFill>
                <a:srgbClr val="7C97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https://github.com/qowoeo948</a:t>
            </a:r>
          </a:p>
        </p:txBody>
      </p:sp>
    </p:spTree>
    <p:extLst>
      <p:ext uri="{BB962C8B-B14F-4D97-AF65-F5344CB8AC3E}">
        <p14:creationId xmlns:p14="http://schemas.microsoft.com/office/powerpoint/2010/main" val="231318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26402" y="4951314"/>
            <a:ext cx="1419273" cy="1419273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noFill/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107022" y="4953367"/>
            <a:ext cx="3718296" cy="1417220"/>
            <a:chOff x="6367258" y="2019426"/>
            <a:chExt cx="4851812" cy="1880558"/>
          </a:xfrm>
        </p:grpSpPr>
        <p:grpSp>
          <p:nvGrpSpPr>
            <p:cNvPr id="57" name="그룹 56"/>
            <p:cNvGrpSpPr/>
            <p:nvPr/>
          </p:nvGrpSpPr>
          <p:grpSpPr>
            <a:xfrm>
              <a:off x="6367258" y="2019426"/>
              <a:ext cx="1880558" cy="1880558"/>
              <a:chOff x="5708291" y="1967371"/>
              <a:chExt cx="1880558" cy="1880558"/>
            </a:xfrm>
          </p:grpSpPr>
          <p:sp>
            <p:nvSpPr>
              <p:cNvPr id="65" name="모서리가 둥근 직사각형 64"/>
              <p:cNvSpPr/>
              <p:nvPr/>
            </p:nvSpPr>
            <p:spPr>
              <a:xfrm>
                <a:off x="5708291" y="1967371"/>
                <a:ext cx="1880558" cy="1880558"/>
              </a:xfrm>
              <a:prstGeom prst="roundRect">
                <a:avLst>
                  <a:gd name="adj" fmla="val 5033"/>
                </a:avLst>
              </a:prstGeom>
              <a:solidFill>
                <a:schemeClr val="bg1"/>
              </a:solidFill>
              <a:ln>
                <a:solidFill>
                  <a:srgbClr val="7C97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 dirty="0" smtClean="0">
                    <a:solidFill>
                      <a:srgbClr val="7C97C2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시연</a:t>
                </a:r>
                <a:endParaRPr lang="en-US" altLang="ko-KR" sz="1200" b="1" dirty="0" smtClean="0">
                  <a:solidFill>
                    <a:srgbClr val="7C97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600" b="1" dirty="0" smtClean="0">
                    <a:solidFill>
                      <a:srgbClr val="7C97C2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06</a:t>
                </a:r>
                <a:endParaRPr lang="en-US" altLang="ko-KR" sz="1600" b="1" dirty="0">
                  <a:solidFill>
                    <a:srgbClr val="7C97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6" name="자유형 65"/>
              <p:cNvSpPr/>
              <p:nvPr/>
            </p:nvSpPr>
            <p:spPr>
              <a:xfrm>
                <a:off x="5708291" y="1967371"/>
                <a:ext cx="344388" cy="344388"/>
              </a:xfrm>
              <a:custGeom>
                <a:avLst/>
                <a:gdLst>
                  <a:gd name="connsiteX0" fmla="*/ 94648 w 344388"/>
                  <a:gd name="connsiteY0" fmla="*/ 0 h 344388"/>
                  <a:gd name="connsiteX1" fmla="*/ 344388 w 344388"/>
                  <a:gd name="connsiteY1" fmla="*/ 0 h 344388"/>
                  <a:gd name="connsiteX2" fmla="*/ 0 w 344388"/>
                  <a:gd name="connsiteY2" fmla="*/ 344388 h 344388"/>
                  <a:gd name="connsiteX3" fmla="*/ 0 w 344388"/>
                  <a:gd name="connsiteY3" fmla="*/ 94648 h 344388"/>
                  <a:gd name="connsiteX4" fmla="*/ 94648 w 344388"/>
                  <a:gd name="connsiteY4" fmla="*/ 0 h 344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388" h="344388">
                    <a:moveTo>
                      <a:pt x="94648" y="0"/>
                    </a:moveTo>
                    <a:lnTo>
                      <a:pt x="344388" y="0"/>
                    </a:lnTo>
                    <a:lnTo>
                      <a:pt x="0" y="344388"/>
                    </a:lnTo>
                    <a:lnTo>
                      <a:pt x="0" y="94648"/>
                    </a:lnTo>
                    <a:cubicBezTo>
                      <a:pt x="0" y="42375"/>
                      <a:pt x="42375" y="0"/>
                      <a:pt x="94648" y="0"/>
                    </a:cubicBezTo>
                    <a:close/>
                  </a:path>
                </a:pathLst>
              </a:custGeom>
              <a:solidFill>
                <a:srgbClr val="7C97C2"/>
              </a:solidFill>
              <a:ln>
                <a:solidFill>
                  <a:srgbClr val="7C97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BDD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7" name="자유형 66">
                <a:extLst>
                  <a:ext uri="{FF2B5EF4-FFF2-40B4-BE49-F238E27FC236}">
                    <a16:creationId xmlns:a16="http://schemas.microsoft.com/office/drawing/2014/main" id="{0D8E9706-5D2C-49EE-AF67-D3527E3BC152}"/>
                  </a:ext>
                </a:extLst>
              </p:cNvPr>
              <p:cNvSpPr/>
              <p:nvPr/>
            </p:nvSpPr>
            <p:spPr>
              <a:xfrm rot="18000000">
                <a:off x="5736143" y="2022102"/>
                <a:ext cx="142049" cy="87307"/>
              </a:xfrm>
              <a:custGeom>
                <a:avLst/>
                <a:gdLst>
                  <a:gd name="connsiteX0" fmla="*/ 101541 w 261614"/>
                  <a:gd name="connsiteY0" fmla="*/ 2305 h 160794"/>
                  <a:gd name="connsiteX1" fmla="*/ 101540 w 261614"/>
                  <a:gd name="connsiteY1" fmla="*/ 2306 h 160794"/>
                  <a:gd name="connsiteX2" fmla="*/ 101540 w 261614"/>
                  <a:gd name="connsiteY2" fmla="*/ 2305 h 160794"/>
                  <a:gd name="connsiteX3" fmla="*/ 254856 w 261614"/>
                  <a:gd name="connsiteY3" fmla="*/ 121406 h 160794"/>
                  <a:gd name="connsiteX4" fmla="*/ 261614 w 261614"/>
                  <a:gd name="connsiteY4" fmla="*/ 137721 h 160794"/>
                  <a:gd name="connsiteX5" fmla="*/ 261613 w 261614"/>
                  <a:gd name="connsiteY5" fmla="*/ 137721 h 160794"/>
                  <a:gd name="connsiteX6" fmla="*/ 238540 w 261614"/>
                  <a:gd name="connsiteY6" fmla="*/ 160794 h 160794"/>
                  <a:gd name="connsiteX7" fmla="*/ 24796 w 261614"/>
                  <a:gd name="connsiteY7" fmla="*/ 160793 h 160794"/>
                  <a:gd name="connsiteX8" fmla="*/ 21762 w 261614"/>
                  <a:gd name="connsiteY8" fmla="*/ 159536 h 160794"/>
                  <a:gd name="connsiteX9" fmla="*/ 11539 w 261614"/>
                  <a:gd name="connsiteY9" fmla="*/ 158190 h 160794"/>
                  <a:gd name="connsiteX10" fmla="*/ 11540 w 261614"/>
                  <a:gd name="connsiteY10" fmla="*/ 158189 h 160794"/>
                  <a:gd name="connsiteX11" fmla="*/ 3095 w 261614"/>
                  <a:gd name="connsiteY11" fmla="*/ 126671 h 160794"/>
                  <a:gd name="connsiteX12" fmla="*/ 70022 w 261614"/>
                  <a:gd name="connsiteY12" fmla="*/ 10751 h 160794"/>
                  <a:gd name="connsiteX13" fmla="*/ 84033 w 261614"/>
                  <a:gd name="connsiteY13" fmla="*/ 0 h 160794"/>
                  <a:gd name="connsiteX14" fmla="*/ 101540 w 261614"/>
                  <a:gd name="connsiteY14" fmla="*/ 2306 h 160794"/>
                  <a:gd name="connsiteX15" fmla="*/ 112290 w 261614"/>
                  <a:gd name="connsiteY15" fmla="*/ 16315 h 160794"/>
                  <a:gd name="connsiteX16" fmla="*/ 109985 w 261614"/>
                  <a:gd name="connsiteY16" fmla="*/ 33823 h 160794"/>
                  <a:gd name="connsiteX17" fmla="*/ 63321 w 261614"/>
                  <a:gd name="connsiteY17" fmla="*/ 114648 h 160794"/>
                  <a:gd name="connsiteX18" fmla="*/ 238541 w 261614"/>
                  <a:gd name="connsiteY18" fmla="*/ 114648 h 160794"/>
                  <a:gd name="connsiteX19" fmla="*/ 254856 w 261614"/>
                  <a:gd name="connsiteY19" fmla="*/ 121406 h 160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61614" h="160794">
                    <a:moveTo>
                      <a:pt x="101541" y="2305"/>
                    </a:moveTo>
                    <a:lnTo>
                      <a:pt x="101540" y="2306"/>
                    </a:lnTo>
                    <a:lnTo>
                      <a:pt x="101540" y="2305"/>
                    </a:lnTo>
                    <a:close/>
                    <a:moveTo>
                      <a:pt x="254856" y="121406"/>
                    </a:moveTo>
                    <a:cubicBezTo>
                      <a:pt x="259031" y="125581"/>
                      <a:pt x="261614" y="131350"/>
                      <a:pt x="261614" y="137721"/>
                    </a:cubicBezTo>
                    <a:lnTo>
                      <a:pt x="261613" y="137721"/>
                    </a:lnTo>
                    <a:cubicBezTo>
                      <a:pt x="261613" y="150464"/>
                      <a:pt x="251283" y="160794"/>
                      <a:pt x="238540" y="160794"/>
                    </a:cubicBezTo>
                    <a:lnTo>
                      <a:pt x="24796" y="160793"/>
                    </a:lnTo>
                    <a:lnTo>
                      <a:pt x="21762" y="159536"/>
                    </a:lnTo>
                    <a:lnTo>
                      <a:pt x="11539" y="158190"/>
                    </a:lnTo>
                    <a:lnTo>
                      <a:pt x="11540" y="158189"/>
                    </a:lnTo>
                    <a:cubicBezTo>
                      <a:pt x="504" y="151818"/>
                      <a:pt x="-3277" y="137707"/>
                      <a:pt x="3095" y="126671"/>
                    </a:cubicBezTo>
                    <a:lnTo>
                      <a:pt x="70022" y="10751"/>
                    </a:lnTo>
                    <a:cubicBezTo>
                      <a:pt x="73208" y="5233"/>
                      <a:pt x="78329" y="1529"/>
                      <a:pt x="84033" y="0"/>
                    </a:cubicBezTo>
                    <a:lnTo>
                      <a:pt x="101540" y="2306"/>
                    </a:lnTo>
                    <a:lnTo>
                      <a:pt x="112290" y="16315"/>
                    </a:lnTo>
                    <a:cubicBezTo>
                      <a:pt x="113818" y="22019"/>
                      <a:pt x="113171" y="28305"/>
                      <a:pt x="109985" y="33823"/>
                    </a:cubicBezTo>
                    <a:lnTo>
                      <a:pt x="63321" y="114648"/>
                    </a:lnTo>
                    <a:lnTo>
                      <a:pt x="238541" y="114648"/>
                    </a:lnTo>
                    <a:cubicBezTo>
                      <a:pt x="244912" y="114648"/>
                      <a:pt x="250681" y="117231"/>
                      <a:pt x="254856" y="12140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1"/>
                <a:endParaRPr lang="ko-KR" altLang="en-US" sz="1200" b="1" dirty="0">
                  <a:solidFill>
                    <a:srgbClr val="00BDD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A2D30DC-E7A1-4BB8-A925-3087B9419E0D}"/>
                </a:ext>
              </a:extLst>
            </p:cNvPr>
            <p:cNvSpPr/>
            <p:nvPr/>
          </p:nvSpPr>
          <p:spPr>
            <a:xfrm>
              <a:off x="8647337" y="2363814"/>
              <a:ext cx="2571733" cy="913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CONTENTS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06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시연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126402" y="1693130"/>
            <a:ext cx="3698916" cy="1450148"/>
            <a:chOff x="6363966" y="4371952"/>
            <a:chExt cx="4796768" cy="1880558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6363966" y="4371952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 </a:t>
              </a:r>
              <a:r>
                <a:rPr lang="ko-KR" altLang="en-US" sz="1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설계</a:t>
              </a:r>
              <a:endPara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04</a:t>
              </a:r>
              <a:endPara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A2D30DC-E7A1-4BB8-A925-3087B9419E0D}"/>
                </a:ext>
              </a:extLst>
            </p:cNvPr>
            <p:cNvSpPr/>
            <p:nvPr/>
          </p:nvSpPr>
          <p:spPr>
            <a:xfrm>
              <a:off x="8589001" y="4758232"/>
              <a:ext cx="2571733" cy="8980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CONTENTS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04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설계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739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ln w="12700">
                  <a:noFill/>
                </a:ln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PET SHOP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966183" y="3305945"/>
            <a:ext cx="3868956" cy="1452288"/>
            <a:chOff x="1816313" y="1541191"/>
            <a:chExt cx="3868956" cy="1452288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4232981" y="1541191"/>
              <a:ext cx="1452288" cy="145228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일정</a:t>
              </a:r>
              <a:endPara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02</a:t>
              </a:r>
              <a:endPara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A2D30DC-E7A1-4BB8-A925-3087B9419E0D}"/>
                </a:ext>
              </a:extLst>
            </p:cNvPr>
            <p:cNvSpPr/>
            <p:nvPr/>
          </p:nvSpPr>
          <p:spPr>
            <a:xfrm>
              <a:off x="1816313" y="1852907"/>
              <a:ext cx="2246076" cy="692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CONTENTS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02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일정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968713" y="1693591"/>
            <a:ext cx="3868956" cy="1452288"/>
            <a:chOff x="1816313" y="1541191"/>
            <a:chExt cx="3868956" cy="145228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4232981" y="1541191"/>
              <a:ext cx="1452288" cy="145228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소개</a:t>
              </a:r>
              <a:endPara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01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A2D30DC-E7A1-4BB8-A925-3087B9419E0D}"/>
                </a:ext>
              </a:extLst>
            </p:cNvPr>
            <p:cNvSpPr/>
            <p:nvPr/>
          </p:nvSpPr>
          <p:spPr>
            <a:xfrm>
              <a:off x="1816313" y="1852907"/>
              <a:ext cx="2246076" cy="692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CONTENTS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01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소개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1954492" y="4918299"/>
            <a:ext cx="3868956" cy="1452288"/>
            <a:chOff x="1816313" y="1541191"/>
            <a:chExt cx="3868956" cy="1452288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4232981" y="1541191"/>
              <a:ext cx="1452288" cy="145228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개발 환경</a:t>
              </a:r>
              <a:endPara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03</a:t>
              </a:r>
              <a:endPara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A2D30DC-E7A1-4BB8-A925-3087B9419E0D}"/>
                </a:ext>
              </a:extLst>
            </p:cNvPr>
            <p:cNvSpPr/>
            <p:nvPr/>
          </p:nvSpPr>
          <p:spPr>
            <a:xfrm>
              <a:off x="1816313" y="1852907"/>
              <a:ext cx="2246076" cy="692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CONTENTS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03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개발 환경 및 사용 기술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126402" y="3315469"/>
            <a:ext cx="3698916" cy="1450148"/>
            <a:chOff x="6363966" y="4371952"/>
            <a:chExt cx="4796768" cy="1880558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6363966" y="4371952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산출물</a:t>
              </a:r>
              <a:endPara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05</a:t>
              </a:r>
              <a:endPara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A2D30DC-E7A1-4BB8-A925-3087B9419E0D}"/>
                </a:ext>
              </a:extLst>
            </p:cNvPr>
            <p:cNvSpPr/>
            <p:nvPr/>
          </p:nvSpPr>
          <p:spPr>
            <a:xfrm>
              <a:off x="8589001" y="4758232"/>
              <a:ext cx="2571733" cy="8980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CONTENTS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05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산출물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78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98116" y="1852696"/>
            <a:ext cx="4670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OUTLINE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기본적인 쇼핑몰의 기능을 구현하여 원하는 제품을 구매할 수 있는 웹 사이트</a:t>
            </a:r>
            <a:endParaRPr lang="en-US" altLang="ko-KR" sz="1600" b="1" dirty="0">
              <a:solidFill>
                <a:srgbClr val="7C97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942060" y="2033842"/>
            <a:ext cx="1450654" cy="632516"/>
            <a:chOff x="9955683" y="6767733"/>
            <a:chExt cx="1228070" cy="535465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9955683" y="6767733"/>
              <a:ext cx="1228070" cy="535465"/>
            </a:xfrm>
            <a:prstGeom prst="roundRect">
              <a:avLst>
                <a:gd name="adj" fmla="val 16337"/>
              </a:avLst>
            </a:prstGeom>
            <a:solidFill>
              <a:srgbClr val="7C97C2"/>
            </a:solidFill>
            <a:ln>
              <a:solidFill>
                <a:srgbClr val="7C97C2"/>
              </a:solidFill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PET SHOP</a:t>
              </a:r>
              <a:endParaRPr lang="en-US" altLang="ko-KR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자유형 62"/>
            <p:cNvSpPr/>
            <p:nvPr/>
          </p:nvSpPr>
          <p:spPr>
            <a:xfrm>
              <a:off x="9955683" y="6767733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4" name="자유형 63">
              <a:extLst>
                <a:ext uri="{FF2B5EF4-FFF2-40B4-BE49-F238E27FC236}">
                  <a16:creationId xmlns:a16="http://schemas.microsoft.com/office/drawing/2014/main" id="{0D8E9706-5D2C-49EE-AF67-D3527E3BC152}"/>
                </a:ext>
              </a:extLst>
            </p:cNvPr>
            <p:cNvSpPr/>
            <p:nvPr/>
          </p:nvSpPr>
          <p:spPr>
            <a:xfrm rot="18000000">
              <a:off x="9983535" y="6822464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rgbClr val="7C97C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ln w="12700">
                  <a:noFill/>
                </a:ln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BINBANG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 04 </a:t>
            </a:r>
            <a:r>
              <a:rPr lang="ko-KR" altLang="en-US" sz="900" kern="0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역할 분담</a:t>
            </a:r>
            <a:endParaRPr lang="en-US" altLang="ko-KR" sz="900" kern="0" dirty="0">
              <a:solidFill>
                <a:srgbClr val="7C97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4966607" cy="103874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PET SHOP</a:t>
            </a:r>
            <a:endParaRPr lang="en-US" altLang="ko-KR" sz="3200" b="1" i="1" kern="0" dirty="0" smtClean="0">
              <a:ln w="12700">
                <a:noFill/>
              </a:ln>
              <a:solidFill>
                <a:srgbClr val="7C97C2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 smtClean="0"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CONTENTS 01 </a:t>
            </a:r>
            <a:r>
              <a:rPr lang="ko-KR" altLang="en-US" sz="900" kern="0" dirty="0" smtClean="0"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프로젝트 소개</a:t>
            </a:r>
            <a:endParaRPr lang="en-US" altLang="ko-KR" sz="900" kern="0" dirty="0">
              <a:solidFill>
                <a:srgbClr val="7C97C2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2089356" y="5095993"/>
            <a:ext cx="2247117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4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4784732" y="5104785"/>
            <a:ext cx="224711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BUY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원하는 제품을 구매 할 수 있는 기능 구현</a:t>
            </a:r>
            <a:endParaRPr lang="en-US" altLang="ko-KR" sz="14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7031849" y="5104785"/>
            <a:ext cx="33969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CUSTOMER</a:t>
            </a:r>
            <a:endParaRPr lang="en-US" altLang="ko-KR" sz="1600" b="1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고객만의 </a:t>
            </a: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로그인 하여 자신이 원하는 물건을 </a:t>
            </a: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CART</a:t>
            </a: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담고 구매 할 수 있는 기능</a:t>
            </a:r>
            <a:endParaRPr lang="en-US" altLang="ko-KR" sz="14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887" y="3960048"/>
            <a:ext cx="1358380" cy="13583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44" y="3960047"/>
            <a:ext cx="1414543" cy="11403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97" y="3960047"/>
            <a:ext cx="1150634" cy="1135945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2184621" y="5104785"/>
            <a:ext cx="224711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MANAGER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관리자로써의 상품관리</a:t>
            </a: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기능 구현</a:t>
            </a:r>
            <a:endParaRPr lang="en-US" altLang="ko-KR" sz="14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51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ln w="12700">
                  <a:noFill/>
                </a:ln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BINBANG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 04 </a:t>
            </a:r>
            <a:r>
              <a:rPr lang="ko-KR" altLang="en-US" sz="900" kern="0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역할 분담</a:t>
            </a:r>
            <a:endParaRPr lang="en-US" altLang="ko-KR" sz="900" kern="0" dirty="0">
              <a:solidFill>
                <a:srgbClr val="7C97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4966607" cy="103874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PET SHOP</a:t>
            </a:r>
            <a:endParaRPr lang="en-US" altLang="ko-KR" sz="3200" b="1" i="1" kern="0" dirty="0" smtClean="0">
              <a:ln w="12700">
                <a:noFill/>
              </a:ln>
              <a:solidFill>
                <a:srgbClr val="7C97C2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 smtClean="0"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CONTENTS 02 </a:t>
            </a:r>
            <a:r>
              <a:rPr lang="ko-KR" altLang="en-US" sz="900" kern="0" dirty="0" smtClean="0"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프로젝트 일정</a:t>
            </a:r>
            <a:endParaRPr lang="en-US" altLang="ko-KR" sz="900" kern="0" dirty="0">
              <a:solidFill>
                <a:srgbClr val="7C97C2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352" y="1323417"/>
            <a:ext cx="10210229" cy="5346914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6741381" y="3016905"/>
            <a:ext cx="2433099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 설계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519793" y="4093927"/>
            <a:ext cx="24330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설계</a:t>
            </a:r>
            <a:endParaRPr lang="en-US" altLang="ko-KR" sz="2000" b="1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4825322" y="4120857"/>
            <a:ext cx="2433099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구현</a:t>
            </a:r>
            <a:endParaRPr lang="en-US" altLang="ko-KR" sz="2000" b="1" dirty="0" smtClean="0"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913408" y="5109837"/>
            <a:ext cx="4078968" cy="49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 검토</a:t>
            </a:r>
            <a:r>
              <a:rPr lang="en-US" altLang="ko-KR" sz="2000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발표자료 준비</a:t>
            </a:r>
            <a:endParaRPr lang="en-US" altLang="ko-KR" sz="2000" b="1" dirty="0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539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308923" y="1771621"/>
            <a:ext cx="2247117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LANGUAGE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HTML5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JAVASCRIPT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140857" y="3078885"/>
            <a:ext cx="2012336" cy="2136923"/>
            <a:chOff x="4394263" y="2663525"/>
            <a:chExt cx="2012336" cy="2136923"/>
          </a:xfrm>
        </p:grpSpPr>
        <p:sp>
          <p:nvSpPr>
            <p:cNvPr id="56" name="자유형 55">
              <a:extLst>
                <a:ext uri="{FF2B5EF4-FFF2-40B4-BE49-F238E27FC236}">
                  <a16:creationId xmlns:a16="http://schemas.microsoft.com/office/drawing/2014/main" id="{94D904D1-7FA3-460B-AAD9-621DBD47A584}"/>
                </a:ext>
              </a:extLst>
            </p:cNvPr>
            <p:cNvSpPr/>
            <p:nvPr/>
          </p:nvSpPr>
          <p:spPr>
            <a:xfrm>
              <a:off x="4394263" y="2663525"/>
              <a:ext cx="1864189" cy="2080167"/>
            </a:xfrm>
            <a:custGeom>
              <a:avLst/>
              <a:gdLst>
                <a:gd name="connsiteX0" fmla="*/ 361561 w 1864189"/>
                <a:gd name="connsiteY0" fmla="*/ 0 h 2080167"/>
                <a:gd name="connsiteX1" fmla="*/ 1512880 w 1864189"/>
                <a:gd name="connsiteY1" fmla="*/ 0 h 2080167"/>
                <a:gd name="connsiteX2" fmla="*/ 1846028 w 1864189"/>
                <a:gd name="connsiteY2" fmla="*/ 220825 h 2080167"/>
                <a:gd name="connsiteX3" fmla="*/ 1864189 w 1864189"/>
                <a:gd name="connsiteY3" fmla="*/ 279329 h 2080167"/>
                <a:gd name="connsiteX4" fmla="*/ 1819976 w 1864189"/>
                <a:gd name="connsiteY4" fmla="*/ 279329 h 2080167"/>
                <a:gd name="connsiteX5" fmla="*/ 1808741 w 1864189"/>
                <a:gd name="connsiteY5" fmla="*/ 243136 h 2080167"/>
                <a:gd name="connsiteX6" fmla="*/ 1507370 w 1864189"/>
                <a:gd name="connsiteY6" fmla="*/ 43374 h 2080167"/>
                <a:gd name="connsiteX7" fmla="*/ 367070 w 1864189"/>
                <a:gd name="connsiteY7" fmla="*/ 43374 h 2080167"/>
                <a:gd name="connsiteX8" fmla="*/ 39996 w 1864189"/>
                <a:gd name="connsiteY8" fmla="*/ 370448 h 2080167"/>
                <a:gd name="connsiteX9" fmla="*/ 39996 w 1864189"/>
                <a:gd name="connsiteY9" fmla="*/ 1707694 h 2080167"/>
                <a:gd name="connsiteX10" fmla="*/ 367070 w 1864189"/>
                <a:gd name="connsiteY10" fmla="*/ 2034768 h 2080167"/>
                <a:gd name="connsiteX11" fmla="*/ 1337837 w 1864189"/>
                <a:gd name="connsiteY11" fmla="*/ 2034768 h 2080167"/>
                <a:gd name="connsiteX12" fmla="*/ 1337837 w 1864189"/>
                <a:gd name="connsiteY12" fmla="*/ 2080167 h 2080167"/>
                <a:gd name="connsiteX13" fmla="*/ 361561 w 1864189"/>
                <a:gd name="connsiteY13" fmla="*/ 2080167 h 2080167"/>
                <a:gd name="connsiteX14" fmla="*/ 0 w 1864189"/>
                <a:gd name="connsiteY14" fmla="*/ 1718606 h 2080167"/>
                <a:gd name="connsiteX15" fmla="*/ 0 w 1864189"/>
                <a:gd name="connsiteY15" fmla="*/ 361561 h 2080167"/>
                <a:gd name="connsiteX16" fmla="*/ 361561 w 1864189"/>
                <a:gd name="connsiteY16" fmla="*/ 0 h 208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4189" h="2080167">
                  <a:moveTo>
                    <a:pt x="361561" y="0"/>
                  </a:moveTo>
                  <a:lnTo>
                    <a:pt x="1512880" y="0"/>
                  </a:lnTo>
                  <a:cubicBezTo>
                    <a:pt x="1662644" y="0"/>
                    <a:pt x="1791140" y="91055"/>
                    <a:pt x="1846028" y="220825"/>
                  </a:cubicBezTo>
                  <a:lnTo>
                    <a:pt x="1864189" y="279329"/>
                  </a:lnTo>
                  <a:lnTo>
                    <a:pt x="1819976" y="279329"/>
                  </a:lnTo>
                  <a:lnTo>
                    <a:pt x="1808741" y="243136"/>
                  </a:lnTo>
                  <a:cubicBezTo>
                    <a:pt x="1759089" y="125744"/>
                    <a:pt x="1642849" y="43374"/>
                    <a:pt x="1507370" y="43374"/>
                  </a:cubicBezTo>
                  <a:lnTo>
                    <a:pt x="367070" y="43374"/>
                  </a:lnTo>
                  <a:cubicBezTo>
                    <a:pt x="186432" y="43374"/>
                    <a:pt x="39996" y="189810"/>
                    <a:pt x="39996" y="370448"/>
                  </a:cubicBezTo>
                  <a:lnTo>
                    <a:pt x="39996" y="1707694"/>
                  </a:lnTo>
                  <a:cubicBezTo>
                    <a:pt x="39996" y="1888332"/>
                    <a:pt x="186432" y="2034768"/>
                    <a:pt x="367070" y="2034768"/>
                  </a:cubicBezTo>
                  <a:lnTo>
                    <a:pt x="1337837" y="2034768"/>
                  </a:lnTo>
                  <a:lnTo>
                    <a:pt x="1337837" y="2080167"/>
                  </a:lnTo>
                  <a:lnTo>
                    <a:pt x="361561" y="2080167"/>
                  </a:lnTo>
                  <a:cubicBezTo>
                    <a:pt x="161876" y="2080167"/>
                    <a:pt x="0" y="1918291"/>
                    <a:pt x="0" y="1718606"/>
                  </a:cubicBezTo>
                  <a:lnTo>
                    <a:pt x="0" y="361561"/>
                  </a:lnTo>
                  <a:cubicBezTo>
                    <a:pt x="0" y="161876"/>
                    <a:pt x="161876" y="0"/>
                    <a:pt x="361561" y="0"/>
                  </a:cubicBezTo>
                  <a:close/>
                </a:path>
              </a:pathLst>
            </a:custGeom>
            <a:solidFill>
              <a:srgbClr val="7C97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5DC62F41-1575-4902-BB03-6A0FBEC273C4}"/>
                </a:ext>
              </a:extLst>
            </p:cNvPr>
            <p:cNvCxnSpPr>
              <a:cxnSpLocks/>
            </p:cNvCxnSpPr>
            <p:nvPr/>
          </p:nvCxnSpPr>
          <p:spPr>
            <a:xfrm>
              <a:off x="6232743" y="2923772"/>
              <a:ext cx="173856" cy="732625"/>
            </a:xfrm>
            <a:prstGeom prst="line">
              <a:avLst/>
            </a:prstGeom>
            <a:ln w="43180">
              <a:solidFill>
                <a:srgbClr val="7C97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71BFEB7-7D7F-445C-A37E-C9180A04E352}"/>
                </a:ext>
              </a:extLst>
            </p:cNvPr>
            <p:cNvSpPr/>
            <p:nvPr/>
          </p:nvSpPr>
          <p:spPr>
            <a:xfrm>
              <a:off x="5732100" y="4661536"/>
              <a:ext cx="138912" cy="13891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308922" y="4374222"/>
            <a:ext cx="224711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DATABASE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ORACLE</a:t>
            </a:r>
          </a:p>
        </p:txBody>
      </p:sp>
      <p:grpSp>
        <p:nvGrpSpPr>
          <p:cNvPr id="58" name="그룹 57"/>
          <p:cNvGrpSpPr/>
          <p:nvPr/>
        </p:nvGrpSpPr>
        <p:grpSpPr>
          <a:xfrm rot="10800000">
            <a:off x="6178709" y="3022129"/>
            <a:ext cx="2018686" cy="2136923"/>
            <a:chOff x="4394263" y="2663525"/>
            <a:chExt cx="2018686" cy="2136923"/>
          </a:xfrm>
        </p:grpSpPr>
        <p:sp>
          <p:nvSpPr>
            <p:cNvPr id="59" name="자유형 58">
              <a:extLst>
                <a:ext uri="{FF2B5EF4-FFF2-40B4-BE49-F238E27FC236}">
                  <a16:creationId xmlns:a16="http://schemas.microsoft.com/office/drawing/2014/main" id="{94D904D1-7FA3-460B-AAD9-621DBD47A584}"/>
                </a:ext>
              </a:extLst>
            </p:cNvPr>
            <p:cNvSpPr/>
            <p:nvPr/>
          </p:nvSpPr>
          <p:spPr>
            <a:xfrm>
              <a:off x="4394263" y="2663525"/>
              <a:ext cx="1864189" cy="2080167"/>
            </a:xfrm>
            <a:custGeom>
              <a:avLst/>
              <a:gdLst>
                <a:gd name="connsiteX0" fmla="*/ 361561 w 1864189"/>
                <a:gd name="connsiteY0" fmla="*/ 0 h 2080167"/>
                <a:gd name="connsiteX1" fmla="*/ 1512880 w 1864189"/>
                <a:gd name="connsiteY1" fmla="*/ 0 h 2080167"/>
                <a:gd name="connsiteX2" fmla="*/ 1846028 w 1864189"/>
                <a:gd name="connsiteY2" fmla="*/ 220825 h 2080167"/>
                <a:gd name="connsiteX3" fmla="*/ 1864189 w 1864189"/>
                <a:gd name="connsiteY3" fmla="*/ 279329 h 2080167"/>
                <a:gd name="connsiteX4" fmla="*/ 1819976 w 1864189"/>
                <a:gd name="connsiteY4" fmla="*/ 279329 h 2080167"/>
                <a:gd name="connsiteX5" fmla="*/ 1808741 w 1864189"/>
                <a:gd name="connsiteY5" fmla="*/ 243136 h 2080167"/>
                <a:gd name="connsiteX6" fmla="*/ 1507370 w 1864189"/>
                <a:gd name="connsiteY6" fmla="*/ 43374 h 2080167"/>
                <a:gd name="connsiteX7" fmla="*/ 367070 w 1864189"/>
                <a:gd name="connsiteY7" fmla="*/ 43374 h 2080167"/>
                <a:gd name="connsiteX8" fmla="*/ 39996 w 1864189"/>
                <a:gd name="connsiteY8" fmla="*/ 370448 h 2080167"/>
                <a:gd name="connsiteX9" fmla="*/ 39996 w 1864189"/>
                <a:gd name="connsiteY9" fmla="*/ 1707694 h 2080167"/>
                <a:gd name="connsiteX10" fmla="*/ 367070 w 1864189"/>
                <a:gd name="connsiteY10" fmla="*/ 2034768 h 2080167"/>
                <a:gd name="connsiteX11" fmla="*/ 1337837 w 1864189"/>
                <a:gd name="connsiteY11" fmla="*/ 2034768 h 2080167"/>
                <a:gd name="connsiteX12" fmla="*/ 1337837 w 1864189"/>
                <a:gd name="connsiteY12" fmla="*/ 2080167 h 2080167"/>
                <a:gd name="connsiteX13" fmla="*/ 361561 w 1864189"/>
                <a:gd name="connsiteY13" fmla="*/ 2080167 h 2080167"/>
                <a:gd name="connsiteX14" fmla="*/ 0 w 1864189"/>
                <a:gd name="connsiteY14" fmla="*/ 1718606 h 2080167"/>
                <a:gd name="connsiteX15" fmla="*/ 0 w 1864189"/>
                <a:gd name="connsiteY15" fmla="*/ 361561 h 2080167"/>
                <a:gd name="connsiteX16" fmla="*/ 361561 w 1864189"/>
                <a:gd name="connsiteY16" fmla="*/ 0 h 208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4189" h="2080167">
                  <a:moveTo>
                    <a:pt x="361561" y="0"/>
                  </a:moveTo>
                  <a:lnTo>
                    <a:pt x="1512880" y="0"/>
                  </a:lnTo>
                  <a:cubicBezTo>
                    <a:pt x="1662644" y="0"/>
                    <a:pt x="1791140" y="91055"/>
                    <a:pt x="1846028" y="220825"/>
                  </a:cubicBezTo>
                  <a:lnTo>
                    <a:pt x="1864189" y="279329"/>
                  </a:lnTo>
                  <a:lnTo>
                    <a:pt x="1819976" y="279329"/>
                  </a:lnTo>
                  <a:lnTo>
                    <a:pt x="1808741" y="243136"/>
                  </a:lnTo>
                  <a:cubicBezTo>
                    <a:pt x="1759089" y="125744"/>
                    <a:pt x="1642849" y="43374"/>
                    <a:pt x="1507370" y="43374"/>
                  </a:cubicBezTo>
                  <a:lnTo>
                    <a:pt x="367070" y="43374"/>
                  </a:lnTo>
                  <a:cubicBezTo>
                    <a:pt x="186432" y="43374"/>
                    <a:pt x="39996" y="189810"/>
                    <a:pt x="39996" y="370448"/>
                  </a:cubicBezTo>
                  <a:lnTo>
                    <a:pt x="39996" y="1707694"/>
                  </a:lnTo>
                  <a:cubicBezTo>
                    <a:pt x="39996" y="1888332"/>
                    <a:pt x="186432" y="2034768"/>
                    <a:pt x="367070" y="2034768"/>
                  </a:cubicBezTo>
                  <a:lnTo>
                    <a:pt x="1337837" y="2034768"/>
                  </a:lnTo>
                  <a:lnTo>
                    <a:pt x="1337837" y="2080167"/>
                  </a:lnTo>
                  <a:lnTo>
                    <a:pt x="361561" y="2080167"/>
                  </a:lnTo>
                  <a:cubicBezTo>
                    <a:pt x="161876" y="2080167"/>
                    <a:pt x="0" y="1918291"/>
                    <a:pt x="0" y="1718606"/>
                  </a:cubicBezTo>
                  <a:lnTo>
                    <a:pt x="0" y="361561"/>
                  </a:lnTo>
                  <a:cubicBezTo>
                    <a:pt x="0" y="161876"/>
                    <a:pt x="161876" y="0"/>
                    <a:pt x="361561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5DC62F41-1575-4902-BB03-6A0FBEC273C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093" y="2923772"/>
              <a:ext cx="173856" cy="732625"/>
            </a:xfrm>
            <a:prstGeom prst="line">
              <a:avLst/>
            </a:prstGeom>
            <a:ln w="4318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71BFEB7-7D7F-445C-A37E-C9180A04E352}"/>
                </a:ext>
              </a:extLst>
            </p:cNvPr>
            <p:cNvSpPr/>
            <p:nvPr/>
          </p:nvSpPr>
          <p:spPr>
            <a:xfrm>
              <a:off x="5732100" y="4661536"/>
              <a:ext cx="138912" cy="13891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PET SHOP</a:t>
            </a:r>
            <a:endParaRPr lang="en-US" altLang="ko-KR" sz="3200" b="1" i="1" kern="0" dirty="0" smtClean="0">
              <a:ln w="12700">
                <a:noFill/>
              </a:ln>
              <a:solidFill>
                <a:srgbClr val="7C97C2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 smtClean="0"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CONTENTS 03 </a:t>
            </a:r>
            <a:r>
              <a:rPr lang="ko-KR" altLang="en-US" sz="900" kern="0" dirty="0" smtClean="0"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개발 환경 및 사용 기술</a:t>
            </a:r>
            <a:endParaRPr lang="en-US" altLang="ko-KR" sz="900" kern="0" dirty="0">
              <a:solidFill>
                <a:srgbClr val="7C97C2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761807" y="2524887"/>
            <a:ext cx="224711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Frame Work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Spring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Mapper: </a:t>
            </a:r>
            <a:r>
              <a:rPr lang="en-US" altLang="ko-KR" sz="1400" dirty="0" err="1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MyBatis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308921" y="5516363"/>
            <a:ext cx="224711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APACHE TOMCAT 8.5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552" y="3743059"/>
            <a:ext cx="803535" cy="8035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102" y="3777739"/>
            <a:ext cx="771283" cy="7712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857" y="1727740"/>
            <a:ext cx="800100" cy="752475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4612441" y="1845424"/>
            <a:ext cx="2247117" cy="415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통합 개발 </a:t>
            </a:r>
            <a:r>
              <a:rPr lang="en-US" altLang="ko-KR" sz="1600" b="1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Tool</a:t>
            </a:r>
            <a:endParaRPr lang="en-US" altLang="ko-KR" sz="14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761808" y="4163380"/>
            <a:ext cx="2247117" cy="1388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Etc..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 Generate Tool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Mail Sender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Convert</a:t>
            </a:r>
            <a:r>
              <a:rPr lang="en-US" altLang="ko-KR" sz="1600" b="1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52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PET SHOP</a:t>
            </a:r>
            <a:endParaRPr lang="en-US" altLang="ko-KR" sz="3200" b="1" i="1" kern="0" dirty="0" smtClean="0">
              <a:ln w="12700">
                <a:noFill/>
              </a:ln>
              <a:solidFill>
                <a:srgbClr val="7C97C2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 smtClean="0"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CONTENTS 04 DB </a:t>
            </a:r>
            <a:r>
              <a:rPr lang="ko-KR" altLang="en-US" sz="900" kern="0" dirty="0" smtClean="0"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설계</a:t>
            </a:r>
            <a:endParaRPr lang="en-US" altLang="ko-KR" sz="900" kern="0" dirty="0">
              <a:solidFill>
                <a:srgbClr val="7C97C2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93" y="1813561"/>
            <a:ext cx="3046367" cy="17459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021" y="1543154"/>
            <a:ext cx="4511040" cy="432313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519793" y="4095358"/>
            <a:ext cx="41741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ADMIN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 등록을 위한 테이블</a:t>
            </a:r>
            <a:endParaRPr lang="en-US" altLang="ko-KR" sz="1600" b="1" dirty="0" smtClean="0">
              <a:solidFill>
                <a:srgbClr val="7C97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7316492" y="5257249"/>
            <a:ext cx="41741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MEMBER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 회원가입을 위한 테이블</a:t>
            </a:r>
            <a:endParaRPr lang="en-US" altLang="ko-KR" sz="1600" b="1" dirty="0" smtClean="0">
              <a:solidFill>
                <a:srgbClr val="7C97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</a:t>
            </a: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카트</a:t>
            </a: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 err="1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주문배송을</a:t>
            </a: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위한 </a:t>
            </a:r>
            <a:r>
              <a:rPr lang="ko-KR" altLang="en-US" sz="1600" b="1" dirty="0" err="1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외래키</a:t>
            </a: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설정</a:t>
            </a: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14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PET SHOP</a:t>
            </a:r>
            <a:endParaRPr lang="en-US" altLang="ko-KR" sz="3200" b="1" i="1" kern="0" dirty="0" smtClean="0">
              <a:ln w="12700">
                <a:noFill/>
              </a:ln>
              <a:solidFill>
                <a:srgbClr val="7C97C2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 smtClean="0"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CONTENTS 04 DB </a:t>
            </a:r>
            <a:r>
              <a:rPr lang="ko-KR" altLang="en-US" sz="900" kern="0" dirty="0" smtClean="0"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설계</a:t>
            </a:r>
            <a:endParaRPr lang="en-US" altLang="ko-KR" sz="900" kern="0" dirty="0">
              <a:solidFill>
                <a:srgbClr val="7C97C2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78" y="2463164"/>
            <a:ext cx="5589361" cy="326707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6659970" y="3681202"/>
            <a:ext cx="41741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BOARD, COMMENTS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 게시판을 구현한 테이블</a:t>
            </a:r>
            <a:endParaRPr lang="en-US" altLang="ko-KR" sz="1600" b="1" dirty="0" smtClean="0">
              <a:solidFill>
                <a:srgbClr val="7C97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67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PET SHOP</a:t>
            </a:r>
            <a:endParaRPr lang="en-US" altLang="ko-KR" sz="3200" b="1" i="1" kern="0" dirty="0" smtClean="0">
              <a:ln w="12700">
                <a:noFill/>
              </a:ln>
              <a:solidFill>
                <a:srgbClr val="7C97C2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 smtClean="0"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CONTENTS 04 DB </a:t>
            </a:r>
            <a:r>
              <a:rPr lang="ko-KR" altLang="en-US" sz="900" kern="0" dirty="0" smtClean="0"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설계</a:t>
            </a:r>
            <a:endParaRPr lang="en-US" altLang="ko-KR" sz="900" kern="0" dirty="0">
              <a:solidFill>
                <a:srgbClr val="7C97C2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7051422" y="3092825"/>
            <a:ext cx="4174127" cy="415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카테고리 구분을 위한 테이블</a:t>
            </a:r>
            <a:endParaRPr lang="en-US" altLang="ko-KR" sz="1600" b="1" dirty="0" smtClean="0">
              <a:solidFill>
                <a:srgbClr val="7C97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07" y="1569567"/>
            <a:ext cx="6935153" cy="50542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3688080"/>
            <a:ext cx="1962150" cy="10668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1582277" y="5334741"/>
            <a:ext cx="68454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등록을 위한 테이블</a:t>
            </a:r>
            <a:endParaRPr lang="en-US" altLang="ko-KR" sz="1600" b="1" dirty="0" smtClean="0">
              <a:solidFill>
                <a:srgbClr val="7C97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카트</a:t>
            </a: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 err="1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주문배송</a:t>
            </a: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,BEST</a:t>
            </a: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</a:t>
            </a: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디테일 이미지를 위한 </a:t>
            </a:r>
            <a:r>
              <a:rPr lang="ko-KR" altLang="en-US" sz="1600" b="1" dirty="0" err="1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외래키</a:t>
            </a: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설정</a:t>
            </a: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600" b="1" dirty="0" smtClean="0">
              <a:solidFill>
                <a:srgbClr val="7C97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5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ln w="12700">
                  <a:noFill/>
                </a:ln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PET 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SHOP</a:t>
            </a:r>
            <a:endParaRPr lang="en-US" altLang="ko-KR" sz="3200" b="1" i="1" kern="0" dirty="0" smtClean="0">
              <a:ln w="12700">
                <a:noFill/>
              </a:ln>
              <a:solidFill>
                <a:srgbClr val="7C97C2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 smtClean="0"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CONTENTS 04 DB </a:t>
            </a:r>
            <a:r>
              <a:rPr lang="ko-KR" altLang="en-US" sz="900" kern="0" dirty="0" smtClean="0"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설계</a:t>
            </a:r>
            <a:endParaRPr lang="en-US" altLang="ko-KR" sz="900" kern="0" dirty="0">
              <a:solidFill>
                <a:srgbClr val="7C97C2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06" y="1643980"/>
            <a:ext cx="5416530" cy="468062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6265636" y="3568791"/>
            <a:ext cx="57434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주문</a:t>
            </a: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배송 관리를 위한 테이블</a:t>
            </a:r>
            <a:endParaRPr lang="en-US" altLang="ko-KR" sz="1600" b="1" dirty="0" smtClean="0">
              <a:solidFill>
                <a:srgbClr val="7C97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상품의 정보</a:t>
            </a: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받는 사람의 정보</a:t>
            </a: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 err="1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주문상태</a:t>
            </a: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결제방법 등을 구현</a:t>
            </a: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08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299</Words>
  <Application>Microsoft Office PowerPoint</Application>
  <PresentationFormat>와이드스크린</PresentationFormat>
  <Paragraphs>106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나눔고딕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Windows User</cp:lastModifiedBy>
  <cp:revision>55</cp:revision>
  <dcterms:created xsi:type="dcterms:W3CDTF">2020-10-01T01:25:49Z</dcterms:created>
  <dcterms:modified xsi:type="dcterms:W3CDTF">2021-01-19T13:53:41Z</dcterms:modified>
</cp:coreProperties>
</file>