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2" r:id="rId4"/>
    <p:sldId id="267" r:id="rId5"/>
    <p:sldId id="273" r:id="rId6"/>
    <p:sldId id="268" r:id="rId7"/>
    <p:sldId id="269" r:id="rId8"/>
    <p:sldId id="271" r:id="rId9"/>
    <p:sldId id="272" r:id="rId10"/>
    <p:sldId id="274" r:id="rId11"/>
    <p:sldId id="270" r:id="rId12"/>
    <p:sldId id="257" r:id="rId13"/>
    <p:sldId id="26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63" r:id="rId27"/>
    <p:sldId id="261" r:id="rId28"/>
    <p:sldId id="287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8" autoAdjust="0"/>
    <p:restoredTop sz="94660" autoAdjust="0"/>
  </p:normalViewPr>
  <p:slideViewPr>
    <p:cSldViewPr snapToGrid="0">
      <p:cViewPr varScale="1">
        <p:scale>
          <a:sx n="61" d="100"/>
          <a:sy n="61" d="100"/>
        </p:scale>
        <p:origin x="78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FA87143-EEED-444C-9DC2-35E2109E309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DF9711D-5344-4CF0-9364-A856E3E4122E}" type="datetimeFigureOut">
              <a:rPr lang="en-US" smtClean="0"/>
              <a:t>11/3/2013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905001"/>
            <a:ext cx="104648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SRS Gate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9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2743"/>
            <a:ext cx="10160000" cy="513805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3.2	Graphical User Interface</a:t>
            </a:r>
          </a:p>
          <a:p>
            <a:pPr lvl="1"/>
            <a:r>
              <a:rPr lang="en-US" b="1" dirty="0" smtClean="0"/>
              <a:t>3.2.1</a:t>
            </a:r>
            <a:r>
              <a:rPr lang="en-US" b="1" dirty="0"/>
              <a:t>	Description:</a:t>
            </a:r>
            <a:r>
              <a:rPr lang="en-US" dirty="0"/>
              <a:t>  The system shall provide a graphical user interface from which </a:t>
            </a:r>
            <a:r>
              <a:rPr lang="en-US" dirty="0" smtClean="0"/>
              <a:t>			        the </a:t>
            </a:r>
            <a:r>
              <a:rPr lang="en-US" dirty="0"/>
              <a:t>user can import 3D models and initiate print operations.  The </a:t>
            </a:r>
            <a:r>
              <a:rPr lang="en-US" dirty="0" smtClean="0"/>
              <a:t>			        GUI </a:t>
            </a:r>
            <a:r>
              <a:rPr lang="en-US" dirty="0"/>
              <a:t>must be both intuitive and responsive.  </a:t>
            </a:r>
          </a:p>
          <a:p>
            <a:pPr lvl="1"/>
            <a:r>
              <a:rPr lang="en-US" b="1" dirty="0" smtClean="0"/>
              <a:t>3.2.2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3.2.4 </a:t>
            </a:r>
            <a:r>
              <a:rPr lang="en-US" b="1" dirty="0"/>
              <a:t>	Standards:</a:t>
            </a:r>
            <a:r>
              <a:rPr lang="en-US" dirty="0"/>
              <a:t> Java Swing/AWT</a:t>
            </a:r>
          </a:p>
          <a:p>
            <a:pPr lvl="1"/>
            <a:r>
              <a:rPr lang="en-US" b="1" dirty="0" smtClean="0"/>
              <a:t>3.2.5</a:t>
            </a:r>
            <a:r>
              <a:rPr lang="en-US" b="1" dirty="0"/>
              <a:t>	Priority:</a:t>
            </a:r>
            <a:r>
              <a:rPr lang="en-US" dirty="0"/>
              <a:t>  3 </a:t>
            </a:r>
            <a:r>
              <a:rPr lang="en-US" dirty="0" smtClean="0"/>
              <a:t>– Moderate</a:t>
            </a:r>
          </a:p>
          <a:p>
            <a:r>
              <a:rPr lang="en-US" b="1" dirty="0"/>
              <a:t>3.12	Database Interface</a:t>
            </a:r>
          </a:p>
          <a:p>
            <a:pPr lvl="1"/>
            <a:r>
              <a:rPr lang="en-US" b="1" dirty="0"/>
              <a:t>3.12.1	Description:</a:t>
            </a:r>
            <a:r>
              <a:rPr lang="en-US" dirty="0"/>
              <a:t> The system shall have an interface that allows the user to view what 			       material is already stored in the database and enter new information 			       for material not already stored.</a:t>
            </a:r>
          </a:p>
          <a:p>
            <a:pPr lvl="1"/>
            <a:r>
              <a:rPr lang="en-US" b="1" dirty="0"/>
              <a:t>3.12.2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/>
              <a:t>3.12.3 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/>
              <a:t>3.12.4	 Standards:</a:t>
            </a:r>
            <a:r>
              <a:rPr lang="en-US" dirty="0"/>
              <a:t>  Java / Swing / AWT</a:t>
            </a:r>
          </a:p>
          <a:p>
            <a:pPr lvl="1"/>
            <a:r>
              <a:rPr lang="en-US" dirty="0"/>
              <a:t>3</a:t>
            </a:r>
            <a:r>
              <a:rPr lang="en-US" b="1" dirty="0"/>
              <a:t>.12.5	Priority:</a:t>
            </a:r>
            <a:r>
              <a:rPr lang="en-US" dirty="0"/>
              <a:t>  1 - </a:t>
            </a:r>
            <a:r>
              <a:rPr lang="en-US" dirty="0" smtClean="0"/>
              <a:t>Critical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6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3.13</a:t>
            </a:r>
            <a:r>
              <a:rPr lang="en-US" b="1" dirty="0"/>
              <a:t>	Store &amp; Load Material Records</a:t>
            </a:r>
          </a:p>
          <a:p>
            <a:pPr lvl="1"/>
            <a:r>
              <a:rPr lang="en-US" b="1" dirty="0" smtClean="0"/>
              <a:t>3.13.1</a:t>
            </a:r>
            <a:r>
              <a:rPr lang="en-US" b="1" dirty="0"/>
              <a:t>	Description:</a:t>
            </a:r>
            <a:r>
              <a:rPr lang="en-US" dirty="0"/>
              <a:t> The system shall be able to load the material records stored in the </a:t>
            </a:r>
            <a:r>
              <a:rPr lang="en-US" dirty="0" smtClean="0"/>
              <a:t>			       materials </a:t>
            </a:r>
            <a:r>
              <a:rPr lang="en-US" dirty="0"/>
              <a:t>database in order to control the temperature, movement </a:t>
            </a:r>
            <a:r>
              <a:rPr lang="en-US" dirty="0" smtClean="0"/>
              <a:t>			       speed</a:t>
            </a:r>
            <a:r>
              <a:rPr lang="en-US" dirty="0"/>
              <a:t>, and flow speed of the nozzle at the correct setting.</a:t>
            </a:r>
          </a:p>
          <a:p>
            <a:pPr lvl="1"/>
            <a:r>
              <a:rPr lang="en-US" b="1" dirty="0" smtClean="0"/>
              <a:t>3.13.2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3.13.3 	Constraints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3.13.4 	Standards</a:t>
            </a:r>
            <a:r>
              <a:rPr lang="en-US" b="1" dirty="0"/>
              <a:t>:</a:t>
            </a:r>
            <a:r>
              <a:rPr lang="en-US" dirty="0"/>
              <a:t>  Must be able to be serialized.</a:t>
            </a:r>
          </a:p>
          <a:p>
            <a:pPr lvl="1"/>
            <a:r>
              <a:rPr lang="en-US" b="1" dirty="0" smtClean="0"/>
              <a:t>3.13.5</a:t>
            </a:r>
            <a:r>
              <a:rPr lang="en-US" b="1" dirty="0"/>
              <a:t>	Priority:</a:t>
            </a:r>
            <a:r>
              <a:rPr lang="en-US" dirty="0"/>
              <a:t>  1 – </a:t>
            </a:r>
            <a:r>
              <a:rPr lang="en-US" dirty="0" smtClean="0"/>
              <a:t>Critical</a:t>
            </a:r>
          </a:p>
          <a:p>
            <a:r>
              <a:rPr lang="en-US" b="1" dirty="0"/>
              <a:t>3.19	Graphical Object Models</a:t>
            </a:r>
          </a:p>
          <a:p>
            <a:pPr lvl="1"/>
            <a:r>
              <a:rPr lang="en-US" b="1" dirty="0"/>
              <a:t>3.19.1	Description:</a:t>
            </a:r>
            <a:r>
              <a:rPr lang="en-US" dirty="0"/>
              <a:t> The system shall display a graphical model of the objects represented 			       by imported STL files.  The user will be able to drag the graphical 			       model around on a virtual printer bed in order to specify the location 			       on the printer bed where the object will be printed.</a:t>
            </a:r>
          </a:p>
          <a:p>
            <a:pPr lvl="1"/>
            <a:r>
              <a:rPr lang="en-US" b="1" dirty="0"/>
              <a:t>3.19.2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/>
              <a:t>3.19.3 	Constraints:</a:t>
            </a:r>
            <a:r>
              <a:rPr lang="en-US" dirty="0"/>
              <a:t>  This will require graphics processing and may make the GUI 				       unresponsive.</a:t>
            </a:r>
          </a:p>
          <a:p>
            <a:pPr lvl="1"/>
            <a:r>
              <a:rPr lang="en-US" b="1" dirty="0"/>
              <a:t>3.19.4 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/>
              <a:t>3.19.5	Priority:</a:t>
            </a:r>
            <a:r>
              <a:rPr lang="en-US" dirty="0"/>
              <a:t>  5 – Future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1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1026" name="Picture 2" descr="Print Men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80" y="2078261"/>
            <a:ext cx="458152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Material Me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380" y="2078261"/>
            <a:ext cx="4670268" cy="3923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52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942" y="1600200"/>
            <a:ext cx="3243943" cy="4800600"/>
          </a:xfrm>
        </p:spPr>
        <p:txBody>
          <a:bodyPr/>
          <a:lstStyle/>
          <a:p>
            <a:pPr fontAlgn="t"/>
            <a:r>
              <a:rPr lang="en-US" b="1" dirty="0" smtClean="0"/>
              <a:t>Inputs</a:t>
            </a:r>
          </a:p>
          <a:p>
            <a:pPr lvl="1" fontAlgn="t"/>
            <a:r>
              <a:rPr lang="en-US" dirty="0" smtClean="0"/>
              <a:t>STL </a:t>
            </a:r>
            <a:r>
              <a:rPr lang="en-US" dirty="0"/>
              <a:t>File</a:t>
            </a:r>
          </a:p>
          <a:p>
            <a:pPr lvl="1" fontAlgn="t"/>
            <a:r>
              <a:rPr lang="en-US" dirty="0"/>
              <a:t>Material Data</a:t>
            </a:r>
          </a:p>
          <a:p>
            <a:pPr lvl="1" fontAlgn="t"/>
            <a:r>
              <a:rPr lang="en-US" dirty="0" smtClean="0"/>
              <a:t>GUI Selection</a:t>
            </a:r>
            <a:endParaRPr lang="en-US" dirty="0"/>
          </a:p>
          <a:p>
            <a:pPr lvl="1" fontAlgn="t"/>
            <a:r>
              <a:rPr lang="en-US" dirty="0"/>
              <a:t>Start Printing</a:t>
            </a:r>
          </a:p>
          <a:p>
            <a:pPr lvl="1" fontAlgn="t"/>
            <a:r>
              <a:rPr lang="en-US" dirty="0"/>
              <a:t>Stop/Pause </a:t>
            </a:r>
            <a:r>
              <a:rPr lang="en-US" dirty="0" smtClean="0"/>
              <a:t>Printing</a:t>
            </a:r>
          </a:p>
          <a:p>
            <a:pPr lvl="1" fontAlgn="t"/>
            <a:r>
              <a:rPr lang="en-US" dirty="0"/>
              <a:t>Heat Sensor</a:t>
            </a:r>
            <a:endParaRPr lang="en-US" sz="3400" dirty="0"/>
          </a:p>
          <a:p>
            <a:pPr lvl="1" fontAlgn="t"/>
            <a:r>
              <a:rPr lang="en-US" dirty="0"/>
              <a:t>Position Sensor</a:t>
            </a:r>
            <a:endParaRPr lang="en-US" sz="3400" dirty="0"/>
          </a:p>
          <a:p>
            <a:pPr lvl="1" fontAlgn="t"/>
            <a:r>
              <a:rPr lang="en-US" dirty="0"/>
              <a:t>Flow Sensor</a:t>
            </a:r>
            <a:endParaRPr lang="en-US" sz="3400" dirty="0"/>
          </a:p>
          <a:p>
            <a:pPr lvl="1" fontAlgn="t"/>
            <a:r>
              <a:rPr lang="en-US" dirty="0"/>
              <a:t>Door Sensor</a:t>
            </a:r>
            <a:endParaRPr lang="en-US" sz="3400" dirty="0"/>
          </a:p>
          <a:p>
            <a:pPr lvl="1" fontAlgn="t"/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16285" y="1589315"/>
            <a:ext cx="3951515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en-US" b="1" dirty="0" smtClean="0"/>
              <a:t>Outputs</a:t>
            </a:r>
          </a:p>
          <a:p>
            <a:pPr lvl="1" fontAlgn="t"/>
            <a:r>
              <a:rPr lang="en-US" dirty="0" smtClean="0"/>
              <a:t>G-Codes</a:t>
            </a:r>
            <a:endParaRPr lang="en-US" dirty="0"/>
          </a:p>
          <a:p>
            <a:pPr lvl="1" fontAlgn="t"/>
            <a:r>
              <a:rPr lang="en-US" dirty="0"/>
              <a:t>State Notification</a:t>
            </a:r>
          </a:p>
          <a:p>
            <a:pPr lvl="1" fontAlgn="t"/>
            <a:r>
              <a:rPr lang="en-US" dirty="0"/>
              <a:t>Confirmation Message(s)</a:t>
            </a:r>
          </a:p>
          <a:p>
            <a:pPr lvl="1" fontAlgn="t"/>
            <a:r>
              <a:rPr lang="en-US" dirty="0"/>
              <a:t>Printed Object</a:t>
            </a:r>
          </a:p>
          <a:p>
            <a:pPr lvl="1" fontAlgn="t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7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/>
          </a:bodyPr>
          <a:lstStyle/>
          <a:p>
            <a:r>
              <a:rPr lang="en-US" b="1" dirty="0"/>
              <a:t>4.1	Software Installer</a:t>
            </a:r>
          </a:p>
          <a:p>
            <a:pPr lvl="1"/>
            <a:r>
              <a:rPr lang="en-US" b="1" dirty="0" smtClean="0"/>
              <a:t>4.1.1</a:t>
            </a:r>
            <a:r>
              <a:rPr lang="en-US" b="1" dirty="0"/>
              <a:t>	Description:</a:t>
            </a:r>
            <a:r>
              <a:rPr lang="en-US" dirty="0"/>
              <a:t>  The host software shall be delivered as an executable installer via </a:t>
            </a:r>
            <a:r>
              <a:rPr lang="en-US" dirty="0" smtClean="0"/>
              <a:t>			        USB </a:t>
            </a:r>
            <a:r>
              <a:rPr lang="en-US" dirty="0"/>
              <a:t>flash memory </a:t>
            </a:r>
            <a:r>
              <a:rPr lang="en-US" dirty="0" smtClean="0"/>
              <a:t>and </a:t>
            </a:r>
            <a:r>
              <a:rPr lang="en-US" dirty="0"/>
              <a:t>Compact Disc.</a:t>
            </a:r>
          </a:p>
          <a:p>
            <a:pPr lvl="1"/>
            <a:r>
              <a:rPr lang="en-US" b="1" dirty="0" smtClean="0"/>
              <a:t>4.1.2</a:t>
            </a:r>
            <a:r>
              <a:rPr lang="en-US" b="1" dirty="0"/>
              <a:t>	Source:</a:t>
            </a:r>
            <a:r>
              <a:rPr lang="en-US" dirty="0"/>
              <a:t>  Dan Lain (Team Member)</a:t>
            </a:r>
          </a:p>
          <a:p>
            <a:pPr lvl="1"/>
            <a:r>
              <a:rPr lang="en-US" b="1" dirty="0" smtClean="0"/>
              <a:t>4.1.3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4.1.4 </a:t>
            </a:r>
            <a:r>
              <a:rPr lang="en-US" b="1" dirty="0"/>
              <a:t>	Standards:</a:t>
            </a:r>
            <a:r>
              <a:rPr lang="en-US" dirty="0"/>
              <a:t>  Windows Installer</a:t>
            </a:r>
          </a:p>
          <a:p>
            <a:pPr lvl="1"/>
            <a:r>
              <a:rPr lang="en-US" b="1" dirty="0" smtClean="0"/>
              <a:t>4.1.5</a:t>
            </a:r>
            <a:r>
              <a:rPr lang="en-US" b="1" dirty="0"/>
              <a:t>	Priority:</a:t>
            </a:r>
            <a:r>
              <a:rPr lang="en-US" dirty="0"/>
              <a:t> 1 – Critical</a:t>
            </a:r>
          </a:p>
          <a:p>
            <a:r>
              <a:rPr lang="en-US" b="1" dirty="0"/>
              <a:t>4.2	Host Software to Printer Connection</a:t>
            </a:r>
          </a:p>
          <a:p>
            <a:pPr lvl="1"/>
            <a:r>
              <a:rPr lang="en-US" b="1" dirty="0" smtClean="0"/>
              <a:t>4.2.1</a:t>
            </a:r>
            <a:r>
              <a:rPr lang="en-US" b="1" dirty="0"/>
              <a:t>	Description:  </a:t>
            </a:r>
            <a:r>
              <a:rPr lang="en-US" dirty="0"/>
              <a:t>The host software shall be connected to the printing hardware </a:t>
            </a:r>
            <a:r>
              <a:rPr lang="en-US" dirty="0" smtClean="0"/>
              <a:t>			        using </a:t>
            </a:r>
            <a:r>
              <a:rPr lang="en-US" dirty="0"/>
              <a:t>a DE-9, DB-25, or Universal Serial Bus cable.</a:t>
            </a:r>
          </a:p>
          <a:p>
            <a:pPr lvl="1"/>
            <a:r>
              <a:rPr lang="en-US" b="1" dirty="0" smtClean="0"/>
              <a:t>4.2.2</a:t>
            </a:r>
            <a:r>
              <a:rPr lang="en-US" b="1" dirty="0"/>
              <a:t>	Source:  </a:t>
            </a:r>
            <a:r>
              <a:rPr lang="en-US" dirty="0"/>
              <a:t>Shawn Simonson (Team Member)</a:t>
            </a:r>
          </a:p>
          <a:p>
            <a:pPr lvl="1"/>
            <a:r>
              <a:rPr lang="en-US" b="1" dirty="0" smtClean="0"/>
              <a:t>4.2.3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4.2.4 </a:t>
            </a:r>
            <a:r>
              <a:rPr lang="en-US" b="1" dirty="0"/>
              <a:t>	Standards:</a:t>
            </a:r>
            <a:r>
              <a:rPr lang="en-US" dirty="0"/>
              <a:t>  USB, RS-232</a:t>
            </a:r>
          </a:p>
          <a:p>
            <a:pPr lvl="1"/>
            <a:r>
              <a:rPr lang="en-US" b="1" dirty="0" smtClean="0"/>
              <a:t>4.2.5</a:t>
            </a:r>
            <a:r>
              <a:rPr lang="en-US" b="1" dirty="0"/>
              <a:t>	Priority:</a:t>
            </a:r>
            <a:r>
              <a:rPr lang="en-US" dirty="0"/>
              <a:t> 1 –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0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/>
          </a:bodyPr>
          <a:lstStyle/>
          <a:p>
            <a:r>
              <a:rPr lang="en-US" b="1" dirty="0"/>
              <a:t>4.3	User Manual</a:t>
            </a:r>
          </a:p>
          <a:p>
            <a:pPr lvl="1"/>
            <a:r>
              <a:rPr lang="en-US" b="1" dirty="0" smtClean="0"/>
              <a:t>4.3.1</a:t>
            </a:r>
            <a:r>
              <a:rPr lang="en-US" b="1" dirty="0"/>
              <a:t>	Description:</a:t>
            </a:r>
            <a:r>
              <a:rPr lang="en-US" dirty="0"/>
              <a:t>  The system shall be delivered with a user manual.  The user </a:t>
            </a:r>
            <a:r>
              <a:rPr lang="en-US" dirty="0" smtClean="0"/>
              <a:t>			         manual </a:t>
            </a:r>
            <a:r>
              <a:rPr lang="en-US" dirty="0"/>
              <a:t>will include detailed instructions on how to operate the </a:t>
            </a:r>
            <a:r>
              <a:rPr lang="en-US" dirty="0" smtClean="0"/>
              <a:t>			         host </a:t>
            </a:r>
            <a:r>
              <a:rPr lang="en-US" dirty="0"/>
              <a:t>software and how to properly connect the host software to </a:t>
            </a:r>
            <a:r>
              <a:rPr lang="en-US" dirty="0" smtClean="0"/>
              <a:t>			         the </a:t>
            </a:r>
            <a:r>
              <a:rPr lang="en-US" dirty="0"/>
              <a:t>printer.</a:t>
            </a:r>
          </a:p>
          <a:p>
            <a:pPr lvl="1"/>
            <a:r>
              <a:rPr lang="en-US" b="1" dirty="0" smtClean="0"/>
              <a:t>4.3.2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4.3.3</a:t>
            </a:r>
            <a:r>
              <a:rPr lang="en-US" b="1" dirty="0"/>
              <a:t>	Constraints:</a:t>
            </a:r>
            <a:r>
              <a:rPr lang="en-US" dirty="0"/>
              <a:t> None</a:t>
            </a:r>
          </a:p>
          <a:p>
            <a:pPr lvl="1"/>
            <a:r>
              <a:rPr lang="en-US" b="1" dirty="0" smtClean="0"/>
              <a:t>4.3.4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4.3.5</a:t>
            </a:r>
            <a:r>
              <a:rPr lang="en-US" b="1" dirty="0"/>
              <a:t>	Priority:</a:t>
            </a:r>
            <a:r>
              <a:rPr lang="en-US" dirty="0"/>
              <a:t>  3 - Moderate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5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/>
          </a:bodyPr>
          <a:lstStyle/>
          <a:p>
            <a:r>
              <a:rPr lang="en-US" b="1" dirty="0"/>
              <a:t>5.1	Startup Time</a:t>
            </a:r>
          </a:p>
          <a:p>
            <a:pPr lvl="1"/>
            <a:r>
              <a:rPr lang="en-US" b="1" dirty="0" smtClean="0"/>
              <a:t>5.1.1</a:t>
            </a:r>
            <a:r>
              <a:rPr lang="en-US" b="1" dirty="0"/>
              <a:t>	Description:</a:t>
            </a:r>
            <a:r>
              <a:rPr lang="en-US" dirty="0"/>
              <a:t>  The host software shall start in one minute or less.</a:t>
            </a:r>
          </a:p>
          <a:p>
            <a:pPr lvl="1"/>
            <a:r>
              <a:rPr lang="en-US" b="1" dirty="0" smtClean="0"/>
              <a:t>5.1.2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5.1.3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5.1.4 </a:t>
            </a:r>
            <a:r>
              <a:rPr lang="en-US" b="1" dirty="0"/>
              <a:t>	Standards:  </a:t>
            </a:r>
            <a:r>
              <a:rPr lang="en-US" dirty="0"/>
              <a:t>None</a:t>
            </a:r>
          </a:p>
          <a:p>
            <a:pPr lvl="1"/>
            <a:r>
              <a:rPr lang="en-US" b="1" dirty="0" smtClean="0"/>
              <a:t>5.1.5</a:t>
            </a:r>
            <a:r>
              <a:rPr lang="en-US" b="1" dirty="0"/>
              <a:t>	Priority: </a:t>
            </a:r>
            <a:r>
              <a:rPr lang="en-US" dirty="0"/>
              <a:t>4 – Low</a:t>
            </a:r>
          </a:p>
          <a:p>
            <a:r>
              <a:rPr lang="en-US" b="1" dirty="0"/>
              <a:t>5.2	STL Import Time</a:t>
            </a:r>
          </a:p>
          <a:p>
            <a:pPr lvl="1"/>
            <a:r>
              <a:rPr lang="en-US" b="1" dirty="0" smtClean="0"/>
              <a:t>5.2.1</a:t>
            </a:r>
            <a:r>
              <a:rPr lang="en-US" b="1" dirty="0"/>
              <a:t>	Description:</a:t>
            </a:r>
            <a:r>
              <a:rPr lang="en-US" dirty="0"/>
              <a:t>  The host software shall import STL files in one minute or less.</a:t>
            </a:r>
          </a:p>
          <a:p>
            <a:pPr lvl="1"/>
            <a:r>
              <a:rPr lang="en-US" b="1" dirty="0" smtClean="0"/>
              <a:t>5.2.2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5.2.4 </a:t>
            </a:r>
            <a:r>
              <a:rPr lang="en-US" b="1" dirty="0"/>
              <a:t>	Standards:</a:t>
            </a:r>
            <a:r>
              <a:rPr lang="en-US" dirty="0"/>
              <a:t>  The STL file format will be imported.</a:t>
            </a:r>
          </a:p>
          <a:p>
            <a:pPr lvl="1"/>
            <a:r>
              <a:rPr lang="en-US" b="1" dirty="0" smtClean="0"/>
              <a:t>5.2.5</a:t>
            </a:r>
            <a:r>
              <a:rPr lang="en-US" b="1" dirty="0"/>
              <a:t>	Priority:</a:t>
            </a:r>
            <a:r>
              <a:rPr lang="en-US" dirty="0"/>
              <a:t> 4 – 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75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5.3	Object Processing Time</a:t>
            </a:r>
          </a:p>
          <a:p>
            <a:pPr lvl="1"/>
            <a:r>
              <a:rPr lang="en-US" b="1" dirty="0" smtClean="0"/>
              <a:t>5.3.1</a:t>
            </a:r>
            <a:r>
              <a:rPr lang="en-US" b="1" dirty="0"/>
              <a:t>	Description:</a:t>
            </a:r>
            <a:r>
              <a:rPr lang="en-US" dirty="0"/>
              <a:t>  The host software shall perform object processing and machine </a:t>
            </a:r>
            <a:r>
              <a:rPr lang="en-US" dirty="0" smtClean="0"/>
              <a:t>			        instruction </a:t>
            </a:r>
            <a:r>
              <a:rPr lang="en-US" dirty="0"/>
              <a:t>generation in five minute or less.</a:t>
            </a:r>
          </a:p>
          <a:p>
            <a:pPr lvl="1"/>
            <a:r>
              <a:rPr lang="en-US" b="1" dirty="0" smtClean="0"/>
              <a:t>5.3.2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5.3.3</a:t>
            </a:r>
            <a:r>
              <a:rPr lang="en-US" b="1" dirty="0"/>
              <a:t>	Constraints:</a:t>
            </a:r>
            <a:r>
              <a:rPr lang="en-US" dirty="0"/>
              <a:t>  The geometric processing algorithms used to process objects must be </a:t>
            </a:r>
            <a:r>
              <a:rPr lang="en-US" dirty="0" smtClean="0"/>
              <a:t>			       efficient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5.3.4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5.3.5</a:t>
            </a:r>
            <a:r>
              <a:rPr lang="en-US" b="1" dirty="0"/>
              <a:t>	Priority:</a:t>
            </a:r>
            <a:r>
              <a:rPr lang="en-US" dirty="0"/>
              <a:t> 2 – High</a:t>
            </a:r>
          </a:p>
          <a:p>
            <a:r>
              <a:rPr lang="en-US" b="1" dirty="0"/>
              <a:t>5.4	GUI Responsiveness</a:t>
            </a:r>
          </a:p>
          <a:p>
            <a:pPr lvl="1"/>
            <a:r>
              <a:rPr lang="en-US" b="1" dirty="0" smtClean="0"/>
              <a:t>5.4.1</a:t>
            </a:r>
            <a:r>
              <a:rPr lang="en-US" b="1" dirty="0"/>
              <a:t>	Description:</a:t>
            </a:r>
            <a:r>
              <a:rPr lang="en-US" dirty="0"/>
              <a:t>  The graphical components of the user interface shall be responsive to </a:t>
            </a:r>
            <a:r>
              <a:rPr lang="en-US" dirty="0" smtClean="0"/>
              <a:t>			        user </a:t>
            </a:r>
            <a:r>
              <a:rPr lang="en-US" dirty="0"/>
              <a:t>interaction.</a:t>
            </a:r>
          </a:p>
          <a:p>
            <a:pPr lvl="1"/>
            <a:r>
              <a:rPr lang="en-US" b="1" dirty="0" smtClean="0"/>
              <a:t>5.4.2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5.4.3</a:t>
            </a:r>
            <a:r>
              <a:rPr lang="en-US" b="1" dirty="0"/>
              <a:t>	Constraints:</a:t>
            </a:r>
            <a:r>
              <a:rPr lang="en-US" dirty="0"/>
              <a:t>  In order to achieve a responsive user interface, multi-thread </a:t>
            </a:r>
            <a:r>
              <a:rPr lang="en-US" dirty="0" smtClean="0"/>
              <a:t>				        processing </a:t>
            </a:r>
            <a:r>
              <a:rPr lang="en-US" dirty="0"/>
              <a:t>may be required.</a:t>
            </a:r>
          </a:p>
          <a:p>
            <a:pPr lvl="1"/>
            <a:r>
              <a:rPr lang="en-US" b="1" dirty="0" smtClean="0"/>
              <a:t>5.4.4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5.4.5</a:t>
            </a:r>
            <a:r>
              <a:rPr lang="en-US" b="1" dirty="0"/>
              <a:t>	Priority:</a:t>
            </a:r>
            <a:r>
              <a:rPr lang="en-US" dirty="0"/>
              <a:t> 3 – Moderate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93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4514"/>
            <a:ext cx="10160000" cy="5334000"/>
          </a:xfrm>
        </p:spPr>
        <p:txBody>
          <a:bodyPr>
            <a:normAutofit/>
          </a:bodyPr>
          <a:lstStyle/>
          <a:p>
            <a:r>
              <a:rPr lang="en-US" b="1" dirty="0"/>
              <a:t>5.5	Real Time Sensor Monitoring</a:t>
            </a:r>
          </a:p>
          <a:p>
            <a:pPr lvl="1"/>
            <a:r>
              <a:rPr lang="en-US" b="1" dirty="0" smtClean="0"/>
              <a:t>5.5.1</a:t>
            </a:r>
            <a:r>
              <a:rPr lang="en-US" b="1" dirty="0"/>
              <a:t>	Description:</a:t>
            </a:r>
            <a:r>
              <a:rPr lang="en-US" dirty="0"/>
              <a:t>  The system shall monitor data from sensors in real time during </a:t>
            </a:r>
            <a:r>
              <a:rPr lang="en-US" dirty="0" smtClean="0"/>
              <a:t>			         operation</a:t>
            </a:r>
            <a:r>
              <a:rPr lang="en-US" dirty="0"/>
              <a:t>.  The sensor data must be monitored in real time to </a:t>
            </a:r>
            <a:r>
              <a:rPr lang="en-US" dirty="0" smtClean="0"/>
              <a:t>			         ensure </a:t>
            </a:r>
            <a:r>
              <a:rPr lang="en-US" dirty="0"/>
              <a:t>proper printer functionality as well as enforce safety </a:t>
            </a:r>
            <a:r>
              <a:rPr lang="en-US" dirty="0" smtClean="0"/>
              <a:t>			         systems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5.5.2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5.5.3</a:t>
            </a:r>
            <a:r>
              <a:rPr lang="en-US" b="1" dirty="0"/>
              <a:t>	Constraints:</a:t>
            </a:r>
            <a:r>
              <a:rPr lang="en-US" dirty="0"/>
              <a:t>  Constant monitoring of sensors could require expensive </a:t>
            </a:r>
            <a:r>
              <a:rPr lang="en-US" dirty="0" smtClean="0"/>
              <a:t>				        processing </a:t>
            </a:r>
            <a:r>
              <a:rPr lang="en-US" dirty="0"/>
              <a:t>and memory resources.</a:t>
            </a:r>
          </a:p>
          <a:p>
            <a:pPr lvl="1"/>
            <a:r>
              <a:rPr lang="en-US" b="1" dirty="0" smtClean="0"/>
              <a:t>5.5.4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5.5.5</a:t>
            </a:r>
            <a:r>
              <a:rPr lang="en-US" b="1" dirty="0"/>
              <a:t>	Priority:</a:t>
            </a:r>
            <a:r>
              <a:rPr lang="en-US" dirty="0"/>
              <a:t> 2 – High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34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Requirements :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6.1	Temperature Cutoff Threshold</a:t>
            </a:r>
          </a:p>
          <a:p>
            <a:pPr lvl="1"/>
            <a:r>
              <a:rPr lang="en-US" b="1" dirty="0" smtClean="0"/>
              <a:t>6.1.1</a:t>
            </a:r>
            <a:r>
              <a:rPr lang="en-US" b="1" dirty="0"/>
              <a:t>	Description:</a:t>
            </a:r>
            <a:r>
              <a:rPr lang="en-US" dirty="0"/>
              <a:t>  The system shall include a temperature cutoff threshold for </a:t>
            </a:r>
            <a:r>
              <a:rPr lang="en-US" dirty="0" smtClean="0"/>
              <a:t>the printer 			        head</a:t>
            </a:r>
            <a:r>
              <a:rPr lang="en-US" dirty="0"/>
              <a:t>.  If the temperature of the printer head reaches the </a:t>
            </a:r>
            <a:r>
              <a:rPr lang="en-US" dirty="0" smtClean="0"/>
              <a:t>cutoff 				        temperature</a:t>
            </a:r>
            <a:r>
              <a:rPr lang="en-US" dirty="0"/>
              <a:t>, the system will abort the operation and shut off </a:t>
            </a:r>
            <a:r>
              <a:rPr lang="en-US" dirty="0" smtClean="0"/>
              <a:t> the </a:t>
            </a:r>
            <a:r>
              <a:rPr lang="en-US" dirty="0"/>
              <a:t>heating </a:t>
            </a:r>
            <a:r>
              <a:rPr lang="en-US" dirty="0" smtClean="0"/>
              <a:t>			        device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6.1.2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6.1.3</a:t>
            </a:r>
            <a:r>
              <a:rPr lang="en-US" b="1" dirty="0"/>
              <a:t>	Constraints:</a:t>
            </a:r>
            <a:r>
              <a:rPr lang="en-US" dirty="0"/>
              <a:t>  The system must be able to accurately monitor the temperature of </a:t>
            </a:r>
            <a:r>
              <a:rPr lang="en-US" dirty="0" smtClean="0"/>
              <a:t>			        	        each </a:t>
            </a:r>
            <a:r>
              <a:rPr lang="en-US" dirty="0"/>
              <a:t>printing head.</a:t>
            </a:r>
          </a:p>
          <a:p>
            <a:pPr lvl="1"/>
            <a:r>
              <a:rPr lang="en-US" b="1" dirty="0" smtClean="0"/>
              <a:t>6.1.4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6.1.5</a:t>
            </a:r>
            <a:r>
              <a:rPr lang="en-US" b="1" dirty="0"/>
              <a:t>	Priority:</a:t>
            </a:r>
            <a:r>
              <a:rPr lang="en-US" dirty="0"/>
              <a:t> 1 – Critical</a:t>
            </a:r>
          </a:p>
          <a:p>
            <a:r>
              <a:rPr lang="en-US" b="1" dirty="0"/>
              <a:t>6.2	Printing Area Restrictions</a:t>
            </a:r>
          </a:p>
          <a:p>
            <a:pPr lvl="1"/>
            <a:r>
              <a:rPr lang="en-US" b="1" dirty="0" smtClean="0"/>
              <a:t>6.2.1</a:t>
            </a:r>
            <a:r>
              <a:rPr lang="en-US" b="1" dirty="0"/>
              <a:t>	Description:</a:t>
            </a:r>
            <a:r>
              <a:rPr lang="en-US" dirty="0"/>
              <a:t>  The system shall only extrude material within a configured area. </a:t>
            </a:r>
            <a:r>
              <a:rPr lang="en-US" dirty="0" smtClean="0"/>
              <a:t>Material 			        extruded </a:t>
            </a:r>
            <a:r>
              <a:rPr lang="en-US" dirty="0"/>
              <a:t>by the printer will be at a high temperature and </a:t>
            </a:r>
            <a:r>
              <a:rPr lang="en-US" dirty="0" smtClean="0"/>
              <a:t> may </a:t>
            </a:r>
            <a:r>
              <a:rPr lang="en-US" dirty="0"/>
              <a:t>cause harm </a:t>
            </a:r>
            <a:r>
              <a:rPr lang="en-US" dirty="0" smtClean="0"/>
              <a:t>			        to </a:t>
            </a:r>
            <a:r>
              <a:rPr lang="en-US" dirty="0"/>
              <a:t>the printer’s surroundings; therefore it is </a:t>
            </a:r>
            <a:r>
              <a:rPr lang="en-US" dirty="0" smtClean="0"/>
              <a:t>important </a:t>
            </a:r>
            <a:r>
              <a:rPr lang="en-US" dirty="0"/>
              <a:t>to ensure that the </a:t>
            </a:r>
            <a:r>
              <a:rPr lang="en-US" dirty="0" smtClean="0"/>
              <a:t>			        material </a:t>
            </a:r>
            <a:r>
              <a:rPr lang="en-US" dirty="0"/>
              <a:t>is only extruded in a specified safe area.</a:t>
            </a:r>
          </a:p>
          <a:p>
            <a:pPr lvl="1"/>
            <a:r>
              <a:rPr lang="en-US" b="1" dirty="0" smtClean="0"/>
              <a:t>6.2.2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6.2.3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6.2.4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6.2.5</a:t>
            </a:r>
            <a:r>
              <a:rPr lang="en-US" b="1" dirty="0"/>
              <a:t>	Priority:</a:t>
            </a:r>
            <a:r>
              <a:rPr lang="en-US" dirty="0"/>
              <a:t> 1 – </a:t>
            </a:r>
            <a:r>
              <a:rPr lang="en-US" dirty="0" smtClean="0"/>
              <a:t>Critical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5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Product: 3-D Printer Fabrication System</a:t>
            </a:r>
          </a:p>
          <a:p>
            <a:endParaRPr lang="en-US" dirty="0" smtClean="0"/>
          </a:p>
          <a:p>
            <a:r>
              <a:rPr lang="en-US" dirty="0" smtClean="0"/>
              <a:t>Problem Solved: The need to fabricate custom human compatible medical devices</a:t>
            </a:r>
          </a:p>
          <a:p>
            <a:endParaRPr lang="en-US" dirty="0" smtClean="0"/>
          </a:p>
          <a:p>
            <a:r>
              <a:rPr lang="en-US" dirty="0" smtClean="0"/>
              <a:t>Audience: 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Dr</a:t>
            </a:r>
            <a:r>
              <a:rPr lang="en-US" dirty="0"/>
              <a:t>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, Manufacturing Automation and Robotic Systems (MARS) lab at University of Texas </a:t>
            </a:r>
            <a:r>
              <a:rPr lang="en-US" dirty="0" smtClean="0"/>
              <a:t>Arlington, </a:t>
            </a:r>
          </a:p>
          <a:p>
            <a:pPr lvl="1"/>
            <a:r>
              <a:rPr lang="en-US" dirty="0" smtClean="0"/>
              <a:t>Medical Researchers</a:t>
            </a:r>
          </a:p>
          <a:p>
            <a:pPr lvl="1"/>
            <a:r>
              <a:rPr lang="en-US" dirty="0" smtClean="0"/>
              <a:t> Material Researchers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59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Maintenance and Support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7.1	 Host Software Manual</a:t>
            </a:r>
          </a:p>
          <a:p>
            <a:pPr lvl="1"/>
            <a:r>
              <a:rPr lang="en-US" b="1" dirty="0" smtClean="0"/>
              <a:t>7.1.1</a:t>
            </a:r>
            <a:r>
              <a:rPr lang="en-US" b="1" dirty="0"/>
              <a:t>	Description</a:t>
            </a:r>
            <a:r>
              <a:rPr lang="en-US" dirty="0"/>
              <a:t>:  A manual that details the operation of the host software shall be </a:t>
            </a:r>
            <a:r>
              <a:rPr lang="en-US" dirty="0" smtClean="0"/>
              <a:t>provided</a:t>
            </a:r>
            <a:r>
              <a:rPr lang="en-US" dirty="0"/>
              <a:t>.  </a:t>
            </a:r>
            <a:r>
              <a:rPr lang="en-US" dirty="0" smtClean="0"/>
              <a:t>			       Here</a:t>
            </a:r>
            <a:r>
              <a:rPr lang="en-US" dirty="0"/>
              <a:t>, “host software” is that software which is run on the </a:t>
            </a:r>
            <a:r>
              <a:rPr lang="en-US" dirty="0" smtClean="0"/>
              <a:t>workstation </a:t>
            </a:r>
            <a:r>
              <a:rPr lang="en-US" dirty="0"/>
              <a:t>that </a:t>
            </a:r>
            <a:r>
              <a:rPr lang="en-US" dirty="0" smtClean="0"/>
              <a:t>			       generates </a:t>
            </a:r>
            <a:r>
              <a:rPr lang="en-US" dirty="0"/>
              <a:t>machine instructions for the printing </a:t>
            </a:r>
            <a:r>
              <a:rPr lang="en-US" dirty="0" smtClean="0"/>
              <a:t>hardware</a:t>
            </a:r>
            <a:r>
              <a:rPr lang="en-US" dirty="0"/>
              <a:t>.  The manual </a:t>
            </a:r>
            <a:r>
              <a:rPr lang="en-US" dirty="0" smtClean="0"/>
              <a:t>			       must </a:t>
            </a:r>
            <a:r>
              <a:rPr lang="en-US" dirty="0"/>
              <a:t>detail common troubleshooting issues as </a:t>
            </a:r>
            <a:r>
              <a:rPr lang="en-US" dirty="0" smtClean="0"/>
              <a:t>well </a:t>
            </a:r>
            <a:r>
              <a:rPr lang="en-US" dirty="0"/>
              <a:t>as provide basic usage </a:t>
            </a:r>
            <a:r>
              <a:rPr lang="en-US" dirty="0" smtClean="0"/>
              <a:t>			       instructions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7.1.2</a:t>
            </a:r>
            <a:r>
              <a:rPr lang="en-US" b="1" dirty="0"/>
              <a:t>	Source:</a:t>
            </a:r>
            <a:r>
              <a:rPr lang="en-US" dirty="0"/>
              <a:t>  Shawn Simonson (Team Member)</a:t>
            </a:r>
          </a:p>
          <a:p>
            <a:pPr lvl="1"/>
            <a:r>
              <a:rPr lang="en-US" b="1" dirty="0" smtClean="0"/>
              <a:t>7.1.3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7.1.4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7.1.5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7.2	 Source Code Documentation</a:t>
            </a:r>
          </a:p>
          <a:p>
            <a:pPr lvl="1"/>
            <a:r>
              <a:rPr lang="en-US" b="1" dirty="0" smtClean="0"/>
              <a:t>7.2.1</a:t>
            </a:r>
            <a:r>
              <a:rPr lang="en-US" b="1" dirty="0"/>
              <a:t>	Description</a:t>
            </a:r>
            <a:r>
              <a:rPr lang="en-US" dirty="0"/>
              <a:t>:  The source code developed by the software team shall be well documented </a:t>
            </a:r>
            <a:r>
              <a:rPr lang="en-US" dirty="0" smtClean="0"/>
              <a:t>			       with </a:t>
            </a:r>
            <a:r>
              <a:rPr lang="en-US" dirty="0"/>
              <a:t>comments explaining the functionality of all modules and any </a:t>
            </a:r>
            <a:r>
              <a:rPr lang="en-US" dirty="0" smtClean="0"/>
              <a:t>non-			       obvious </a:t>
            </a:r>
            <a:r>
              <a:rPr lang="en-US" dirty="0"/>
              <a:t>code.  This documentation is intended to support any future </a:t>
            </a:r>
            <a:r>
              <a:rPr lang="en-US" dirty="0" smtClean="0"/>
              <a:t>				      development </a:t>
            </a:r>
            <a:r>
              <a:rPr lang="en-US" dirty="0"/>
              <a:t>on the system.</a:t>
            </a:r>
          </a:p>
          <a:p>
            <a:pPr lvl="1"/>
            <a:r>
              <a:rPr lang="en-US" b="1" dirty="0" smtClean="0"/>
              <a:t>7.2.2</a:t>
            </a:r>
            <a:r>
              <a:rPr lang="en-US" b="1" dirty="0"/>
              <a:t>	Source:</a:t>
            </a:r>
            <a:r>
              <a:rPr lang="en-US" dirty="0"/>
              <a:t>  Tim Edmondson (Team Member)</a:t>
            </a:r>
          </a:p>
          <a:p>
            <a:pPr lvl="1"/>
            <a:r>
              <a:rPr lang="en-US" b="1" dirty="0" smtClean="0"/>
              <a:t>7.2.3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7.2.4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7.2.5</a:t>
            </a:r>
            <a:r>
              <a:rPr lang="en-US" b="1" dirty="0"/>
              <a:t>	Priority:</a:t>
            </a:r>
            <a:r>
              <a:rPr lang="en-US" dirty="0"/>
              <a:t>  2 – High</a:t>
            </a:r>
          </a:p>
        </p:txBody>
      </p:sp>
    </p:spTree>
    <p:extLst>
      <p:ext uri="{BB962C8B-B14F-4D97-AF65-F5344CB8AC3E}">
        <p14:creationId xmlns:p14="http://schemas.microsoft.com/office/powerpoint/2010/main" val="2308210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Maintenance and Support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/>
          </a:bodyPr>
          <a:lstStyle/>
          <a:p>
            <a:r>
              <a:rPr lang="en-US" b="1" dirty="0"/>
              <a:t>7.3	 Source Code Availability</a:t>
            </a:r>
          </a:p>
          <a:p>
            <a:pPr lvl="1"/>
            <a:r>
              <a:rPr lang="en-US" b="1" dirty="0" smtClean="0"/>
              <a:t>7.3.1</a:t>
            </a:r>
            <a:r>
              <a:rPr lang="en-US" b="1" dirty="0"/>
              <a:t>	Description</a:t>
            </a:r>
            <a:r>
              <a:rPr lang="en-US" dirty="0"/>
              <a:t>:  The source code developed by the software team shall be freely </a:t>
            </a:r>
            <a:r>
              <a:rPr lang="en-US" dirty="0" smtClean="0"/>
              <a:t>				         available </a:t>
            </a:r>
            <a:r>
              <a:rPr lang="en-US" dirty="0"/>
              <a:t>to developers and the public. The source code will be hosted </a:t>
            </a:r>
            <a:r>
              <a:rPr lang="en-US" dirty="0" smtClean="0"/>
              <a:t>			         on </a:t>
            </a:r>
            <a:r>
              <a:rPr lang="en-US" dirty="0"/>
              <a:t>a public repository.</a:t>
            </a:r>
          </a:p>
          <a:p>
            <a:pPr lvl="1"/>
            <a:r>
              <a:rPr lang="en-US" b="1" dirty="0" smtClean="0"/>
              <a:t>7.3.2</a:t>
            </a:r>
            <a:r>
              <a:rPr lang="en-US" b="1" dirty="0"/>
              <a:t>	Source:</a:t>
            </a:r>
            <a:r>
              <a:rPr lang="en-US" dirty="0"/>
              <a:t>  Shawn Simonson (Team Members)</a:t>
            </a:r>
          </a:p>
          <a:p>
            <a:pPr lvl="1"/>
            <a:r>
              <a:rPr lang="en-US" b="1" dirty="0" smtClean="0"/>
              <a:t>7.3.3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7.3.4 </a:t>
            </a:r>
            <a:r>
              <a:rPr lang="en-US" b="1" dirty="0"/>
              <a:t>	Standards:</a:t>
            </a:r>
            <a:r>
              <a:rPr lang="en-US" dirty="0"/>
              <a:t>  </a:t>
            </a:r>
            <a:r>
              <a:rPr lang="en-US" dirty="0" err="1"/>
              <a:t>Git</a:t>
            </a:r>
            <a:r>
              <a:rPr lang="en-US" dirty="0"/>
              <a:t>, SVN</a:t>
            </a:r>
          </a:p>
          <a:p>
            <a:pPr lvl="1"/>
            <a:r>
              <a:rPr lang="en-US" b="1" dirty="0" smtClean="0"/>
              <a:t>7.3.5</a:t>
            </a:r>
            <a:r>
              <a:rPr lang="en-US" b="1" dirty="0"/>
              <a:t>	Priority:</a:t>
            </a:r>
            <a:r>
              <a:rPr lang="en-US" dirty="0"/>
              <a:t>  2 – </a:t>
            </a:r>
            <a:r>
              <a:rPr lang="en-US" dirty="0" smtClean="0"/>
              <a:t>High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22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Additional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8.1	Material Database</a:t>
            </a:r>
          </a:p>
          <a:p>
            <a:pPr lvl="1"/>
            <a:r>
              <a:rPr lang="en-US" b="1" dirty="0" smtClean="0"/>
              <a:t>8.1.1</a:t>
            </a:r>
            <a:r>
              <a:rPr lang="en-US" b="1" dirty="0"/>
              <a:t>	Description</a:t>
            </a:r>
            <a:r>
              <a:rPr lang="en-US" dirty="0"/>
              <a:t>:  The system shall have a database that holds information about how the </a:t>
            </a:r>
            <a:r>
              <a:rPr lang="en-US" dirty="0" smtClean="0"/>
              <a:t>			         material </a:t>
            </a:r>
            <a:r>
              <a:rPr lang="en-US" dirty="0"/>
              <a:t>is printed.  For each material, the database must hold the </a:t>
            </a:r>
            <a:r>
              <a:rPr lang="en-US" dirty="0" smtClean="0"/>
              <a:t>			         diameter </a:t>
            </a:r>
            <a:r>
              <a:rPr lang="en-US" dirty="0"/>
              <a:t>of the material filament and the temperature the filament </a:t>
            </a:r>
            <a:r>
              <a:rPr lang="en-US" dirty="0" smtClean="0"/>
              <a:t>			         must </a:t>
            </a:r>
            <a:r>
              <a:rPr lang="en-US" dirty="0"/>
              <a:t>be extruded at.</a:t>
            </a:r>
          </a:p>
          <a:p>
            <a:pPr lvl="1"/>
            <a:r>
              <a:rPr lang="en-US" b="1" dirty="0" smtClean="0"/>
              <a:t>8.1.2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8.1.3 	Constraints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8.1.4	Standards</a:t>
            </a:r>
            <a:r>
              <a:rPr lang="en-US" b="1" dirty="0"/>
              <a:t>:</a:t>
            </a:r>
            <a:r>
              <a:rPr lang="en-US" dirty="0"/>
              <a:t>  Binary Text</a:t>
            </a:r>
          </a:p>
          <a:p>
            <a:pPr lvl="1"/>
            <a:r>
              <a:rPr lang="en-US" b="1" dirty="0" smtClean="0"/>
              <a:t>8.1.5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8.2	Abstract Hardware Interface</a:t>
            </a:r>
          </a:p>
          <a:p>
            <a:pPr lvl="1"/>
            <a:r>
              <a:rPr lang="en-US" b="1" dirty="0" smtClean="0"/>
              <a:t>8.2.1</a:t>
            </a:r>
            <a:r>
              <a:rPr lang="en-US" b="1" dirty="0"/>
              <a:t>	Description:</a:t>
            </a:r>
            <a:r>
              <a:rPr lang="en-US" dirty="0"/>
              <a:t> The system shall allow for multiple different printers and multiple </a:t>
            </a:r>
            <a:r>
              <a:rPr lang="en-US" dirty="0" smtClean="0"/>
              <a:t>				        different </a:t>
            </a:r>
            <a:r>
              <a:rPr lang="en-US" dirty="0"/>
              <a:t>heads to be used with minimal software change.</a:t>
            </a:r>
          </a:p>
          <a:p>
            <a:pPr lvl="1"/>
            <a:r>
              <a:rPr lang="en-US" b="1" dirty="0" smtClean="0"/>
              <a:t>8.2.2</a:t>
            </a:r>
            <a:r>
              <a:rPr lang="en-US" b="1" dirty="0"/>
              <a:t>	Source:</a:t>
            </a:r>
            <a:r>
              <a:rPr lang="en-US" dirty="0"/>
              <a:t>  Jesse Bowles (Team Member)</a:t>
            </a:r>
          </a:p>
          <a:p>
            <a:pPr lvl="1"/>
            <a:r>
              <a:rPr lang="en-US" b="1" dirty="0" smtClean="0"/>
              <a:t>8.2.3 	Constraints</a:t>
            </a:r>
            <a:r>
              <a:rPr lang="en-US" b="1" dirty="0"/>
              <a:t>:</a:t>
            </a:r>
            <a:r>
              <a:rPr lang="en-US" dirty="0"/>
              <a:t>  Unknown hardware interface </a:t>
            </a:r>
          </a:p>
          <a:p>
            <a:pPr lvl="1"/>
            <a:r>
              <a:rPr lang="en-US" b="1" dirty="0" smtClean="0"/>
              <a:t>8.2.4 	Standards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8.2.5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07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Additional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/>
          </a:bodyPr>
          <a:lstStyle/>
          <a:p>
            <a:r>
              <a:rPr lang="en-US" b="1" dirty="0"/>
              <a:t>8.3	Modular and Scalable Design</a:t>
            </a:r>
          </a:p>
          <a:p>
            <a:pPr lvl="1"/>
            <a:r>
              <a:rPr lang="en-US" b="1" dirty="0" smtClean="0"/>
              <a:t>8.3.1</a:t>
            </a:r>
            <a:r>
              <a:rPr lang="en-US" b="1" dirty="0"/>
              <a:t>	Description:</a:t>
            </a:r>
            <a:r>
              <a:rPr lang="en-US" dirty="0"/>
              <a:t> The software shall be developed using proven design principles to </a:t>
            </a:r>
            <a:r>
              <a:rPr lang="en-US" dirty="0" smtClean="0"/>
              <a:t>				        ensure </a:t>
            </a:r>
            <a:r>
              <a:rPr lang="en-US" dirty="0"/>
              <a:t>that it can be scaled and maintained by future development </a:t>
            </a:r>
            <a:r>
              <a:rPr lang="en-US" dirty="0" smtClean="0"/>
              <a:t>			        teams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8.3.2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8.3.3 	Constraints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8.3.4 	Standards</a:t>
            </a:r>
            <a:r>
              <a:rPr lang="en-US" b="1" dirty="0"/>
              <a:t>:</a:t>
            </a:r>
            <a:r>
              <a:rPr lang="en-US" dirty="0"/>
              <a:t>  S.O.L.I.D. Design Principles</a:t>
            </a:r>
          </a:p>
          <a:p>
            <a:pPr lvl="1"/>
            <a:r>
              <a:rPr lang="en-US" b="1" dirty="0" smtClean="0"/>
              <a:t>8.3.5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33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Acceptance Criteria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/>
          </a:bodyPr>
          <a:lstStyle/>
          <a:p>
            <a:r>
              <a:rPr lang="en-US" b="1" dirty="0"/>
              <a:t>9.1	Verify that the system reads STL files</a:t>
            </a:r>
          </a:p>
          <a:p>
            <a:pPr lvl="1"/>
            <a:r>
              <a:rPr lang="en-US" b="1" dirty="0" smtClean="0"/>
              <a:t>9.1.1</a:t>
            </a:r>
            <a:r>
              <a:rPr lang="en-US" b="1" dirty="0"/>
              <a:t>	Requirement(s) addressed:</a:t>
            </a:r>
            <a:r>
              <a:rPr lang="en-US" dirty="0"/>
              <a:t>  </a:t>
            </a:r>
            <a:endParaRPr lang="en-US" dirty="0" smtClean="0"/>
          </a:p>
          <a:p>
            <a:pPr lvl="2"/>
            <a:r>
              <a:rPr lang="en-US" dirty="0" smtClean="0"/>
              <a:t>3.1 </a:t>
            </a:r>
            <a:r>
              <a:rPr lang="en-US" dirty="0"/>
              <a:t>– STL File Input</a:t>
            </a:r>
          </a:p>
          <a:p>
            <a:pPr lvl="1"/>
            <a:r>
              <a:rPr lang="en-US" b="1" dirty="0" smtClean="0"/>
              <a:t>9.1.2</a:t>
            </a:r>
            <a:r>
              <a:rPr lang="en-US" b="1" dirty="0"/>
              <a:t>	Verification Procedure:</a:t>
            </a:r>
            <a:r>
              <a:rPr lang="en-US" dirty="0"/>
              <a:t>  The user will be able to see the file has been accepted and </a:t>
            </a:r>
            <a:r>
              <a:rPr lang="en-US" dirty="0" smtClean="0"/>
              <a:t>				             the </a:t>
            </a:r>
            <a:r>
              <a:rPr lang="en-US" dirty="0"/>
              <a:t>file name will be displayed in the GUI.</a:t>
            </a:r>
          </a:p>
          <a:p>
            <a:r>
              <a:rPr lang="en-US" b="1" dirty="0"/>
              <a:t>9.2	Verify the database interface</a:t>
            </a:r>
          </a:p>
          <a:p>
            <a:pPr lvl="1"/>
            <a:r>
              <a:rPr lang="en-US" b="1" dirty="0" smtClean="0"/>
              <a:t>9.2.1</a:t>
            </a:r>
            <a:r>
              <a:rPr lang="en-US" b="1" dirty="0"/>
              <a:t>	Requirement(s) addressed:</a:t>
            </a:r>
            <a:r>
              <a:rPr lang="en-US" dirty="0"/>
              <a:t> </a:t>
            </a:r>
            <a:endParaRPr lang="en-US" dirty="0" smtClean="0"/>
          </a:p>
          <a:p>
            <a:pPr lvl="3"/>
            <a:r>
              <a:rPr lang="en-US" dirty="0" smtClean="0"/>
              <a:t>3.2 </a:t>
            </a:r>
            <a:r>
              <a:rPr lang="en-US" dirty="0"/>
              <a:t>– Graphical User </a:t>
            </a:r>
            <a:r>
              <a:rPr lang="en-US" dirty="0" smtClean="0"/>
              <a:t>Interface</a:t>
            </a:r>
          </a:p>
          <a:p>
            <a:pPr lvl="3"/>
            <a:r>
              <a:rPr lang="en-US" dirty="0" smtClean="0"/>
              <a:t>3.13 </a:t>
            </a:r>
            <a:r>
              <a:rPr lang="en-US" dirty="0"/>
              <a:t>– </a:t>
            </a:r>
            <a:r>
              <a:rPr lang="en-US" dirty="0" smtClean="0"/>
              <a:t>Database Interface</a:t>
            </a:r>
          </a:p>
          <a:p>
            <a:pPr lvl="3"/>
            <a:r>
              <a:rPr lang="en-US" dirty="0" smtClean="0"/>
              <a:t>3.14 </a:t>
            </a:r>
            <a:r>
              <a:rPr lang="en-US" dirty="0"/>
              <a:t>– Store and Load Material </a:t>
            </a:r>
            <a:r>
              <a:rPr lang="en-US" dirty="0" smtClean="0"/>
              <a:t>Records</a:t>
            </a:r>
          </a:p>
          <a:p>
            <a:pPr lvl="3"/>
            <a:r>
              <a:rPr lang="en-US" dirty="0" smtClean="0"/>
              <a:t>8.1 </a:t>
            </a:r>
            <a:r>
              <a:rPr lang="en-US" dirty="0"/>
              <a:t>– Material Database</a:t>
            </a:r>
          </a:p>
          <a:p>
            <a:pPr lvl="1"/>
            <a:r>
              <a:rPr lang="en-US" b="1" dirty="0" smtClean="0"/>
              <a:t>9.2.2</a:t>
            </a:r>
            <a:r>
              <a:rPr lang="en-US" b="1" dirty="0"/>
              <a:t>	Verification Procedure:</a:t>
            </a:r>
            <a:r>
              <a:rPr lang="en-US" dirty="0"/>
              <a:t>  The user will load the GUI and click on the view/edit </a:t>
            </a:r>
            <a:r>
              <a:rPr lang="en-US" dirty="0" smtClean="0"/>
              <a:t>					             database </a:t>
            </a:r>
            <a:r>
              <a:rPr lang="en-US" dirty="0"/>
              <a:t>button.  The user then will see and be able to edit </a:t>
            </a:r>
            <a:r>
              <a:rPr lang="en-US" dirty="0" smtClean="0"/>
              <a:t>				             stored </a:t>
            </a:r>
            <a:r>
              <a:rPr lang="en-US" dirty="0"/>
              <a:t>values.   Upon changing values the user will return to </a:t>
            </a:r>
            <a:r>
              <a:rPr lang="en-US" dirty="0" smtClean="0"/>
              <a:t>				             the </a:t>
            </a:r>
            <a:r>
              <a:rPr lang="en-US" dirty="0"/>
              <a:t>main menu.  Clicking on the view/edit button again will </a:t>
            </a:r>
            <a:r>
              <a:rPr lang="en-US" dirty="0" smtClean="0"/>
              <a:t>				            display </a:t>
            </a:r>
            <a:r>
              <a:rPr lang="en-US" dirty="0"/>
              <a:t>the edited values.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29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74638"/>
            <a:ext cx="11462657" cy="1143000"/>
          </a:xfrm>
        </p:spPr>
        <p:txBody>
          <a:bodyPr/>
          <a:lstStyle/>
          <a:p>
            <a:r>
              <a:rPr lang="en-US" sz="4500" dirty="0" smtClean="0"/>
              <a:t>Other Requirements: Acceptance Criteria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4514"/>
            <a:ext cx="10765971" cy="5334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9.3	Verify the system prints a model</a:t>
            </a:r>
          </a:p>
          <a:p>
            <a:pPr lvl="1"/>
            <a:r>
              <a:rPr lang="en-US" b="1" dirty="0" smtClean="0"/>
              <a:t>9.3.1</a:t>
            </a:r>
            <a:r>
              <a:rPr lang="en-US" b="1" dirty="0"/>
              <a:t>	Requirement(s) addressed:</a:t>
            </a:r>
            <a:r>
              <a:rPr lang="en-US" dirty="0"/>
              <a:t>  </a:t>
            </a:r>
            <a:endParaRPr lang="en-US" dirty="0" smtClean="0"/>
          </a:p>
          <a:p>
            <a:pPr lvl="2"/>
            <a:r>
              <a:rPr lang="en-US" dirty="0" smtClean="0"/>
              <a:t>3.1 </a:t>
            </a:r>
            <a:r>
              <a:rPr lang="en-US" dirty="0"/>
              <a:t>– STL File </a:t>
            </a:r>
            <a:r>
              <a:rPr lang="en-US" dirty="0" smtClean="0"/>
              <a:t>Input					3.3 </a:t>
            </a:r>
            <a:r>
              <a:rPr lang="en-US" dirty="0"/>
              <a:t>– Generate Machine </a:t>
            </a:r>
            <a:r>
              <a:rPr lang="en-US" dirty="0" smtClean="0"/>
              <a:t>Instructions</a:t>
            </a:r>
          </a:p>
          <a:p>
            <a:pPr lvl="2"/>
            <a:r>
              <a:rPr lang="en-US" dirty="0" smtClean="0"/>
              <a:t>3.4 – Issue Machine Instructions			3.6 – Monitor Temperature</a:t>
            </a:r>
          </a:p>
          <a:p>
            <a:pPr lvl="2"/>
            <a:r>
              <a:rPr lang="en-US" dirty="0" smtClean="0"/>
              <a:t>3.7 – Monitor Position				3.8 – Identify Material Constraints</a:t>
            </a:r>
          </a:p>
          <a:p>
            <a:pPr lvl="2"/>
            <a:r>
              <a:rPr lang="en-US" dirty="0" smtClean="0"/>
              <a:t>3.9 – Identify Materials				3.10 – Identify Shapes</a:t>
            </a:r>
          </a:p>
          <a:p>
            <a:pPr lvl="2"/>
            <a:r>
              <a:rPr lang="en-US" dirty="0" smtClean="0"/>
              <a:t>3.11 – Determine Shape of Support Material Structure	3.12 – Create Printing Path</a:t>
            </a:r>
          </a:p>
          <a:p>
            <a:pPr lvl="2"/>
            <a:r>
              <a:rPr lang="en-US" dirty="0" smtClean="0"/>
              <a:t>3.14 – Store and Load Material Records			3.15 – Slice Geometry into Thickness Levels</a:t>
            </a:r>
          </a:p>
          <a:p>
            <a:pPr lvl="2"/>
            <a:r>
              <a:rPr lang="en-US" dirty="0" smtClean="0"/>
              <a:t>3.16 – Monitor Flow Sensors 				4.2 – Host Software to Printer Connection</a:t>
            </a:r>
          </a:p>
          <a:p>
            <a:pPr lvl="1"/>
            <a:r>
              <a:rPr lang="en-US" b="1" dirty="0" smtClean="0"/>
              <a:t>9.3.2</a:t>
            </a:r>
            <a:r>
              <a:rPr lang="en-US" b="1" dirty="0"/>
              <a:t>	Verification Procedure:</a:t>
            </a:r>
            <a:r>
              <a:rPr lang="en-US" dirty="0"/>
              <a:t>  The user will load an STL file and click print.  The system will </a:t>
            </a:r>
            <a:r>
              <a:rPr lang="en-US" dirty="0" smtClean="0"/>
              <a:t>				             then </a:t>
            </a:r>
            <a:r>
              <a:rPr lang="en-US" dirty="0"/>
              <a:t>print the correct shape and material.</a:t>
            </a:r>
          </a:p>
          <a:p>
            <a:r>
              <a:rPr lang="en-US" b="1" dirty="0"/>
              <a:t>9.4	Verify the system stops printing of out of operational range</a:t>
            </a:r>
          </a:p>
          <a:p>
            <a:pPr lvl="1"/>
            <a:r>
              <a:rPr lang="en-US" b="1" dirty="0" smtClean="0"/>
              <a:t>9.4.1</a:t>
            </a:r>
            <a:r>
              <a:rPr lang="en-US" b="1" dirty="0"/>
              <a:t>	Requirement(s) addressed:</a:t>
            </a:r>
            <a:r>
              <a:rPr lang="en-US" dirty="0"/>
              <a:t>  </a:t>
            </a:r>
            <a:endParaRPr lang="en-US" dirty="0" smtClean="0"/>
          </a:p>
          <a:p>
            <a:pPr lvl="2"/>
            <a:r>
              <a:rPr lang="en-US" dirty="0" smtClean="0"/>
              <a:t>6.1 </a:t>
            </a:r>
            <a:r>
              <a:rPr lang="en-US" dirty="0"/>
              <a:t>– Temperature cutoff </a:t>
            </a:r>
            <a:r>
              <a:rPr lang="en-US" dirty="0" smtClean="0"/>
              <a:t>threshold			 </a:t>
            </a:r>
            <a:r>
              <a:rPr lang="en-US" dirty="0"/>
              <a:t>3.16 – Monitor Flow Sensors</a:t>
            </a:r>
          </a:p>
          <a:p>
            <a:pPr lvl="1"/>
            <a:r>
              <a:rPr lang="en-US" b="1" dirty="0" smtClean="0"/>
              <a:t>9.4.2</a:t>
            </a:r>
            <a:r>
              <a:rPr lang="en-US" b="1" dirty="0"/>
              <a:t>	Verification Procedure:</a:t>
            </a:r>
            <a:r>
              <a:rPr lang="en-US" dirty="0"/>
              <a:t>  During a print run a fan will be pointed at the head reducing its </a:t>
            </a:r>
            <a:r>
              <a:rPr lang="en-US" dirty="0" smtClean="0"/>
              <a:t>				           temperature </a:t>
            </a:r>
            <a:r>
              <a:rPr lang="en-US" dirty="0"/>
              <a:t>to below specified material requirements and the </a:t>
            </a:r>
            <a:r>
              <a:rPr lang="en-US" dirty="0" smtClean="0"/>
              <a:t>				           printer </a:t>
            </a:r>
            <a:r>
              <a:rPr lang="en-US" dirty="0"/>
              <a:t>will stop printing until the temperature is raised to the </a:t>
            </a:r>
            <a:r>
              <a:rPr lang="en-US" dirty="0" smtClean="0"/>
              <a:t>				           correct </a:t>
            </a:r>
            <a:r>
              <a:rPr lang="en-US" dirty="0"/>
              <a:t>level.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82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099" name="Picture 3" descr="Use Cas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319" y="1690688"/>
            <a:ext cx="6565358" cy="476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404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b="1" dirty="0"/>
              <a:t>10.1	Import STL File to System</a:t>
            </a:r>
          </a:p>
          <a:p>
            <a:pPr marL="114300" indent="0">
              <a:buNone/>
            </a:pPr>
            <a:r>
              <a:rPr lang="en-US" b="1" dirty="0"/>
              <a:t>	10.1.1	Scenario:</a:t>
            </a:r>
            <a:r>
              <a:rPr lang="en-US" dirty="0"/>
              <a:t>  The user selects an STL file to be printed.</a:t>
            </a:r>
          </a:p>
          <a:p>
            <a:pPr marL="114300" indent="0">
              <a:buNone/>
            </a:pPr>
            <a:r>
              <a:rPr lang="en-US" b="1" dirty="0"/>
              <a:t>	10.1.2	Actor(s):</a:t>
            </a:r>
            <a:r>
              <a:rPr lang="en-US" dirty="0"/>
              <a:t>  The user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10.1.3 TUCBW:</a:t>
            </a:r>
            <a:r>
              <a:rPr lang="en-US" dirty="0"/>
              <a:t>  The user clicks the “Import STL” button</a:t>
            </a:r>
          </a:p>
          <a:p>
            <a:pPr marL="114300" indent="0">
              <a:buNone/>
            </a:pPr>
            <a:r>
              <a:rPr lang="en-US" b="1" dirty="0"/>
              <a:t>	10.1.4	TUCEW:</a:t>
            </a:r>
            <a:r>
              <a:rPr lang="en-US" dirty="0"/>
              <a:t>  The user sees the confirmation message that STL file was successfully </a:t>
            </a:r>
            <a:r>
              <a:rPr lang="en-US" dirty="0" smtClean="0"/>
              <a:t>			uploaded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b="1" dirty="0"/>
              <a:t>10.2	Print 3D Object</a:t>
            </a:r>
          </a:p>
          <a:p>
            <a:pPr marL="114300" indent="0">
              <a:buNone/>
            </a:pPr>
            <a:r>
              <a:rPr lang="en-US" b="1" dirty="0"/>
              <a:t>	10.2.1	Scenario:</a:t>
            </a:r>
            <a:r>
              <a:rPr lang="en-US" dirty="0"/>
              <a:t>  The user uses the system to print an STL file as a physical 3D object.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10.2.2	Actor(s):  </a:t>
            </a:r>
            <a:r>
              <a:rPr lang="en-US" dirty="0"/>
              <a:t>The user</a:t>
            </a:r>
          </a:p>
          <a:p>
            <a:pPr marL="114300" indent="0">
              <a:buNone/>
            </a:pPr>
            <a:r>
              <a:rPr lang="en-US" b="1" dirty="0"/>
              <a:t>	10.2.3 TUCBW:</a:t>
            </a:r>
            <a:r>
              <a:rPr lang="en-US" dirty="0"/>
              <a:t>  The user clicks the print button.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10.2.4	TUCEW:</a:t>
            </a:r>
            <a:r>
              <a:rPr lang="en-US" dirty="0"/>
              <a:t>  The user sees the physical 3D object on the platform.</a:t>
            </a:r>
          </a:p>
          <a:p>
            <a:pPr marL="114300" indent="0">
              <a:buNone/>
            </a:pPr>
            <a:r>
              <a:rPr lang="en-US" b="1" dirty="0"/>
              <a:t>10.3	Edit Material Database</a:t>
            </a:r>
          </a:p>
          <a:p>
            <a:pPr marL="114300" indent="0">
              <a:buNone/>
            </a:pPr>
            <a:r>
              <a:rPr lang="en-US" b="1" dirty="0"/>
              <a:t>	10.3.1	Scenario:</a:t>
            </a:r>
            <a:r>
              <a:rPr lang="en-US" dirty="0"/>
              <a:t>  The user can add new or modify material information in the database.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10.3.2	Actor(s):</a:t>
            </a:r>
            <a:r>
              <a:rPr lang="en-US" dirty="0"/>
              <a:t>  The user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10.3.3 TUCBW:</a:t>
            </a:r>
            <a:r>
              <a:rPr lang="en-US" dirty="0"/>
              <a:t>  The user clicks the “Update Materials” button.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/>
              <a:t>10.3.4	TUCEW:</a:t>
            </a:r>
            <a:r>
              <a:rPr lang="en-US" dirty="0"/>
              <a:t>  The user sees the material updated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996452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Feasibility: Scope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Scope: Software only</a:t>
            </a:r>
          </a:p>
          <a:p>
            <a:r>
              <a:rPr lang="en-US" sz="2800" dirty="0" smtClean="0"/>
              <a:t>Majority of the scope:</a:t>
            </a:r>
          </a:p>
          <a:p>
            <a:pPr lvl="1"/>
            <a:r>
              <a:rPr lang="en-US" sz="2800" dirty="0"/>
              <a:t>Customer Requirement 3.14 Slicing Geometry into Thickness </a:t>
            </a:r>
            <a:r>
              <a:rPr lang="en-US" sz="2800" dirty="0" smtClean="0"/>
              <a:t>Levels</a:t>
            </a:r>
          </a:p>
          <a:p>
            <a:pPr lvl="1"/>
            <a:r>
              <a:rPr lang="en-US" sz="2800" dirty="0" smtClean="0"/>
              <a:t>Customer </a:t>
            </a:r>
            <a:r>
              <a:rPr lang="en-US" sz="2800" dirty="0"/>
              <a:t>Requirement 3.11 Creating Printing </a:t>
            </a:r>
            <a:r>
              <a:rPr lang="en-US" sz="2800" dirty="0" smtClean="0"/>
              <a:t>Paths</a:t>
            </a:r>
          </a:p>
          <a:p>
            <a:pPr lvl="1"/>
            <a:r>
              <a:rPr lang="en-US" sz="2800" dirty="0" smtClean="0"/>
              <a:t>Customer </a:t>
            </a:r>
            <a:r>
              <a:rPr lang="en-US" sz="2800" dirty="0"/>
              <a:t>Requirement 3.3   Generating Machine </a:t>
            </a:r>
            <a:r>
              <a:rPr lang="en-US" sz="2800" dirty="0" smtClean="0"/>
              <a:t>Instructions</a:t>
            </a:r>
          </a:p>
          <a:p>
            <a:pPr lvl="1"/>
            <a:r>
              <a:rPr lang="en-US" sz="2800" dirty="0" smtClean="0"/>
              <a:t>Customer </a:t>
            </a:r>
            <a:r>
              <a:rPr lang="en-US" sz="2800" dirty="0"/>
              <a:t>Requirement 3.4   Issuing Machine </a:t>
            </a:r>
            <a:r>
              <a:rPr lang="en-US" sz="2800" dirty="0" smtClean="0"/>
              <a:t>Instructions</a:t>
            </a:r>
          </a:p>
          <a:p>
            <a:pPr marL="41148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24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Feasibility: Key Risks and Deficiencies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Slic3r </a:t>
            </a:r>
            <a:r>
              <a:rPr lang="en-US" sz="3600" dirty="0"/>
              <a:t>is unsuited for the task </a:t>
            </a:r>
            <a:r>
              <a:rPr lang="en-US" sz="3600" dirty="0" smtClean="0"/>
              <a:t>as-is</a:t>
            </a:r>
          </a:p>
          <a:p>
            <a:pPr lvl="1"/>
            <a:r>
              <a:rPr lang="en-US" sz="3400" dirty="0"/>
              <a:t>Analytic Geometry skills not </a:t>
            </a:r>
            <a:r>
              <a:rPr lang="en-US" sz="3400" dirty="0" smtClean="0"/>
              <a:t>sufficient</a:t>
            </a:r>
          </a:p>
          <a:p>
            <a:pPr lvl="1"/>
            <a:r>
              <a:rPr lang="en-US" sz="3400" dirty="0" smtClean="0"/>
              <a:t>Research and Experimentation</a:t>
            </a:r>
          </a:p>
          <a:p>
            <a:r>
              <a:rPr lang="en-US" sz="3600" dirty="0"/>
              <a:t>Hardware selection is not specified </a:t>
            </a:r>
            <a:r>
              <a:rPr lang="en-US" sz="3600" dirty="0" smtClean="0"/>
              <a:t>correctly</a:t>
            </a:r>
          </a:p>
          <a:p>
            <a:pPr lvl="1"/>
            <a:r>
              <a:rPr lang="en-US" sz="3400" dirty="0" smtClean="0"/>
              <a:t>Computer engineer required to assist ME team</a:t>
            </a:r>
          </a:p>
          <a:p>
            <a:pPr lvl="1"/>
            <a:r>
              <a:rPr lang="en-US" sz="3400" dirty="0" smtClean="0"/>
              <a:t>Scope Definition</a:t>
            </a:r>
          </a:p>
          <a:p>
            <a:r>
              <a:rPr lang="en-US" sz="3600" dirty="0" smtClean="0"/>
              <a:t>Lack of 3-D printing experience</a:t>
            </a:r>
          </a:p>
          <a:p>
            <a:pPr lvl="1"/>
            <a:r>
              <a:rPr lang="en-US" sz="3400" dirty="0" smtClean="0"/>
              <a:t>Research and Demonstrations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64120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  <a:endParaRPr lang="en-US" dirty="0"/>
          </a:p>
        </p:txBody>
      </p:sp>
      <p:pic>
        <p:nvPicPr>
          <p:cNvPr id="3074" name="Picture 2" descr="Mock-up 3D Prin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198" y="1690688"/>
            <a:ext cx="7919339" cy="498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870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Feasibility: Cost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283900"/>
              </p:ext>
            </p:extLst>
          </p:nvPr>
        </p:nvGraphicFramePr>
        <p:xfrm>
          <a:off x="740979" y="1417638"/>
          <a:ext cx="10028622" cy="5093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6054"/>
                <a:gridCol w="1540856"/>
                <a:gridCol w="1540856"/>
                <a:gridCol w="1540856"/>
              </a:tblGrid>
              <a:tr h="872609"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Quantity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Cost/Unit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Total Cost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effectLst/>
                        </a:rPr>
                        <a:t>SainSmart</a:t>
                      </a:r>
                      <a:r>
                        <a:rPr lang="en-US" sz="2400" dirty="0">
                          <a:effectLst/>
                        </a:rPr>
                        <a:t> Mega2560 Controller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43.17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43.17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SainSmart RAMPS 1.4 Shield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25.9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25.9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SainSmart A4988 Driver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10.97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76.79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Raspberry Pi Model B R2.0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39.95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39.95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8GB SD Flash Card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9.88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9.88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Male/Male USB 2.0 Cable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9.95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9.95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50ft. 20GA Solid Copper Interconnect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15.95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15.95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SainSmart 1602 LCD Shield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24.95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24.95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Passive Electronics Budget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2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271.54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793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0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3.1	 STL File Input</a:t>
            </a:r>
          </a:p>
          <a:p>
            <a:pPr lvl="1"/>
            <a:r>
              <a:rPr lang="en-US" b="1" dirty="0" smtClean="0"/>
              <a:t>3.1.1</a:t>
            </a:r>
            <a:r>
              <a:rPr lang="en-US" b="1" dirty="0"/>
              <a:t>	Description:</a:t>
            </a:r>
            <a:r>
              <a:rPr lang="en-US" dirty="0"/>
              <a:t>  The system shall provide a way for the user to select an STL file and </a:t>
            </a:r>
            <a:r>
              <a:rPr lang="en-US" dirty="0" smtClean="0"/>
              <a:t>			        then </a:t>
            </a:r>
            <a:r>
              <a:rPr lang="en-US" dirty="0"/>
              <a:t>input that STL file into the system for processing.</a:t>
            </a:r>
          </a:p>
          <a:p>
            <a:pPr lvl="1"/>
            <a:r>
              <a:rPr lang="en-US" b="1" dirty="0" smtClean="0"/>
              <a:t>3.1.2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3.1.3</a:t>
            </a:r>
            <a:r>
              <a:rPr lang="en-US" b="1" dirty="0"/>
              <a:t>	Constraints:</a:t>
            </a:r>
            <a:r>
              <a:rPr lang="en-US" dirty="0"/>
              <a:t>  The system must support multi-material objects but the STL file </a:t>
            </a:r>
            <a:r>
              <a:rPr lang="en-US" dirty="0" smtClean="0"/>
              <a:t>			        format </a:t>
            </a:r>
            <a:r>
              <a:rPr lang="en-US" dirty="0"/>
              <a:t>does not support material information.</a:t>
            </a:r>
          </a:p>
          <a:p>
            <a:pPr lvl="1"/>
            <a:r>
              <a:rPr lang="en-US" b="1" dirty="0" smtClean="0"/>
              <a:t>3.1.4 </a:t>
            </a:r>
            <a:r>
              <a:rPr lang="en-US" b="1" dirty="0"/>
              <a:t>	Standards:  </a:t>
            </a:r>
            <a:r>
              <a:rPr lang="en-US" dirty="0"/>
              <a:t>STL (</a:t>
            </a:r>
            <a:r>
              <a:rPr lang="en-US" dirty="0" err="1"/>
              <a:t>STereo</a:t>
            </a:r>
            <a:r>
              <a:rPr lang="en-US" dirty="0"/>
              <a:t> Lithography) File Format</a:t>
            </a:r>
          </a:p>
          <a:p>
            <a:pPr lvl="1"/>
            <a:r>
              <a:rPr lang="en-US" b="1" dirty="0" smtClean="0"/>
              <a:t>3.1.5</a:t>
            </a:r>
            <a:r>
              <a:rPr lang="en-US" b="1" dirty="0"/>
              <a:t>	Priority:  </a:t>
            </a:r>
            <a:r>
              <a:rPr lang="en-US" dirty="0"/>
              <a:t>1 </a:t>
            </a:r>
            <a:r>
              <a:rPr lang="en-US" dirty="0" smtClean="0"/>
              <a:t>– Critical</a:t>
            </a:r>
          </a:p>
          <a:p>
            <a:r>
              <a:rPr lang="en-US" b="1" dirty="0"/>
              <a:t>3.4	Issue Machine Instructions</a:t>
            </a:r>
          </a:p>
          <a:p>
            <a:pPr lvl="1"/>
            <a:r>
              <a:rPr lang="en-US" b="1" dirty="0" smtClean="0"/>
              <a:t>3.4.1</a:t>
            </a:r>
            <a:r>
              <a:rPr lang="en-US" b="1" dirty="0"/>
              <a:t>	Description:</a:t>
            </a:r>
            <a:r>
              <a:rPr lang="en-US" dirty="0"/>
              <a:t>  The system shall issue generated machine instructions from the </a:t>
            </a:r>
            <a:r>
              <a:rPr lang="en-US" dirty="0" smtClean="0"/>
              <a:t>			        software </a:t>
            </a:r>
            <a:r>
              <a:rPr lang="en-US" dirty="0"/>
              <a:t>component to the printing hardware component.</a:t>
            </a:r>
          </a:p>
          <a:p>
            <a:pPr lvl="1"/>
            <a:r>
              <a:rPr lang="en-US" b="1" dirty="0" smtClean="0"/>
              <a:t>3.4.2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3.4.3</a:t>
            </a:r>
            <a:r>
              <a:rPr lang="en-US" b="1" dirty="0"/>
              <a:t>	Constraints: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3.4.4 </a:t>
            </a:r>
            <a:r>
              <a:rPr lang="en-US" b="1" dirty="0"/>
              <a:t>	Standards:</a:t>
            </a:r>
            <a:r>
              <a:rPr lang="en-US" dirty="0"/>
              <a:t> </a:t>
            </a:r>
            <a:r>
              <a:rPr lang="en-US" dirty="0" err="1"/>
              <a:t>GCode</a:t>
            </a:r>
            <a:endParaRPr lang="en-US" dirty="0"/>
          </a:p>
          <a:p>
            <a:pPr lvl="1"/>
            <a:r>
              <a:rPr lang="en-US" b="1" dirty="0" smtClean="0"/>
              <a:t>3.4.5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9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6287"/>
            <a:ext cx="10160000" cy="535577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3.5	Monitor Temperature</a:t>
            </a:r>
          </a:p>
          <a:p>
            <a:pPr lvl="1"/>
            <a:r>
              <a:rPr lang="en-US" b="1" dirty="0" smtClean="0"/>
              <a:t>3.5.1</a:t>
            </a:r>
            <a:r>
              <a:rPr lang="en-US" b="1" dirty="0"/>
              <a:t>	Description:</a:t>
            </a:r>
            <a:r>
              <a:rPr lang="en-US" dirty="0"/>
              <a:t>  The system shall monitor input from heat sensors attached to the printing </a:t>
            </a:r>
            <a:r>
              <a:rPr lang="en-US" dirty="0" smtClean="0"/>
              <a:t>			      hardware</a:t>
            </a:r>
            <a:r>
              <a:rPr lang="en-US" dirty="0"/>
              <a:t>.  The temperature of each extruder’s nozzle must be monitored at all </a:t>
            </a:r>
            <a:r>
              <a:rPr lang="en-US" dirty="0" smtClean="0"/>
              <a:t>			      times </a:t>
            </a:r>
            <a:r>
              <a:rPr lang="en-US" dirty="0"/>
              <a:t>to ensure that material is extruded at the proper temperature.</a:t>
            </a:r>
          </a:p>
          <a:p>
            <a:pPr lvl="1"/>
            <a:r>
              <a:rPr lang="en-US" b="1" dirty="0" smtClean="0"/>
              <a:t>3.5.2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</a:t>
            </a:r>
            <a:r>
              <a:rPr lang="en-US" dirty="0" smtClean="0"/>
              <a:t>Sponsor)</a:t>
            </a:r>
          </a:p>
          <a:p>
            <a:pPr lvl="1"/>
            <a:r>
              <a:rPr lang="en-US" b="1" dirty="0" smtClean="0"/>
              <a:t>3.5.3</a:t>
            </a:r>
            <a:r>
              <a:rPr lang="en-US" b="1" dirty="0"/>
              <a:t>	Constraints:</a:t>
            </a:r>
            <a:r>
              <a:rPr lang="en-US" dirty="0"/>
              <a:t>  In order to monitor the temperature of different extruder nozzles, the printing </a:t>
            </a:r>
            <a:r>
              <a:rPr lang="en-US" dirty="0" smtClean="0"/>
              <a:t>			      hardware </a:t>
            </a:r>
            <a:r>
              <a:rPr lang="en-US" dirty="0"/>
              <a:t>must output information describing the temperature of each </a:t>
            </a:r>
            <a:r>
              <a:rPr lang="en-US" dirty="0" smtClean="0"/>
              <a:t>			      extruder </a:t>
            </a:r>
            <a:r>
              <a:rPr lang="en-US" dirty="0"/>
              <a:t>nozzle.</a:t>
            </a:r>
          </a:p>
          <a:p>
            <a:pPr lvl="1"/>
            <a:r>
              <a:rPr lang="en-US" b="1" dirty="0" smtClean="0"/>
              <a:t>3.5.4 </a:t>
            </a:r>
            <a:r>
              <a:rPr lang="en-US" b="1" dirty="0"/>
              <a:t>	Standards: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3.5.5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3.6	Monitor Position</a:t>
            </a:r>
          </a:p>
          <a:p>
            <a:pPr lvl="1"/>
            <a:r>
              <a:rPr lang="en-US" b="1" dirty="0" smtClean="0"/>
              <a:t>3.6.1</a:t>
            </a:r>
            <a:r>
              <a:rPr lang="en-US" b="1" dirty="0"/>
              <a:t>	Description:</a:t>
            </a:r>
            <a:r>
              <a:rPr lang="en-US" dirty="0"/>
              <a:t>  The system shall monitor the position of the printing head at all times during </a:t>
            </a:r>
            <a:r>
              <a:rPr lang="en-US" dirty="0" smtClean="0"/>
              <a:t>			      operation</a:t>
            </a:r>
            <a:r>
              <a:rPr lang="en-US" dirty="0"/>
              <a:t>.  The system must be aware of the position of the printing head in </a:t>
            </a:r>
            <a:r>
              <a:rPr lang="en-US" dirty="0" smtClean="0"/>
              <a:t>			      order </a:t>
            </a:r>
            <a:r>
              <a:rPr lang="en-US" dirty="0"/>
              <a:t>to adhere to a predefined printing path.</a:t>
            </a:r>
          </a:p>
          <a:p>
            <a:pPr lvl="1"/>
            <a:r>
              <a:rPr lang="en-US" b="1" dirty="0" smtClean="0"/>
              <a:t>3.6.2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3.6.3</a:t>
            </a:r>
            <a:r>
              <a:rPr lang="en-US" b="1" dirty="0"/>
              <a:t>	Constraints:</a:t>
            </a:r>
            <a:r>
              <a:rPr lang="en-US" dirty="0"/>
              <a:t>  In order for the printing head position to be monitored by the system, </a:t>
            </a:r>
            <a:r>
              <a:rPr lang="en-US" dirty="0" smtClean="0"/>
              <a:t>the 			      printing </a:t>
            </a:r>
            <a:r>
              <a:rPr lang="en-US" dirty="0"/>
              <a:t>hardware must output information describing the position of the </a:t>
            </a:r>
            <a:r>
              <a:rPr lang="en-US" dirty="0" smtClean="0"/>
              <a:t>			      printing </a:t>
            </a:r>
            <a:r>
              <a:rPr lang="en-US" dirty="0"/>
              <a:t>head.</a:t>
            </a:r>
          </a:p>
          <a:p>
            <a:pPr lvl="1"/>
            <a:r>
              <a:rPr lang="en-US" b="1" dirty="0" smtClean="0"/>
              <a:t>3.6.4 </a:t>
            </a:r>
            <a:r>
              <a:rPr lang="en-US" b="1" dirty="0"/>
              <a:t>	Standards:</a:t>
            </a:r>
            <a:r>
              <a:rPr lang="en-US" dirty="0"/>
              <a:t> None</a:t>
            </a:r>
          </a:p>
          <a:p>
            <a:pPr lvl="1"/>
            <a:r>
              <a:rPr lang="en-US" b="1" dirty="0" smtClean="0"/>
              <a:t>3.6.5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6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3.8	Identify Materials</a:t>
            </a:r>
          </a:p>
          <a:p>
            <a:pPr lvl="1"/>
            <a:r>
              <a:rPr lang="en-US" b="1" dirty="0" smtClean="0"/>
              <a:t>3.8.1</a:t>
            </a:r>
            <a:r>
              <a:rPr lang="en-US" b="1" dirty="0"/>
              <a:t>	Description:</a:t>
            </a:r>
            <a:r>
              <a:rPr lang="en-US" dirty="0"/>
              <a:t>  The system shall identify every type of material that is being used for </a:t>
            </a:r>
            <a:r>
              <a:rPr lang="en-US" dirty="0" smtClean="0"/>
              <a:t>			        printing </a:t>
            </a:r>
            <a:r>
              <a:rPr lang="en-US" dirty="0"/>
              <a:t>the 3D object.</a:t>
            </a:r>
          </a:p>
          <a:p>
            <a:pPr lvl="1"/>
            <a:r>
              <a:rPr lang="en-US" b="1" dirty="0" smtClean="0"/>
              <a:t>3.8.2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3.8.3 </a:t>
            </a:r>
            <a:r>
              <a:rPr lang="en-US" b="1" dirty="0"/>
              <a:t>	Constraints: </a:t>
            </a:r>
            <a:r>
              <a:rPr lang="en-US" dirty="0"/>
              <a:t>None</a:t>
            </a:r>
          </a:p>
          <a:p>
            <a:pPr lvl="1"/>
            <a:r>
              <a:rPr lang="en-US" b="1" dirty="0" smtClean="0"/>
              <a:t>3.8.4 </a:t>
            </a:r>
            <a:r>
              <a:rPr lang="en-US" b="1" dirty="0"/>
              <a:t>	Standards:</a:t>
            </a:r>
            <a:r>
              <a:rPr lang="en-US" dirty="0"/>
              <a:t>  STL</a:t>
            </a:r>
          </a:p>
          <a:p>
            <a:pPr lvl="1"/>
            <a:r>
              <a:rPr lang="en-US" b="1" dirty="0" smtClean="0"/>
              <a:t>3.8.5</a:t>
            </a:r>
            <a:r>
              <a:rPr lang="en-US" b="1" dirty="0"/>
              <a:t>	Priority:</a:t>
            </a:r>
            <a:r>
              <a:rPr lang="en-US" dirty="0"/>
              <a:t>  1 - Critical</a:t>
            </a:r>
          </a:p>
          <a:p>
            <a:r>
              <a:rPr lang="en-US" b="1" dirty="0"/>
              <a:t>3.9	Identify Shapes</a:t>
            </a:r>
          </a:p>
          <a:p>
            <a:pPr lvl="1"/>
            <a:r>
              <a:rPr lang="en-US" b="1" dirty="0" smtClean="0"/>
              <a:t>3.9.1</a:t>
            </a:r>
            <a:r>
              <a:rPr lang="en-US" b="1" dirty="0"/>
              <a:t>	Description:</a:t>
            </a:r>
            <a:r>
              <a:rPr lang="en-US" dirty="0"/>
              <a:t>  The system shall identify the shape of the object being printed by </a:t>
            </a:r>
            <a:r>
              <a:rPr lang="en-US" dirty="0" smtClean="0"/>
              <a:t>			       dividing </a:t>
            </a:r>
            <a:r>
              <a:rPr lang="en-US" dirty="0"/>
              <a:t>it into smaller shapes for each individual material used. </a:t>
            </a:r>
          </a:p>
          <a:p>
            <a:pPr lvl="1"/>
            <a:r>
              <a:rPr lang="en-US" b="1" dirty="0" smtClean="0"/>
              <a:t>3.9.2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3.9.3 	Constraints</a:t>
            </a:r>
            <a:r>
              <a:rPr lang="en-US" b="1" dirty="0"/>
              <a:t>:</a:t>
            </a:r>
            <a:r>
              <a:rPr lang="en-US" dirty="0"/>
              <a:t>  Unification of multiple shapes within the same dimensional space.</a:t>
            </a:r>
          </a:p>
          <a:p>
            <a:pPr lvl="1"/>
            <a:r>
              <a:rPr lang="en-US" b="1" dirty="0" smtClean="0"/>
              <a:t>3.9.4</a:t>
            </a:r>
            <a:r>
              <a:rPr lang="en-US" b="1" dirty="0"/>
              <a:t>	Standards:</a:t>
            </a:r>
            <a:r>
              <a:rPr lang="en-US" dirty="0"/>
              <a:t>  STL file</a:t>
            </a:r>
          </a:p>
          <a:p>
            <a:pPr lvl="1"/>
            <a:r>
              <a:rPr lang="en-US" b="1" dirty="0" smtClean="0"/>
              <a:t>3.9.5</a:t>
            </a:r>
            <a:r>
              <a:rPr lang="en-US" b="1" dirty="0"/>
              <a:t>	Priority:</a:t>
            </a:r>
            <a:r>
              <a:rPr lang="en-US" dirty="0"/>
              <a:t>  1 -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2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3.10	Determine Shape of Support Material Structure</a:t>
            </a:r>
          </a:p>
          <a:p>
            <a:pPr lvl="1"/>
            <a:r>
              <a:rPr lang="en-US" b="1" dirty="0" smtClean="0"/>
              <a:t>3.10.1</a:t>
            </a:r>
            <a:r>
              <a:rPr lang="en-US" b="1" dirty="0"/>
              <a:t>	Description:</a:t>
            </a:r>
            <a:r>
              <a:rPr lang="en-US" dirty="0"/>
              <a:t>  The system shall determine the shape that the support material </a:t>
            </a:r>
            <a:r>
              <a:rPr lang="en-US" dirty="0" smtClean="0"/>
              <a:t>			        needs </a:t>
            </a:r>
            <a:r>
              <a:rPr lang="en-US" dirty="0"/>
              <a:t>to be for stabilizing the 3D object as it is being printed. </a:t>
            </a:r>
            <a:r>
              <a:rPr lang="en-US" dirty="0" smtClean="0"/>
              <a:t>			</a:t>
            </a:r>
            <a:r>
              <a:rPr lang="en-US" dirty="0"/>
              <a:t> </a:t>
            </a:r>
            <a:r>
              <a:rPr lang="en-US" dirty="0" smtClean="0"/>
              <a:t>       Without </a:t>
            </a:r>
            <a:r>
              <a:rPr lang="en-US" dirty="0"/>
              <a:t>the support, the object could collapse during printing.</a:t>
            </a:r>
          </a:p>
          <a:p>
            <a:pPr lvl="1"/>
            <a:r>
              <a:rPr lang="en-US" b="1" dirty="0" smtClean="0"/>
              <a:t>3.10.2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 </a:t>
            </a:r>
          </a:p>
          <a:p>
            <a:pPr lvl="1"/>
            <a:r>
              <a:rPr lang="en-US" b="1" dirty="0" smtClean="0"/>
              <a:t>3.10.3</a:t>
            </a:r>
            <a:r>
              <a:rPr lang="en-US" b="1" dirty="0"/>
              <a:t>	Constraints:</a:t>
            </a:r>
            <a:r>
              <a:rPr lang="en-US" dirty="0"/>
              <a:t>  Complex analytical geometry.</a:t>
            </a:r>
          </a:p>
          <a:p>
            <a:pPr lvl="1"/>
            <a:r>
              <a:rPr lang="en-US" b="1" dirty="0" smtClean="0"/>
              <a:t>3.10.4 	Standards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3.10.5</a:t>
            </a:r>
            <a:r>
              <a:rPr lang="en-US" b="1" dirty="0"/>
              <a:t>	Priority:</a:t>
            </a:r>
            <a:r>
              <a:rPr lang="en-US" dirty="0"/>
              <a:t>  1 - Critical</a:t>
            </a:r>
          </a:p>
          <a:p>
            <a:r>
              <a:rPr lang="en-US" b="1" dirty="0"/>
              <a:t>3.11	Create Printing Path</a:t>
            </a:r>
          </a:p>
          <a:p>
            <a:pPr lvl="1"/>
            <a:r>
              <a:rPr lang="en-US" b="1" dirty="0" smtClean="0"/>
              <a:t>3.11.1</a:t>
            </a:r>
            <a:r>
              <a:rPr lang="en-US" b="1" dirty="0"/>
              <a:t>	Description:</a:t>
            </a:r>
            <a:r>
              <a:rPr lang="en-US" dirty="0"/>
              <a:t> The system shall determine a route that the printing head must follow </a:t>
            </a:r>
            <a:r>
              <a:rPr lang="en-US" dirty="0" smtClean="0"/>
              <a:t>			       as </a:t>
            </a:r>
            <a:r>
              <a:rPr lang="en-US" dirty="0"/>
              <a:t>it prints.</a:t>
            </a:r>
          </a:p>
          <a:p>
            <a:pPr lvl="1"/>
            <a:r>
              <a:rPr lang="en-US" b="1" dirty="0" smtClean="0"/>
              <a:t>3.11.2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3.11.3	Constraints</a:t>
            </a:r>
            <a:r>
              <a:rPr lang="en-US" b="1" dirty="0"/>
              <a:t>:</a:t>
            </a:r>
            <a:r>
              <a:rPr lang="en-US" dirty="0"/>
              <a:t>  Cannot print two materials on the same path.</a:t>
            </a:r>
          </a:p>
          <a:p>
            <a:pPr lvl="1"/>
            <a:r>
              <a:rPr lang="en-US" b="1" dirty="0" smtClean="0"/>
              <a:t>3.11.4 	Standards</a:t>
            </a:r>
            <a:r>
              <a:rPr lang="en-US" b="1" dirty="0"/>
              <a:t>:</a:t>
            </a:r>
            <a:r>
              <a:rPr lang="en-US" dirty="0"/>
              <a:t>  G-Code</a:t>
            </a:r>
          </a:p>
          <a:p>
            <a:pPr lvl="1"/>
            <a:r>
              <a:rPr lang="en-US" b="1" dirty="0" smtClean="0"/>
              <a:t>3.11.5</a:t>
            </a:r>
            <a:r>
              <a:rPr lang="en-US" b="1" dirty="0"/>
              <a:t>	Priority:</a:t>
            </a:r>
            <a:r>
              <a:rPr lang="en-US" dirty="0"/>
              <a:t>  1 - Critical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8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3.14	Slice Geometry into Thickness Levels</a:t>
            </a:r>
          </a:p>
          <a:p>
            <a:pPr lvl="1"/>
            <a:r>
              <a:rPr lang="en-US" b="1" dirty="0" smtClean="0"/>
              <a:t>3.14.1</a:t>
            </a:r>
            <a:r>
              <a:rPr lang="en-US" b="1" dirty="0"/>
              <a:t>	Description:</a:t>
            </a:r>
            <a:r>
              <a:rPr lang="en-US" dirty="0"/>
              <a:t> The system shall be able to process geometry in such a way as to </a:t>
            </a:r>
            <a:r>
              <a:rPr lang="en-US" dirty="0" smtClean="0"/>
              <a:t>			        generate </a:t>
            </a:r>
            <a:r>
              <a:rPr lang="en-US" dirty="0"/>
              <a:t>sub-models of appropriate and customizable thickness </a:t>
            </a:r>
            <a:r>
              <a:rPr lang="en-US" dirty="0" smtClean="0"/>
              <a:t>			        such </a:t>
            </a:r>
            <a:r>
              <a:rPr lang="en-US" dirty="0"/>
              <a:t>that the 3D printer can print each layer of the given </a:t>
            </a:r>
            <a:r>
              <a:rPr lang="en-US" dirty="0" smtClean="0"/>
              <a:t>				        thickness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3.14.2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3.14.3 	Constraints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3.14.4	Standards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3.14.5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3.17	Allow for UV Head Polymerization</a:t>
            </a:r>
          </a:p>
          <a:p>
            <a:pPr lvl="1"/>
            <a:r>
              <a:rPr lang="en-US" b="1" dirty="0" smtClean="0"/>
              <a:t>3.17.1</a:t>
            </a:r>
            <a:r>
              <a:rPr lang="en-US" b="1" dirty="0"/>
              <a:t>	Description:</a:t>
            </a:r>
            <a:r>
              <a:rPr lang="en-US" dirty="0"/>
              <a:t> The head shall be able to use UV light to cure or dry the extruded </a:t>
            </a:r>
            <a:r>
              <a:rPr lang="en-US" dirty="0" smtClean="0"/>
              <a:t>			       material</a:t>
            </a:r>
            <a:r>
              <a:rPr lang="en-US" dirty="0"/>
              <a:t>. The system shall accommodate the use of UV to be turned </a:t>
            </a:r>
            <a:r>
              <a:rPr lang="en-US" dirty="0" smtClean="0"/>
              <a:t>			       on </a:t>
            </a:r>
            <a:r>
              <a:rPr lang="en-US" dirty="0"/>
              <a:t>and off such that the material can be cured. </a:t>
            </a:r>
          </a:p>
          <a:p>
            <a:pPr lvl="1"/>
            <a:r>
              <a:rPr lang="en-US" b="1" dirty="0" smtClean="0"/>
              <a:t>3.17.2</a:t>
            </a:r>
            <a:r>
              <a:rPr lang="en-US" b="1" dirty="0"/>
              <a:t>	Source:</a:t>
            </a:r>
            <a:r>
              <a:rPr lang="en-US" dirty="0"/>
              <a:t>  Dr.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 (Sponsor)</a:t>
            </a:r>
          </a:p>
          <a:p>
            <a:pPr lvl="1"/>
            <a:r>
              <a:rPr lang="en-US" b="1" dirty="0" smtClean="0"/>
              <a:t>3.17.3 	Constraints</a:t>
            </a:r>
            <a:r>
              <a:rPr lang="en-US" b="1" dirty="0"/>
              <a:t>:</a:t>
            </a:r>
            <a:r>
              <a:rPr lang="en-US" dirty="0"/>
              <a:t>  The system shall allow for duplicate paths.</a:t>
            </a:r>
          </a:p>
          <a:p>
            <a:pPr lvl="1"/>
            <a:r>
              <a:rPr lang="en-US" b="1" dirty="0" smtClean="0"/>
              <a:t>3.17.4 	Standards</a:t>
            </a:r>
            <a:r>
              <a:rPr lang="en-US" b="1" dirty="0"/>
              <a:t>:</a:t>
            </a:r>
            <a:r>
              <a:rPr lang="en-US" dirty="0"/>
              <a:t>  None</a:t>
            </a:r>
          </a:p>
          <a:p>
            <a:pPr lvl="1"/>
            <a:r>
              <a:rPr lang="en-US" b="1" dirty="0" smtClean="0"/>
              <a:t>3.17.5</a:t>
            </a:r>
            <a:r>
              <a:rPr lang="en-US" b="1" dirty="0"/>
              <a:t>	Priority:</a:t>
            </a:r>
            <a:r>
              <a:rPr lang="en-US" dirty="0"/>
              <a:t>  1 – Critical</a:t>
            </a:r>
          </a:p>
        </p:txBody>
      </p:sp>
    </p:spTree>
    <p:extLst>
      <p:ext uri="{BB962C8B-B14F-4D97-AF65-F5344CB8AC3E}">
        <p14:creationId xmlns:p14="http://schemas.microsoft.com/office/powerpoint/2010/main" val="2131313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 Critical Requirements</a:t>
            </a:r>
          </a:p>
          <a:p>
            <a:pPr lvl="1"/>
            <a:r>
              <a:rPr lang="en-US" dirty="0"/>
              <a:t>3.16	Monitor Door </a:t>
            </a:r>
            <a:r>
              <a:rPr lang="en-US" dirty="0" smtClean="0"/>
              <a:t>Switch</a:t>
            </a:r>
          </a:p>
          <a:p>
            <a:pPr lvl="1"/>
            <a:r>
              <a:rPr lang="en-US" dirty="0"/>
              <a:t>3.18	</a:t>
            </a:r>
            <a:r>
              <a:rPr lang="en-US" dirty="0" err="1"/>
              <a:t>Sparsity</a:t>
            </a:r>
            <a:r>
              <a:rPr lang="en-US" dirty="0"/>
              <a:t> and Density </a:t>
            </a:r>
            <a:r>
              <a:rPr lang="en-US" dirty="0" smtClean="0"/>
              <a:t>Controls</a:t>
            </a:r>
            <a:endParaRPr lang="en-US" b="1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10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155</TotalTime>
  <Words>341</Words>
  <Application>Microsoft Office PowerPoint</Application>
  <PresentationFormat>Widescreen</PresentationFormat>
  <Paragraphs>335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</vt:lpstr>
      <vt:lpstr>Times New Roman</vt:lpstr>
      <vt:lpstr>Adjacency</vt:lpstr>
      <vt:lpstr>Team Ink3D SRS Gate Review</vt:lpstr>
      <vt:lpstr>Product Concept</vt:lpstr>
      <vt:lpstr>Product Concept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User Interfaces Requirements</vt:lpstr>
      <vt:lpstr>User Interfaces Requirements</vt:lpstr>
      <vt:lpstr>User Interface</vt:lpstr>
      <vt:lpstr>Inputs and Outputs</vt:lpstr>
      <vt:lpstr>Packaging Requirements</vt:lpstr>
      <vt:lpstr>Packaging Requirements</vt:lpstr>
      <vt:lpstr>Performance Requirements</vt:lpstr>
      <vt:lpstr>Performance Requirements</vt:lpstr>
      <vt:lpstr>Performance Requirements</vt:lpstr>
      <vt:lpstr>Other Requirements : Safety</vt:lpstr>
      <vt:lpstr>Other Requirements: Maintenance and Support</vt:lpstr>
      <vt:lpstr>Other Requirements: Maintenance and Support</vt:lpstr>
      <vt:lpstr>Other Requirements: Additional</vt:lpstr>
      <vt:lpstr>Other Requirements: Additional</vt:lpstr>
      <vt:lpstr>Other Requirements: Acceptance Criteria</vt:lpstr>
      <vt:lpstr>Other Requirements: Acceptance Criteria</vt:lpstr>
      <vt:lpstr>Use Case Diagram</vt:lpstr>
      <vt:lpstr>Use Cases</vt:lpstr>
      <vt:lpstr>Feasibility: Scope Analysis</vt:lpstr>
      <vt:lpstr>Feasibility: Key Risks and Deficiencies</vt:lpstr>
      <vt:lpstr>Feasibility: Cost Analysis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</dc:title>
  <dc:creator>courtney</dc:creator>
  <cp:lastModifiedBy>Tim Edmondson</cp:lastModifiedBy>
  <cp:revision>21</cp:revision>
  <dcterms:created xsi:type="dcterms:W3CDTF">2013-11-02T22:22:24Z</dcterms:created>
  <dcterms:modified xsi:type="dcterms:W3CDTF">2013-11-03T18:04:05Z</dcterms:modified>
</cp:coreProperties>
</file>