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7" r:id="rId4"/>
    <p:sldId id="259" r:id="rId5"/>
    <p:sldId id="260" r:id="rId6"/>
    <p:sldId id="268" r:id="rId7"/>
    <p:sldId id="272" r:id="rId8"/>
    <p:sldId id="261" r:id="rId9"/>
    <p:sldId id="262" r:id="rId10"/>
    <p:sldId id="269" r:id="rId11"/>
    <p:sldId id="273" r:id="rId12"/>
    <p:sldId id="263" r:id="rId13"/>
    <p:sldId id="264" r:id="rId14"/>
    <p:sldId id="270" r:id="rId15"/>
    <p:sldId id="265" r:id="rId16"/>
    <p:sldId id="266" r:id="rId17"/>
    <p:sldId id="271"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3" autoAdjust="0"/>
    <p:restoredTop sz="94660"/>
  </p:normalViewPr>
  <p:slideViewPr>
    <p:cSldViewPr snapToGrid="0">
      <p:cViewPr varScale="1">
        <p:scale>
          <a:sx n="71" d="100"/>
          <a:sy n="71" d="100"/>
        </p:scale>
        <p:origin x="84"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96E30F-AAA9-4E21-9F77-D5C4FC62142D}"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55139-FCD7-4A67-9124-293EA95A6306}" type="slidenum">
              <a:rPr lang="en-US" smtClean="0"/>
              <a:t>‹#›</a:t>
            </a:fld>
            <a:endParaRPr lang="en-US"/>
          </a:p>
        </p:txBody>
      </p:sp>
    </p:spTree>
    <p:extLst>
      <p:ext uri="{BB962C8B-B14F-4D97-AF65-F5344CB8AC3E}">
        <p14:creationId xmlns:p14="http://schemas.microsoft.com/office/powerpoint/2010/main" val="226375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96E30F-AAA9-4E21-9F77-D5C4FC62142D}"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55139-FCD7-4A67-9124-293EA95A6306}" type="slidenum">
              <a:rPr lang="en-US" smtClean="0"/>
              <a:t>‹#›</a:t>
            </a:fld>
            <a:endParaRPr lang="en-US"/>
          </a:p>
        </p:txBody>
      </p:sp>
    </p:spTree>
    <p:extLst>
      <p:ext uri="{BB962C8B-B14F-4D97-AF65-F5344CB8AC3E}">
        <p14:creationId xmlns:p14="http://schemas.microsoft.com/office/powerpoint/2010/main" val="1574974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96E30F-AAA9-4E21-9F77-D5C4FC62142D}"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55139-FCD7-4A67-9124-293EA95A6306}" type="slidenum">
              <a:rPr lang="en-US" smtClean="0"/>
              <a:t>‹#›</a:t>
            </a:fld>
            <a:endParaRPr lang="en-US"/>
          </a:p>
        </p:txBody>
      </p:sp>
    </p:spTree>
    <p:extLst>
      <p:ext uri="{BB962C8B-B14F-4D97-AF65-F5344CB8AC3E}">
        <p14:creationId xmlns:p14="http://schemas.microsoft.com/office/powerpoint/2010/main" val="4245483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96E30F-AAA9-4E21-9F77-D5C4FC62142D}"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55139-FCD7-4A67-9124-293EA95A6306}" type="slidenum">
              <a:rPr lang="en-US" smtClean="0"/>
              <a:t>‹#›</a:t>
            </a:fld>
            <a:endParaRPr lang="en-US"/>
          </a:p>
        </p:txBody>
      </p:sp>
    </p:spTree>
    <p:extLst>
      <p:ext uri="{BB962C8B-B14F-4D97-AF65-F5344CB8AC3E}">
        <p14:creationId xmlns:p14="http://schemas.microsoft.com/office/powerpoint/2010/main" val="3305393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96E30F-AAA9-4E21-9F77-D5C4FC62142D}"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55139-FCD7-4A67-9124-293EA95A6306}" type="slidenum">
              <a:rPr lang="en-US" smtClean="0"/>
              <a:t>‹#›</a:t>
            </a:fld>
            <a:endParaRPr lang="en-US"/>
          </a:p>
        </p:txBody>
      </p:sp>
    </p:spTree>
    <p:extLst>
      <p:ext uri="{BB962C8B-B14F-4D97-AF65-F5344CB8AC3E}">
        <p14:creationId xmlns:p14="http://schemas.microsoft.com/office/powerpoint/2010/main" val="3064661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96E30F-AAA9-4E21-9F77-D5C4FC62142D}" type="datetimeFigureOut">
              <a:rPr lang="en-US" smtClean="0"/>
              <a:t>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55139-FCD7-4A67-9124-293EA95A6306}" type="slidenum">
              <a:rPr lang="en-US" smtClean="0"/>
              <a:t>‹#›</a:t>
            </a:fld>
            <a:endParaRPr lang="en-US"/>
          </a:p>
        </p:txBody>
      </p:sp>
    </p:spTree>
    <p:extLst>
      <p:ext uri="{BB962C8B-B14F-4D97-AF65-F5344CB8AC3E}">
        <p14:creationId xmlns:p14="http://schemas.microsoft.com/office/powerpoint/2010/main" val="3139493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96E30F-AAA9-4E21-9F77-D5C4FC62142D}" type="datetimeFigureOut">
              <a:rPr lang="en-US" smtClean="0"/>
              <a:t>2/19/2014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B55139-FCD7-4A67-9124-293EA95A6306}" type="slidenum">
              <a:rPr lang="en-US" smtClean="0"/>
              <a:t>‹#›</a:t>
            </a:fld>
            <a:endParaRPr lang="en-US"/>
          </a:p>
        </p:txBody>
      </p:sp>
    </p:spTree>
    <p:extLst>
      <p:ext uri="{BB962C8B-B14F-4D97-AF65-F5344CB8AC3E}">
        <p14:creationId xmlns:p14="http://schemas.microsoft.com/office/powerpoint/2010/main" val="3640310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96E30F-AAA9-4E21-9F77-D5C4FC62142D}" type="datetimeFigureOut">
              <a:rPr lang="en-US" smtClean="0"/>
              <a:t>2/19/2014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B55139-FCD7-4A67-9124-293EA95A6306}" type="slidenum">
              <a:rPr lang="en-US" smtClean="0"/>
              <a:t>‹#›</a:t>
            </a:fld>
            <a:endParaRPr lang="en-US"/>
          </a:p>
        </p:txBody>
      </p:sp>
    </p:spTree>
    <p:extLst>
      <p:ext uri="{BB962C8B-B14F-4D97-AF65-F5344CB8AC3E}">
        <p14:creationId xmlns:p14="http://schemas.microsoft.com/office/powerpoint/2010/main" val="104525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96E30F-AAA9-4E21-9F77-D5C4FC62142D}" type="datetimeFigureOut">
              <a:rPr lang="en-US" smtClean="0"/>
              <a:t>2/19/2014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B55139-FCD7-4A67-9124-293EA95A6306}" type="slidenum">
              <a:rPr lang="en-US" smtClean="0"/>
              <a:t>‹#›</a:t>
            </a:fld>
            <a:endParaRPr lang="en-US"/>
          </a:p>
        </p:txBody>
      </p:sp>
    </p:spTree>
    <p:extLst>
      <p:ext uri="{BB962C8B-B14F-4D97-AF65-F5344CB8AC3E}">
        <p14:creationId xmlns:p14="http://schemas.microsoft.com/office/powerpoint/2010/main" val="390626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96E30F-AAA9-4E21-9F77-D5C4FC62142D}" type="datetimeFigureOut">
              <a:rPr lang="en-US" smtClean="0"/>
              <a:t>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55139-FCD7-4A67-9124-293EA95A6306}" type="slidenum">
              <a:rPr lang="en-US" smtClean="0"/>
              <a:t>‹#›</a:t>
            </a:fld>
            <a:endParaRPr lang="en-US"/>
          </a:p>
        </p:txBody>
      </p:sp>
    </p:spTree>
    <p:extLst>
      <p:ext uri="{BB962C8B-B14F-4D97-AF65-F5344CB8AC3E}">
        <p14:creationId xmlns:p14="http://schemas.microsoft.com/office/powerpoint/2010/main" val="3627187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96E30F-AAA9-4E21-9F77-D5C4FC62142D}" type="datetimeFigureOut">
              <a:rPr lang="en-US" smtClean="0"/>
              <a:t>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55139-FCD7-4A67-9124-293EA95A6306}" type="slidenum">
              <a:rPr lang="en-US" smtClean="0"/>
              <a:t>‹#›</a:t>
            </a:fld>
            <a:endParaRPr lang="en-US"/>
          </a:p>
        </p:txBody>
      </p:sp>
    </p:spTree>
    <p:extLst>
      <p:ext uri="{BB962C8B-B14F-4D97-AF65-F5344CB8AC3E}">
        <p14:creationId xmlns:p14="http://schemas.microsoft.com/office/powerpoint/2010/main" val="1468238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6E30F-AAA9-4E21-9F77-D5C4FC62142D}" type="datetimeFigureOut">
              <a:rPr lang="en-US" smtClean="0"/>
              <a:t>2/19/2014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55139-FCD7-4A67-9124-293EA95A6306}" type="slidenum">
              <a:rPr lang="en-US" smtClean="0"/>
              <a:t>‹#›</a:t>
            </a:fld>
            <a:endParaRPr lang="en-US"/>
          </a:p>
        </p:txBody>
      </p:sp>
    </p:spTree>
    <p:extLst>
      <p:ext uri="{BB962C8B-B14F-4D97-AF65-F5344CB8AC3E}">
        <p14:creationId xmlns:p14="http://schemas.microsoft.com/office/powerpoint/2010/main" val="264062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Subsection Module</a:t>
            </a:r>
            <a:endParaRPr lang="en-US" sz="4000" dirty="0"/>
          </a:p>
        </p:txBody>
      </p:sp>
      <p:sp>
        <p:nvSpPr>
          <p:cNvPr id="3" name="Content Placeholder 2"/>
          <p:cNvSpPr>
            <a:spLocks noGrp="1"/>
          </p:cNvSpPr>
          <p:nvPr>
            <p:ph idx="1"/>
          </p:nvPr>
        </p:nvSpPr>
        <p:spPr>
          <a:xfrm>
            <a:off x="838200" y="1825625"/>
            <a:ext cx="10515600" cy="433481"/>
          </a:xfrm>
        </p:spPr>
        <p:txBody>
          <a:bodyPr>
            <a:normAutofit/>
          </a:bodyPr>
          <a:lstStyle/>
          <a:p>
            <a:pPr marL="0" indent="0">
              <a:buNone/>
            </a:pPr>
            <a:r>
              <a:rPr lang="en-US" sz="2400" dirty="0" smtClean="0"/>
              <a:t>Interfaces</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1725145044"/>
              </p:ext>
            </p:extLst>
          </p:nvPr>
        </p:nvGraphicFramePr>
        <p:xfrm>
          <a:off x="838200" y="2314065"/>
          <a:ext cx="10515601" cy="819100"/>
        </p:xfrm>
        <a:graphic>
          <a:graphicData uri="http://schemas.openxmlformats.org/drawingml/2006/table">
            <a:tbl>
              <a:tblPr>
                <a:tableStyleId>{5C22544A-7EE6-4342-B048-85BDC9FD1C3A}</a:tableStyleId>
              </a:tblPr>
              <a:tblGrid>
                <a:gridCol w="3503701"/>
                <a:gridCol w="3505950"/>
                <a:gridCol w="3505950"/>
              </a:tblGrid>
              <a:tr h="324242">
                <a:tc>
                  <a:txBody>
                    <a:bodyPr/>
                    <a:lstStyle/>
                    <a:p>
                      <a:pPr marL="0" marR="0" algn="just">
                        <a:lnSpc>
                          <a:spcPct val="105000"/>
                        </a:lnSpc>
                        <a:spcBef>
                          <a:spcPts val="0"/>
                        </a:spcBef>
                        <a:spcAft>
                          <a:spcPts val="800"/>
                        </a:spcAft>
                      </a:pPr>
                      <a:r>
                        <a:rPr lang="en-US" sz="1600" b="1" dirty="0">
                          <a:effectLst/>
                        </a:rPr>
                        <a:t>Interface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dirty="0">
                          <a:effectLst/>
                        </a:rPr>
                        <a:t>Information Required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dirty="0">
                          <a:effectLst/>
                        </a:rPr>
                        <a:t>Information Returned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494858">
                <a:tc>
                  <a:txBody>
                    <a:bodyPr/>
                    <a:lstStyle/>
                    <a:p>
                      <a:pPr marL="0" marR="0" algn="l">
                        <a:lnSpc>
                          <a:spcPct val="105000"/>
                        </a:lnSpc>
                        <a:spcBef>
                          <a:spcPts val="0"/>
                        </a:spcBef>
                        <a:spcAft>
                          <a:spcPts val="800"/>
                        </a:spcAft>
                      </a:pPr>
                      <a:r>
                        <a:rPr lang="en-US" sz="1600" dirty="0" err="1">
                          <a:effectLst/>
                        </a:rPr>
                        <a:t>createSubsections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l">
                        <a:lnSpc>
                          <a:spcPct val="105000"/>
                        </a:lnSpc>
                        <a:spcBef>
                          <a:spcPts val="0"/>
                        </a:spcBef>
                        <a:spcAft>
                          <a:spcPts val="800"/>
                        </a:spcAft>
                      </a:pPr>
                      <a:r>
                        <a:rPr lang="en-US" sz="1600" dirty="0">
                          <a:effectLst/>
                        </a:rPr>
                        <a:t>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l">
                        <a:lnSpc>
                          <a:spcPct val="105000"/>
                        </a:lnSpc>
                        <a:spcBef>
                          <a:spcPts val="0"/>
                        </a:spcBef>
                        <a:spcAft>
                          <a:spcPts val="800"/>
                        </a:spcAft>
                      </a:pPr>
                      <a:r>
                        <a:rPr lang="en-US" sz="1600" dirty="0">
                          <a:effectLst/>
                        </a:rPr>
                        <a:t>Modified 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bl>
          </a:graphicData>
        </a:graphic>
      </p:graphicFrame>
      <p:sp>
        <p:nvSpPr>
          <p:cNvPr id="6" name="Content Placeholder 2"/>
          <p:cNvSpPr txBox="1">
            <a:spLocks/>
          </p:cNvSpPr>
          <p:nvPr/>
        </p:nvSpPr>
        <p:spPr>
          <a:xfrm>
            <a:off x="838200" y="3255495"/>
            <a:ext cx="10515600" cy="4334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External Data Dependencies</a:t>
            </a:r>
            <a:endParaRPr lang="en-US" sz="2400" dirty="0"/>
          </a:p>
        </p:txBody>
      </p:sp>
      <p:sp>
        <p:nvSpPr>
          <p:cNvPr id="7" name="Content Placeholder 2"/>
          <p:cNvSpPr txBox="1">
            <a:spLocks/>
          </p:cNvSpPr>
          <p:nvPr/>
        </p:nvSpPr>
        <p:spPr>
          <a:xfrm>
            <a:off x="838200" y="4685365"/>
            <a:ext cx="10515600" cy="4334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Internal Data Descriptors</a:t>
            </a:r>
          </a:p>
        </p:txBody>
      </p:sp>
      <p:graphicFrame>
        <p:nvGraphicFramePr>
          <p:cNvPr id="8" name="Table 7"/>
          <p:cNvGraphicFramePr>
            <a:graphicFrameLocks noGrp="1"/>
          </p:cNvGraphicFramePr>
          <p:nvPr>
            <p:extLst>
              <p:ext uri="{D42A27DB-BD31-4B8C-83A1-F6EECF244321}">
                <p14:modId xmlns:p14="http://schemas.microsoft.com/office/powerpoint/2010/main" val="4155687845"/>
              </p:ext>
            </p:extLst>
          </p:nvPr>
        </p:nvGraphicFramePr>
        <p:xfrm>
          <a:off x="838200" y="3688976"/>
          <a:ext cx="10515600" cy="802342"/>
        </p:xfrm>
        <a:graphic>
          <a:graphicData uri="http://schemas.openxmlformats.org/drawingml/2006/table">
            <a:tbl>
              <a:tblPr>
                <a:tableStyleId>{5C22544A-7EE6-4342-B048-85BDC9FD1C3A}</a:tableStyleId>
              </a:tblPr>
              <a:tblGrid>
                <a:gridCol w="5257800"/>
                <a:gridCol w="5257800"/>
              </a:tblGrid>
              <a:tr h="401171">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401171">
                <a:tc>
                  <a:txBody>
                    <a:bodyPr/>
                    <a:lstStyle/>
                    <a:p>
                      <a:pPr marL="0" marR="0" algn="just">
                        <a:lnSpc>
                          <a:spcPct val="105000"/>
                        </a:lnSpc>
                        <a:spcBef>
                          <a:spcPts val="0"/>
                        </a:spcBef>
                        <a:spcAft>
                          <a:spcPts val="800"/>
                        </a:spcAft>
                      </a:pPr>
                      <a:r>
                        <a:rPr lang="en-US" sz="1600" dirty="0" err="1">
                          <a:effectLst/>
                        </a:rPr>
                        <a:t>Subsectioned</a:t>
                      </a:r>
                      <a:r>
                        <a:rPr lang="en-US" sz="1600" dirty="0">
                          <a:effectLst/>
                        </a:rPr>
                        <a:t> STL files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dirty="0" err="1" smtClean="0">
                          <a:effectLst/>
                        </a:rPr>
                        <a:t>OpenSCAD</a:t>
                      </a:r>
                      <a:r>
                        <a:rPr lang="en-US" sz="1600" dirty="0" smtClean="0">
                          <a:effectLst/>
                        </a:rPr>
                        <a:t> </a:t>
                      </a:r>
                      <a:r>
                        <a:rPr lang="en-US" sz="1600" dirty="0">
                          <a:effectLst/>
                        </a:rPr>
                        <a:t>Executable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741413293"/>
              </p:ext>
            </p:extLst>
          </p:nvPr>
        </p:nvGraphicFramePr>
        <p:xfrm>
          <a:off x="838200" y="5118846"/>
          <a:ext cx="10515600" cy="703730"/>
        </p:xfrm>
        <a:graphic>
          <a:graphicData uri="http://schemas.openxmlformats.org/drawingml/2006/table">
            <a:tbl>
              <a:tblPr>
                <a:tableStyleId>{5C22544A-7EE6-4342-B048-85BDC9FD1C3A}</a:tableStyleId>
              </a:tblPr>
              <a:tblGrid>
                <a:gridCol w="5257800"/>
                <a:gridCol w="5257800"/>
              </a:tblGrid>
              <a:tr h="351865">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351865">
                <a:tc>
                  <a:txBody>
                    <a:bodyPr/>
                    <a:lstStyle/>
                    <a:p>
                      <a:pPr marL="0" marR="0" algn="just">
                        <a:lnSpc>
                          <a:spcPct val="105000"/>
                        </a:lnSpc>
                        <a:spcBef>
                          <a:spcPts val="0"/>
                        </a:spcBef>
                        <a:spcAft>
                          <a:spcPts val="800"/>
                        </a:spcAft>
                      </a:pPr>
                      <a:r>
                        <a:rPr lang="en-US" sz="1600" dirty="0" err="1">
                          <a:effectLst/>
                        </a:rPr>
                        <a:t>PrintJobConfiguration</a:t>
                      </a:r>
                      <a:r>
                        <a:rPr lang="en-US" sz="1600" dirty="0">
                          <a:effectLst/>
                        </a:rPr>
                        <a:t> object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dirty="0" err="1">
                          <a:effectLst/>
                        </a:rPr>
                        <a:t>PrintJobController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bl>
          </a:graphicData>
        </a:graphic>
      </p:graphicFrame>
    </p:spTree>
    <p:extLst>
      <p:ext uri="{BB962C8B-B14F-4D97-AF65-F5344CB8AC3E}">
        <p14:creationId xmlns:p14="http://schemas.microsoft.com/office/powerpoint/2010/main" val="3705046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Slicing Engine Wrapper Module (cont.)</a:t>
            </a:r>
            <a:endParaRPr lang="en-US" dirty="0"/>
          </a:p>
        </p:txBody>
      </p:sp>
      <p:sp>
        <p:nvSpPr>
          <p:cNvPr id="3" name="Content Placeholder 2"/>
          <p:cNvSpPr>
            <a:spLocks noGrp="1"/>
          </p:cNvSpPr>
          <p:nvPr>
            <p:ph idx="1"/>
          </p:nvPr>
        </p:nvSpPr>
        <p:spPr/>
        <p:txBody>
          <a:bodyPr/>
          <a:lstStyle/>
          <a:p>
            <a:r>
              <a:rPr lang="en-US" dirty="0" smtClean="0"/>
              <a:t>Testing</a:t>
            </a:r>
          </a:p>
          <a:p>
            <a:pPr lvl="1"/>
            <a:r>
              <a:rPr lang="en-US" dirty="0"/>
              <a:t>Given a Print Job Configuration Object with all required data </a:t>
            </a:r>
            <a:r>
              <a:rPr lang="en-US" dirty="0" smtClean="0"/>
              <a:t>elements the </a:t>
            </a:r>
            <a:r>
              <a:rPr lang="en-US" dirty="0"/>
              <a:t>Slicing Engine Wrapper will run the Slic3r slicing engine to produce a G-Code file for each subsection and place a reference to each G-Code file into the Print Job Configuration Object.</a:t>
            </a:r>
          </a:p>
        </p:txBody>
      </p:sp>
    </p:spTree>
    <p:extLst>
      <p:ext uri="{BB962C8B-B14F-4D97-AF65-F5344CB8AC3E}">
        <p14:creationId xmlns:p14="http://schemas.microsoft.com/office/powerpoint/2010/main" val="1294377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br>
              <a:rPr lang="en-US" dirty="0" smtClean="0"/>
            </a:br>
            <a:r>
              <a:rPr lang="en-US" dirty="0" smtClean="0"/>
              <a:t>Lifecycle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8598" y="539936"/>
            <a:ext cx="7354803" cy="5811838"/>
          </a:xfrm>
        </p:spPr>
      </p:pic>
    </p:spTree>
    <p:extLst>
      <p:ext uri="{BB962C8B-B14F-4D97-AF65-F5344CB8AC3E}">
        <p14:creationId xmlns:p14="http://schemas.microsoft.com/office/powerpoint/2010/main" val="225171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 Module</a:t>
            </a:r>
            <a:endParaRPr lang="en-US" dirty="0"/>
          </a:p>
        </p:txBody>
      </p:sp>
      <p:sp>
        <p:nvSpPr>
          <p:cNvPr id="3" name="Content Placeholder 2"/>
          <p:cNvSpPr>
            <a:spLocks noGrp="1"/>
          </p:cNvSpPr>
          <p:nvPr>
            <p:ph idx="1"/>
          </p:nvPr>
        </p:nvSpPr>
        <p:spPr>
          <a:xfrm>
            <a:off x="838200" y="1825625"/>
            <a:ext cx="10515600" cy="514163"/>
          </a:xfrm>
        </p:spPr>
        <p:txBody>
          <a:bodyPr/>
          <a:lstStyle/>
          <a:p>
            <a:r>
              <a:rPr lang="en-US" dirty="0" smtClean="0"/>
              <a:t>Interfaces</a:t>
            </a:r>
            <a:endParaRPr lang="en-US" dirty="0"/>
          </a:p>
        </p:txBody>
      </p:sp>
      <p:sp>
        <p:nvSpPr>
          <p:cNvPr id="4" name="Content Placeholder 2"/>
          <p:cNvSpPr txBox="1">
            <a:spLocks/>
          </p:cNvSpPr>
          <p:nvPr/>
        </p:nvSpPr>
        <p:spPr>
          <a:xfrm>
            <a:off x="838200" y="3416860"/>
            <a:ext cx="10515600" cy="514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External Data Dependencies</a:t>
            </a:r>
            <a:endParaRPr lang="en-US" dirty="0"/>
          </a:p>
        </p:txBody>
      </p:sp>
      <p:sp>
        <p:nvSpPr>
          <p:cNvPr id="5" name="Content Placeholder 2"/>
          <p:cNvSpPr txBox="1">
            <a:spLocks/>
          </p:cNvSpPr>
          <p:nvPr/>
        </p:nvSpPr>
        <p:spPr>
          <a:xfrm>
            <a:off x="838200" y="4364975"/>
            <a:ext cx="10515600" cy="514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Internal Data Descriptors</a:t>
            </a:r>
          </a:p>
        </p:txBody>
      </p:sp>
      <p:graphicFrame>
        <p:nvGraphicFramePr>
          <p:cNvPr id="6" name="Table 5"/>
          <p:cNvGraphicFramePr>
            <a:graphicFrameLocks noGrp="1"/>
          </p:cNvGraphicFramePr>
          <p:nvPr>
            <p:extLst>
              <p:ext uri="{D42A27DB-BD31-4B8C-83A1-F6EECF244321}">
                <p14:modId xmlns:p14="http://schemas.microsoft.com/office/powerpoint/2010/main" val="369562524"/>
              </p:ext>
            </p:extLst>
          </p:nvPr>
        </p:nvGraphicFramePr>
        <p:xfrm>
          <a:off x="838200" y="2308856"/>
          <a:ext cx="10515601" cy="986980"/>
        </p:xfrm>
        <a:graphic>
          <a:graphicData uri="http://schemas.openxmlformats.org/drawingml/2006/table">
            <a:tbl>
              <a:tblPr>
                <a:tableStyleId>{5C22544A-7EE6-4342-B048-85BDC9FD1C3A}</a:tableStyleId>
              </a:tblPr>
              <a:tblGrid>
                <a:gridCol w="3503701"/>
                <a:gridCol w="3505950"/>
                <a:gridCol w="3505950"/>
              </a:tblGrid>
              <a:tr h="390698">
                <a:tc>
                  <a:txBody>
                    <a:bodyPr/>
                    <a:lstStyle/>
                    <a:p>
                      <a:pPr marL="0" marR="0" algn="just">
                        <a:lnSpc>
                          <a:spcPct val="105000"/>
                        </a:lnSpc>
                        <a:spcBef>
                          <a:spcPts val="0"/>
                        </a:spcBef>
                        <a:spcAft>
                          <a:spcPts val="800"/>
                        </a:spcAft>
                      </a:pPr>
                      <a:r>
                        <a:rPr lang="en-US" sz="1600" b="1" dirty="0">
                          <a:effectLst/>
                        </a:rPr>
                        <a:t>Interface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a:effectLst/>
                        </a:rPr>
                        <a:t>Information Required</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dirty="0">
                          <a:effectLst/>
                        </a:rPr>
                        <a:t>Information Returned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596282">
                <a:tc>
                  <a:txBody>
                    <a:bodyPr/>
                    <a:lstStyle/>
                    <a:p>
                      <a:pPr marL="0" marR="0" algn="l">
                        <a:lnSpc>
                          <a:spcPct val="105000"/>
                        </a:lnSpc>
                        <a:spcBef>
                          <a:spcPts val="0"/>
                        </a:spcBef>
                        <a:spcAft>
                          <a:spcPts val="800"/>
                        </a:spcAft>
                      </a:pPr>
                      <a:r>
                        <a:rPr lang="en-US" sz="1600">
                          <a:effectLst/>
                        </a:rPr>
                        <a:t>parseAndModifyGCode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l">
                        <a:lnSpc>
                          <a:spcPct val="105000"/>
                        </a:lnSpc>
                        <a:spcBef>
                          <a:spcPts val="0"/>
                        </a:spcBef>
                        <a:spcAft>
                          <a:spcPts val="800"/>
                        </a:spcAft>
                      </a:pPr>
                      <a:r>
                        <a:rPr lang="en-US" sz="1600">
                          <a:effectLst/>
                        </a:rPr>
                        <a:t>Print Job Configuration Object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l">
                        <a:lnSpc>
                          <a:spcPct val="105000"/>
                        </a:lnSpc>
                        <a:spcBef>
                          <a:spcPts val="0"/>
                        </a:spcBef>
                        <a:spcAft>
                          <a:spcPts val="800"/>
                        </a:spcAft>
                      </a:pPr>
                      <a:r>
                        <a:rPr lang="en-US" sz="1600" dirty="0">
                          <a:effectLst/>
                        </a:rPr>
                        <a:t>Modified 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bl>
          </a:graphicData>
        </a:graphic>
      </p:graphicFrame>
      <p:sp>
        <p:nvSpPr>
          <p:cNvPr id="7" name="TextBox 6"/>
          <p:cNvSpPr txBox="1"/>
          <p:nvPr/>
        </p:nvSpPr>
        <p:spPr>
          <a:xfrm>
            <a:off x="838200" y="3931023"/>
            <a:ext cx="1949824" cy="369332"/>
          </a:xfrm>
          <a:prstGeom prst="rect">
            <a:avLst/>
          </a:prstGeom>
          <a:noFill/>
        </p:spPr>
        <p:txBody>
          <a:bodyPr wrap="square" rtlCol="0">
            <a:spAutoFit/>
          </a:bodyPr>
          <a:lstStyle/>
          <a:p>
            <a:r>
              <a:rPr lang="en-US" dirty="0" smtClean="0"/>
              <a:t>None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13068381"/>
              </p:ext>
            </p:extLst>
          </p:nvPr>
        </p:nvGraphicFramePr>
        <p:xfrm>
          <a:off x="838200" y="4852523"/>
          <a:ext cx="10515600" cy="996948"/>
        </p:xfrm>
        <a:graphic>
          <a:graphicData uri="http://schemas.openxmlformats.org/drawingml/2006/table">
            <a:tbl>
              <a:tblPr>
                <a:tableStyleId>{5C22544A-7EE6-4342-B048-85BDC9FD1C3A}</a:tableStyleId>
              </a:tblPr>
              <a:tblGrid>
                <a:gridCol w="5257800"/>
                <a:gridCol w="5257800"/>
              </a:tblGrid>
              <a:tr h="498474">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498474">
                <a:tc>
                  <a:txBody>
                    <a:bodyPr/>
                    <a:lstStyle/>
                    <a:p>
                      <a:pPr marL="0" marR="0" algn="just">
                        <a:lnSpc>
                          <a:spcPct val="105000"/>
                        </a:lnSpc>
                        <a:spcBef>
                          <a:spcPts val="0"/>
                        </a:spcBef>
                        <a:spcAft>
                          <a:spcPts val="800"/>
                        </a:spcAft>
                      </a:pPr>
                      <a:r>
                        <a:rPr lang="en-US" sz="1600" dirty="0" err="1">
                          <a:effectLst/>
                        </a:rPr>
                        <a:t>PrintJobConfiguration</a:t>
                      </a:r>
                      <a:r>
                        <a:rPr lang="en-US" sz="1600" dirty="0">
                          <a:effectLst/>
                        </a:rPr>
                        <a:t> object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dirty="0" err="1">
                          <a:effectLst/>
                        </a:rPr>
                        <a:t>PrintJobController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bl>
          </a:graphicData>
        </a:graphic>
      </p:graphicFrame>
    </p:spTree>
    <p:extLst>
      <p:ext uri="{BB962C8B-B14F-4D97-AF65-F5344CB8AC3E}">
        <p14:creationId xmlns:p14="http://schemas.microsoft.com/office/powerpoint/2010/main" val="1563999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 Module (cont.)</a:t>
            </a:r>
            <a:endParaRPr lang="en-US" dirty="0"/>
          </a:p>
        </p:txBody>
      </p:sp>
      <p:sp>
        <p:nvSpPr>
          <p:cNvPr id="3" name="Content Placeholder 2"/>
          <p:cNvSpPr>
            <a:spLocks noGrp="1"/>
          </p:cNvSpPr>
          <p:nvPr>
            <p:ph idx="1"/>
          </p:nvPr>
        </p:nvSpPr>
        <p:spPr/>
        <p:txBody>
          <a:bodyPr/>
          <a:lstStyle/>
          <a:p>
            <a:pPr marL="0" indent="0">
              <a:buNone/>
            </a:pPr>
            <a:r>
              <a:rPr lang="en-US" b="1" dirty="0"/>
              <a:t>Required Data from Print Job Configuration</a:t>
            </a:r>
          </a:p>
          <a:p>
            <a:pPr lvl="0"/>
            <a:r>
              <a:rPr lang="en-US" dirty="0"/>
              <a:t>G-Code files for each subsection</a:t>
            </a:r>
          </a:p>
          <a:p>
            <a:pPr lvl="0"/>
            <a:r>
              <a:rPr lang="en-US" dirty="0"/>
              <a:t>Printer G-Code flavor</a:t>
            </a:r>
          </a:p>
          <a:p>
            <a:pPr lvl="0"/>
            <a:r>
              <a:rPr lang="en-US" dirty="0"/>
              <a:t>Custom print start/end G-Code</a:t>
            </a:r>
          </a:p>
          <a:p>
            <a:pPr marL="0" indent="0">
              <a:buNone/>
            </a:pPr>
            <a:r>
              <a:rPr lang="en-US" b="1" dirty="0" smtClean="0"/>
              <a:t>Data Modified in Print Job Configuration</a:t>
            </a:r>
          </a:p>
          <a:p>
            <a:pPr lvl="0"/>
            <a:r>
              <a:rPr lang="en-US" dirty="0" smtClean="0"/>
              <a:t>G-Code </a:t>
            </a:r>
            <a:r>
              <a:rPr lang="en-US" dirty="0"/>
              <a:t>files for each subsection</a:t>
            </a:r>
          </a:p>
          <a:p>
            <a:endParaRPr lang="en-US" dirty="0"/>
          </a:p>
        </p:txBody>
      </p:sp>
    </p:spTree>
    <p:extLst>
      <p:ext uri="{BB962C8B-B14F-4D97-AF65-F5344CB8AC3E}">
        <p14:creationId xmlns:p14="http://schemas.microsoft.com/office/powerpoint/2010/main" val="766520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 Module (cont.)</a:t>
            </a:r>
            <a:endParaRPr lang="en-US" dirty="0"/>
          </a:p>
        </p:txBody>
      </p:sp>
      <p:sp>
        <p:nvSpPr>
          <p:cNvPr id="3" name="Content Placeholder 2"/>
          <p:cNvSpPr>
            <a:spLocks noGrp="1"/>
          </p:cNvSpPr>
          <p:nvPr>
            <p:ph idx="1"/>
          </p:nvPr>
        </p:nvSpPr>
        <p:spPr/>
        <p:txBody>
          <a:bodyPr/>
          <a:lstStyle/>
          <a:p>
            <a:r>
              <a:rPr lang="en-US" dirty="0" smtClean="0"/>
              <a:t>Testing</a:t>
            </a:r>
          </a:p>
          <a:p>
            <a:pPr lvl="1"/>
            <a:r>
              <a:rPr lang="en-US" dirty="0"/>
              <a:t>Given a Print Job Configuration Object with all required data elements </a:t>
            </a:r>
            <a:r>
              <a:rPr lang="en-US" dirty="0" smtClean="0"/>
              <a:t>the </a:t>
            </a:r>
            <a:r>
              <a:rPr lang="en-US" dirty="0"/>
              <a:t>Parser Module will modify or delete any unacceptable G-Codes found any G-Code files.</a:t>
            </a:r>
          </a:p>
        </p:txBody>
      </p:sp>
    </p:spTree>
    <p:extLst>
      <p:ext uri="{BB962C8B-B14F-4D97-AF65-F5344CB8AC3E}">
        <p14:creationId xmlns:p14="http://schemas.microsoft.com/office/powerpoint/2010/main" val="3970620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Unification Module</a:t>
            </a:r>
            <a:endParaRPr lang="en-US" dirty="0"/>
          </a:p>
        </p:txBody>
      </p:sp>
      <p:sp>
        <p:nvSpPr>
          <p:cNvPr id="3" name="Content Placeholder 2"/>
          <p:cNvSpPr>
            <a:spLocks noGrp="1"/>
          </p:cNvSpPr>
          <p:nvPr>
            <p:ph idx="1"/>
          </p:nvPr>
        </p:nvSpPr>
        <p:spPr>
          <a:xfrm>
            <a:off x="838200" y="1825625"/>
            <a:ext cx="10515600" cy="446928"/>
          </a:xfrm>
        </p:spPr>
        <p:txBody>
          <a:bodyPr>
            <a:normAutofit lnSpcReduction="10000"/>
          </a:bodyPr>
          <a:lstStyle/>
          <a:p>
            <a:r>
              <a:rPr lang="en-US" dirty="0" smtClean="0"/>
              <a:t>Interfaces</a:t>
            </a:r>
            <a:endParaRPr lang="en-US" dirty="0"/>
          </a:p>
        </p:txBody>
      </p:sp>
      <p:sp>
        <p:nvSpPr>
          <p:cNvPr id="4" name="Content Placeholder 2"/>
          <p:cNvSpPr txBox="1">
            <a:spLocks/>
          </p:cNvSpPr>
          <p:nvPr/>
        </p:nvSpPr>
        <p:spPr>
          <a:xfrm>
            <a:off x="838200" y="4404553"/>
            <a:ext cx="10515600" cy="44692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Internal Data Descriptors</a:t>
            </a:r>
            <a:endParaRPr lang="en-US" dirty="0"/>
          </a:p>
        </p:txBody>
      </p:sp>
      <p:sp>
        <p:nvSpPr>
          <p:cNvPr id="5" name="Content Placeholder 2"/>
          <p:cNvSpPr txBox="1">
            <a:spLocks/>
          </p:cNvSpPr>
          <p:nvPr/>
        </p:nvSpPr>
        <p:spPr>
          <a:xfrm>
            <a:off x="838200" y="3372689"/>
            <a:ext cx="10515600" cy="44692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External Data Dependencies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32464833"/>
              </p:ext>
            </p:extLst>
          </p:nvPr>
        </p:nvGraphicFramePr>
        <p:xfrm>
          <a:off x="838200" y="2272551"/>
          <a:ext cx="10515601" cy="1100137"/>
        </p:xfrm>
        <a:graphic>
          <a:graphicData uri="http://schemas.openxmlformats.org/drawingml/2006/table">
            <a:tbl>
              <a:tblPr>
                <a:tableStyleId>{5C22544A-7EE6-4342-B048-85BDC9FD1C3A}</a:tableStyleId>
              </a:tblPr>
              <a:tblGrid>
                <a:gridCol w="3503701"/>
                <a:gridCol w="3505950"/>
                <a:gridCol w="3505950"/>
              </a:tblGrid>
              <a:tr h="435491">
                <a:tc>
                  <a:txBody>
                    <a:bodyPr/>
                    <a:lstStyle/>
                    <a:p>
                      <a:pPr marL="0" marR="0" algn="just">
                        <a:lnSpc>
                          <a:spcPct val="105000"/>
                        </a:lnSpc>
                        <a:spcBef>
                          <a:spcPts val="0"/>
                        </a:spcBef>
                        <a:spcAft>
                          <a:spcPts val="800"/>
                        </a:spcAft>
                      </a:pPr>
                      <a:r>
                        <a:rPr lang="en-US" sz="1600" b="1" dirty="0">
                          <a:effectLst/>
                        </a:rPr>
                        <a:t>Interface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a:effectLst/>
                        </a:rPr>
                        <a:t>Information Required</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dirty="0">
                          <a:effectLst/>
                        </a:rPr>
                        <a:t>Information Returned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664646">
                <a:tc>
                  <a:txBody>
                    <a:bodyPr/>
                    <a:lstStyle/>
                    <a:p>
                      <a:pPr marL="0" marR="0" algn="l">
                        <a:lnSpc>
                          <a:spcPct val="105000"/>
                        </a:lnSpc>
                        <a:spcBef>
                          <a:spcPts val="0"/>
                        </a:spcBef>
                        <a:spcAft>
                          <a:spcPts val="800"/>
                        </a:spcAft>
                      </a:pPr>
                      <a:r>
                        <a:rPr lang="en-US" sz="1600" dirty="0" err="1">
                          <a:effectLst/>
                        </a:rPr>
                        <a:t>unifyGCode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l">
                        <a:lnSpc>
                          <a:spcPct val="105000"/>
                        </a:lnSpc>
                        <a:spcBef>
                          <a:spcPts val="0"/>
                        </a:spcBef>
                        <a:spcAft>
                          <a:spcPts val="800"/>
                        </a:spcAft>
                      </a:pPr>
                      <a:r>
                        <a:rPr lang="en-US" sz="1600">
                          <a:effectLst/>
                        </a:rPr>
                        <a:t>Print Job Configuration Object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l">
                        <a:lnSpc>
                          <a:spcPct val="105000"/>
                        </a:lnSpc>
                        <a:spcBef>
                          <a:spcPts val="0"/>
                        </a:spcBef>
                        <a:spcAft>
                          <a:spcPts val="800"/>
                        </a:spcAft>
                      </a:pPr>
                      <a:r>
                        <a:rPr lang="en-US" sz="1600" dirty="0">
                          <a:effectLst/>
                        </a:rPr>
                        <a:t>Modified 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bl>
          </a:graphicData>
        </a:graphic>
      </p:graphicFrame>
      <p:sp>
        <p:nvSpPr>
          <p:cNvPr id="7" name="TextBox 6"/>
          <p:cNvSpPr txBox="1"/>
          <p:nvPr/>
        </p:nvSpPr>
        <p:spPr>
          <a:xfrm>
            <a:off x="838200" y="3815687"/>
            <a:ext cx="2017058" cy="369332"/>
          </a:xfrm>
          <a:prstGeom prst="rect">
            <a:avLst/>
          </a:prstGeom>
          <a:noFill/>
        </p:spPr>
        <p:txBody>
          <a:bodyPr wrap="square" rtlCol="0">
            <a:spAutoFit/>
          </a:bodyPr>
          <a:lstStyle/>
          <a:p>
            <a:r>
              <a:rPr lang="en-US" dirty="0" smtClean="0"/>
              <a:t>None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560100281"/>
              </p:ext>
            </p:extLst>
          </p:nvPr>
        </p:nvGraphicFramePr>
        <p:xfrm>
          <a:off x="838200" y="4851481"/>
          <a:ext cx="10515600" cy="903860"/>
        </p:xfrm>
        <a:graphic>
          <a:graphicData uri="http://schemas.openxmlformats.org/drawingml/2006/table">
            <a:tbl>
              <a:tblPr>
                <a:tableStyleId>{5C22544A-7EE6-4342-B048-85BDC9FD1C3A}</a:tableStyleId>
              </a:tblPr>
              <a:tblGrid>
                <a:gridCol w="5257800"/>
                <a:gridCol w="5257800"/>
              </a:tblGrid>
              <a:tr h="45193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451930">
                <a:tc>
                  <a:txBody>
                    <a:bodyPr/>
                    <a:lstStyle/>
                    <a:p>
                      <a:pPr marL="0" marR="0" algn="just">
                        <a:lnSpc>
                          <a:spcPct val="105000"/>
                        </a:lnSpc>
                        <a:spcBef>
                          <a:spcPts val="0"/>
                        </a:spcBef>
                        <a:spcAft>
                          <a:spcPts val="800"/>
                        </a:spcAft>
                      </a:pPr>
                      <a:r>
                        <a:rPr lang="en-US" sz="1600">
                          <a:effectLst/>
                        </a:rPr>
                        <a:t>PrintJobConfiguration object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dirty="0" err="1">
                          <a:effectLst/>
                        </a:rPr>
                        <a:t>PrintJobController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bl>
          </a:graphicData>
        </a:graphic>
      </p:graphicFrame>
    </p:spTree>
    <p:extLst>
      <p:ext uri="{BB962C8B-B14F-4D97-AF65-F5344CB8AC3E}">
        <p14:creationId xmlns:p14="http://schemas.microsoft.com/office/powerpoint/2010/main" val="448480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Unification Module (cont.)</a:t>
            </a:r>
            <a:endParaRPr lang="en-US" dirty="0"/>
          </a:p>
        </p:txBody>
      </p:sp>
      <p:sp>
        <p:nvSpPr>
          <p:cNvPr id="3" name="Content Placeholder 2"/>
          <p:cNvSpPr>
            <a:spLocks noGrp="1"/>
          </p:cNvSpPr>
          <p:nvPr>
            <p:ph idx="1"/>
          </p:nvPr>
        </p:nvSpPr>
        <p:spPr/>
        <p:txBody>
          <a:bodyPr/>
          <a:lstStyle/>
          <a:p>
            <a:pPr marL="0" indent="0">
              <a:buNone/>
            </a:pPr>
            <a:r>
              <a:rPr lang="en-US" b="1" dirty="0"/>
              <a:t>Required Data from Print Job Configuration</a:t>
            </a:r>
          </a:p>
          <a:p>
            <a:pPr lvl="0"/>
            <a:r>
              <a:rPr lang="en-US" dirty="0"/>
              <a:t>G-Code files for each subsection</a:t>
            </a:r>
          </a:p>
          <a:p>
            <a:pPr marL="0" indent="0">
              <a:buNone/>
            </a:pPr>
            <a:r>
              <a:rPr lang="en-US" b="1" dirty="0"/>
              <a:t>Data Modified in Print Job Configuration</a:t>
            </a:r>
          </a:p>
          <a:p>
            <a:pPr lvl="0"/>
            <a:r>
              <a:rPr lang="en-US" dirty="0"/>
              <a:t>Finalized Print Job G-Code file</a:t>
            </a:r>
          </a:p>
          <a:p>
            <a:endParaRPr lang="en-US" dirty="0"/>
          </a:p>
        </p:txBody>
      </p:sp>
    </p:spTree>
    <p:extLst>
      <p:ext uri="{BB962C8B-B14F-4D97-AF65-F5344CB8AC3E}">
        <p14:creationId xmlns:p14="http://schemas.microsoft.com/office/powerpoint/2010/main" val="581270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Unification Module (cont.)</a:t>
            </a:r>
            <a:endParaRPr lang="en-US" dirty="0"/>
          </a:p>
        </p:txBody>
      </p:sp>
      <p:sp>
        <p:nvSpPr>
          <p:cNvPr id="3" name="Content Placeholder 2"/>
          <p:cNvSpPr>
            <a:spLocks noGrp="1"/>
          </p:cNvSpPr>
          <p:nvPr>
            <p:ph idx="1"/>
          </p:nvPr>
        </p:nvSpPr>
        <p:spPr/>
        <p:txBody>
          <a:bodyPr/>
          <a:lstStyle/>
          <a:p>
            <a:r>
              <a:rPr lang="en-US" dirty="0" smtClean="0"/>
              <a:t>Testing</a:t>
            </a:r>
          </a:p>
          <a:p>
            <a:pPr lvl="1"/>
            <a:r>
              <a:rPr lang="en-US" dirty="0"/>
              <a:t>Given a Print Job Configuration Object with all required data </a:t>
            </a:r>
            <a:r>
              <a:rPr lang="en-US" dirty="0" smtClean="0"/>
              <a:t>elements the </a:t>
            </a:r>
            <a:r>
              <a:rPr lang="en-US" dirty="0"/>
              <a:t>Unification Module will concatenate all Subsection G-Code files into a single Finalized G-Code file and place a reference to the finalized G-Code file into the Print Job Configuration Object.</a:t>
            </a:r>
          </a:p>
        </p:txBody>
      </p:sp>
    </p:spTree>
    <p:extLst>
      <p:ext uri="{BB962C8B-B14F-4D97-AF65-F5344CB8AC3E}">
        <p14:creationId xmlns:p14="http://schemas.microsoft.com/office/powerpoint/2010/main" val="3298642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br>
              <a:rPr lang="en-US" dirty="0" smtClean="0"/>
            </a:br>
            <a:r>
              <a:rPr lang="en-US" dirty="0" smtClean="0"/>
              <a:t>Lifecycle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1441" y="365125"/>
            <a:ext cx="7749117" cy="5811838"/>
          </a:xfrm>
        </p:spPr>
      </p:pic>
    </p:spTree>
    <p:extLst>
      <p:ext uri="{BB962C8B-B14F-4D97-AF65-F5344CB8AC3E}">
        <p14:creationId xmlns:p14="http://schemas.microsoft.com/office/powerpoint/2010/main" val="737341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Subsection Module (cont.)</a:t>
            </a:r>
            <a:endParaRPr lang="en-US" dirty="0"/>
          </a:p>
        </p:txBody>
      </p:sp>
      <p:sp>
        <p:nvSpPr>
          <p:cNvPr id="3" name="Content Placeholder 2"/>
          <p:cNvSpPr>
            <a:spLocks noGrp="1"/>
          </p:cNvSpPr>
          <p:nvPr>
            <p:ph idx="1"/>
          </p:nvPr>
        </p:nvSpPr>
        <p:spPr/>
        <p:txBody>
          <a:bodyPr/>
          <a:lstStyle/>
          <a:p>
            <a:pPr marL="0" indent="0">
              <a:buNone/>
            </a:pPr>
            <a:r>
              <a:rPr lang="en-US" b="1" dirty="0"/>
              <a:t>Data Required from Print Job Configuration</a:t>
            </a:r>
          </a:p>
          <a:p>
            <a:r>
              <a:rPr lang="en-US" dirty="0"/>
              <a:t>Parent STL Files in each subsection</a:t>
            </a:r>
          </a:p>
          <a:p>
            <a:r>
              <a:rPr lang="en-US" dirty="0"/>
              <a:t>Bottom Z for each subsection</a:t>
            </a:r>
          </a:p>
          <a:p>
            <a:r>
              <a:rPr lang="en-US" dirty="0"/>
              <a:t>Top Z for each subsection</a:t>
            </a:r>
          </a:p>
          <a:p>
            <a:pPr marL="0" indent="0">
              <a:buNone/>
            </a:pPr>
            <a:r>
              <a:rPr lang="en-US" b="1" dirty="0"/>
              <a:t>Data Modified in Print Job Configuration</a:t>
            </a:r>
          </a:p>
          <a:p>
            <a:r>
              <a:rPr lang="en-US" dirty="0"/>
              <a:t>Subsection STL Files for each subsection</a:t>
            </a:r>
          </a:p>
          <a:p>
            <a:endParaRPr lang="en-US" dirty="0"/>
          </a:p>
        </p:txBody>
      </p:sp>
    </p:spTree>
    <p:extLst>
      <p:ext uri="{BB962C8B-B14F-4D97-AF65-F5344CB8AC3E}">
        <p14:creationId xmlns:p14="http://schemas.microsoft.com/office/powerpoint/2010/main" val="3710958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Subsection Module (cont.)</a:t>
            </a:r>
            <a:endParaRPr lang="en-US" dirty="0"/>
          </a:p>
        </p:txBody>
      </p:sp>
      <p:sp>
        <p:nvSpPr>
          <p:cNvPr id="3" name="Content Placeholder 2"/>
          <p:cNvSpPr>
            <a:spLocks noGrp="1"/>
          </p:cNvSpPr>
          <p:nvPr>
            <p:ph idx="1"/>
          </p:nvPr>
        </p:nvSpPr>
        <p:spPr/>
        <p:txBody>
          <a:bodyPr/>
          <a:lstStyle/>
          <a:p>
            <a:r>
              <a:rPr lang="en-US" dirty="0" smtClean="0"/>
              <a:t>Testing</a:t>
            </a:r>
          </a:p>
          <a:p>
            <a:pPr lvl="1"/>
            <a:r>
              <a:rPr lang="en-US" dirty="0"/>
              <a:t>Given a Print Job Configuration Object containing the bottom z, top z, and Parent STL files for each subsection, the Subsection Module will create new Subsection STL files (sub-sectioned by z = bottom z and z = top z planes) for each Parent STL file and store the reference to the created Subsection STL files back into the Print Job Configuration Object.</a:t>
            </a:r>
          </a:p>
        </p:txBody>
      </p:sp>
    </p:spTree>
    <p:extLst>
      <p:ext uri="{BB962C8B-B14F-4D97-AF65-F5344CB8AC3E}">
        <p14:creationId xmlns:p14="http://schemas.microsoft.com/office/powerpoint/2010/main" val="1222000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Translation Module</a:t>
            </a:r>
            <a:endParaRPr lang="en-US" dirty="0"/>
          </a:p>
        </p:txBody>
      </p:sp>
      <p:sp>
        <p:nvSpPr>
          <p:cNvPr id="3" name="Content Placeholder 2"/>
          <p:cNvSpPr>
            <a:spLocks noGrp="1"/>
          </p:cNvSpPr>
          <p:nvPr>
            <p:ph idx="1"/>
          </p:nvPr>
        </p:nvSpPr>
        <p:spPr>
          <a:xfrm>
            <a:off x="838200" y="1825625"/>
            <a:ext cx="10515600" cy="500716"/>
          </a:xfrm>
        </p:spPr>
        <p:txBody>
          <a:bodyPr/>
          <a:lstStyle/>
          <a:p>
            <a:r>
              <a:rPr lang="en-US" dirty="0" smtClean="0"/>
              <a:t>Interfaces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1286788"/>
              </p:ext>
            </p:extLst>
          </p:nvPr>
        </p:nvGraphicFramePr>
        <p:xfrm>
          <a:off x="838200" y="2326341"/>
          <a:ext cx="10515601" cy="806824"/>
        </p:xfrm>
        <a:graphic>
          <a:graphicData uri="http://schemas.openxmlformats.org/drawingml/2006/table">
            <a:tbl>
              <a:tblPr>
                <a:tableStyleId>{5C22544A-7EE6-4342-B048-85BDC9FD1C3A}</a:tableStyleId>
              </a:tblPr>
              <a:tblGrid>
                <a:gridCol w="3503701"/>
                <a:gridCol w="3505950"/>
                <a:gridCol w="3505950"/>
              </a:tblGrid>
              <a:tr h="319383">
                <a:tc>
                  <a:txBody>
                    <a:bodyPr/>
                    <a:lstStyle/>
                    <a:p>
                      <a:pPr marL="0" marR="0" algn="just">
                        <a:lnSpc>
                          <a:spcPct val="105000"/>
                        </a:lnSpc>
                        <a:spcBef>
                          <a:spcPts val="0"/>
                        </a:spcBef>
                        <a:spcAft>
                          <a:spcPts val="800"/>
                        </a:spcAft>
                      </a:pPr>
                      <a:r>
                        <a:rPr lang="en-US" sz="1600" b="1" dirty="0">
                          <a:effectLst/>
                        </a:rPr>
                        <a:t>Interface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dirty="0">
                          <a:effectLst/>
                        </a:rPr>
                        <a:t>Information Required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dirty="0">
                          <a:effectLst/>
                        </a:rPr>
                        <a:t>Information Returned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487441">
                <a:tc>
                  <a:txBody>
                    <a:bodyPr/>
                    <a:lstStyle/>
                    <a:p>
                      <a:pPr marL="0" marR="0" algn="l">
                        <a:lnSpc>
                          <a:spcPct val="105000"/>
                        </a:lnSpc>
                        <a:spcBef>
                          <a:spcPts val="0"/>
                        </a:spcBef>
                        <a:spcAft>
                          <a:spcPts val="800"/>
                        </a:spcAft>
                      </a:pPr>
                      <a:r>
                        <a:rPr lang="en-US" sz="1600" dirty="0" err="1">
                          <a:effectLst/>
                        </a:rPr>
                        <a:t>translateFiles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l">
                        <a:lnSpc>
                          <a:spcPct val="105000"/>
                        </a:lnSpc>
                        <a:spcBef>
                          <a:spcPts val="0"/>
                        </a:spcBef>
                        <a:spcAft>
                          <a:spcPts val="800"/>
                        </a:spcAft>
                      </a:pPr>
                      <a:r>
                        <a:rPr lang="en-US" sz="1600" dirty="0">
                          <a:effectLst/>
                        </a:rPr>
                        <a:t>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l">
                        <a:lnSpc>
                          <a:spcPct val="105000"/>
                        </a:lnSpc>
                        <a:spcBef>
                          <a:spcPts val="0"/>
                        </a:spcBef>
                        <a:spcAft>
                          <a:spcPts val="800"/>
                        </a:spcAft>
                      </a:pPr>
                      <a:r>
                        <a:rPr lang="en-US" sz="1600" dirty="0">
                          <a:effectLst/>
                        </a:rPr>
                        <a:t>Modified 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68597687"/>
              </p:ext>
            </p:extLst>
          </p:nvPr>
        </p:nvGraphicFramePr>
        <p:xfrm>
          <a:off x="838200" y="4794247"/>
          <a:ext cx="10515600" cy="665258"/>
        </p:xfrm>
        <a:graphic>
          <a:graphicData uri="http://schemas.openxmlformats.org/drawingml/2006/table">
            <a:tbl>
              <a:tblPr>
                <a:tableStyleId>{5C22544A-7EE6-4342-B048-85BDC9FD1C3A}</a:tableStyleId>
              </a:tblPr>
              <a:tblGrid>
                <a:gridCol w="5257800"/>
                <a:gridCol w="5257800"/>
              </a:tblGrid>
              <a:tr h="332629">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332629">
                <a:tc>
                  <a:txBody>
                    <a:bodyPr/>
                    <a:lstStyle/>
                    <a:p>
                      <a:pPr marL="0" marR="0" algn="just">
                        <a:lnSpc>
                          <a:spcPct val="105000"/>
                        </a:lnSpc>
                        <a:spcBef>
                          <a:spcPts val="0"/>
                        </a:spcBef>
                        <a:spcAft>
                          <a:spcPts val="800"/>
                        </a:spcAft>
                      </a:pPr>
                      <a:r>
                        <a:rPr lang="en-US" sz="1600" dirty="0" err="1">
                          <a:effectLst/>
                        </a:rPr>
                        <a:t>PrintJobConfiguration</a:t>
                      </a:r>
                      <a:r>
                        <a:rPr lang="en-US" sz="1600" dirty="0">
                          <a:effectLst/>
                        </a:rPr>
                        <a:t> object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dirty="0" err="1">
                          <a:effectLst/>
                        </a:rPr>
                        <a:t>PrintJobController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bl>
          </a:graphicData>
        </a:graphic>
      </p:graphicFrame>
      <p:sp>
        <p:nvSpPr>
          <p:cNvPr id="7" name="Content Placeholder 2"/>
          <p:cNvSpPr txBox="1">
            <a:spLocks/>
          </p:cNvSpPr>
          <p:nvPr/>
        </p:nvSpPr>
        <p:spPr>
          <a:xfrm>
            <a:off x="838200" y="3255495"/>
            <a:ext cx="10515600" cy="5007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External Data </a:t>
            </a:r>
            <a:r>
              <a:rPr lang="en-US" dirty="0" err="1" smtClean="0"/>
              <a:t>Depenedencies</a:t>
            </a:r>
            <a:endParaRPr lang="en-US" dirty="0"/>
          </a:p>
        </p:txBody>
      </p:sp>
      <p:sp>
        <p:nvSpPr>
          <p:cNvPr id="8" name="Content Placeholder 2"/>
          <p:cNvSpPr txBox="1">
            <a:spLocks/>
          </p:cNvSpPr>
          <p:nvPr/>
        </p:nvSpPr>
        <p:spPr>
          <a:xfrm>
            <a:off x="838200" y="4184649"/>
            <a:ext cx="10515600" cy="5007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Internal Data Descriptors</a:t>
            </a:r>
            <a:endParaRPr lang="en-US" dirty="0"/>
          </a:p>
        </p:txBody>
      </p:sp>
      <p:sp>
        <p:nvSpPr>
          <p:cNvPr id="9" name="TextBox 8"/>
          <p:cNvSpPr txBox="1"/>
          <p:nvPr/>
        </p:nvSpPr>
        <p:spPr>
          <a:xfrm>
            <a:off x="838200" y="3756211"/>
            <a:ext cx="4191000" cy="369332"/>
          </a:xfrm>
          <a:prstGeom prst="rect">
            <a:avLst/>
          </a:prstGeom>
          <a:noFill/>
        </p:spPr>
        <p:txBody>
          <a:bodyPr wrap="square" rtlCol="0">
            <a:spAutoFit/>
          </a:bodyPr>
          <a:lstStyle/>
          <a:p>
            <a:r>
              <a:rPr lang="en-US" dirty="0" smtClean="0"/>
              <a:t>None</a:t>
            </a:r>
            <a:endParaRPr lang="en-US" dirty="0"/>
          </a:p>
        </p:txBody>
      </p:sp>
    </p:spTree>
    <p:extLst>
      <p:ext uri="{BB962C8B-B14F-4D97-AF65-F5344CB8AC3E}">
        <p14:creationId xmlns:p14="http://schemas.microsoft.com/office/powerpoint/2010/main" val="2631251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Translation Module (cont.)</a:t>
            </a:r>
            <a:endParaRPr lang="en-US" dirty="0"/>
          </a:p>
        </p:txBody>
      </p:sp>
      <p:sp>
        <p:nvSpPr>
          <p:cNvPr id="3" name="Content Placeholder 2"/>
          <p:cNvSpPr>
            <a:spLocks noGrp="1"/>
          </p:cNvSpPr>
          <p:nvPr>
            <p:ph idx="1"/>
          </p:nvPr>
        </p:nvSpPr>
        <p:spPr/>
        <p:txBody>
          <a:bodyPr/>
          <a:lstStyle/>
          <a:p>
            <a:pPr marL="0" indent="0">
              <a:buNone/>
            </a:pPr>
            <a:r>
              <a:rPr lang="en-US" b="1" dirty="0"/>
              <a:t>Data Required from Print Job Configuration</a:t>
            </a:r>
          </a:p>
          <a:p>
            <a:r>
              <a:rPr lang="en-US" dirty="0"/>
              <a:t>Subsection STL Files for each subsection</a:t>
            </a:r>
          </a:p>
          <a:p>
            <a:r>
              <a:rPr lang="en-US" dirty="0"/>
              <a:t>Materials of each STL File for each subsection</a:t>
            </a:r>
          </a:p>
          <a:p>
            <a:pPr marL="0" indent="0">
              <a:buNone/>
            </a:pPr>
            <a:r>
              <a:rPr lang="en-US" b="1" dirty="0"/>
              <a:t>Data Modified in Print Job Configuration</a:t>
            </a:r>
          </a:p>
          <a:p>
            <a:r>
              <a:rPr lang="en-US" dirty="0"/>
              <a:t>AMF File for each subsection</a:t>
            </a:r>
          </a:p>
          <a:p>
            <a:endParaRPr lang="en-US" dirty="0"/>
          </a:p>
        </p:txBody>
      </p:sp>
    </p:spTree>
    <p:extLst>
      <p:ext uri="{BB962C8B-B14F-4D97-AF65-F5344CB8AC3E}">
        <p14:creationId xmlns:p14="http://schemas.microsoft.com/office/powerpoint/2010/main" val="444396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Translation Module (cont.)</a:t>
            </a:r>
            <a:endParaRPr lang="en-US" dirty="0"/>
          </a:p>
        </p:txBody>
      </p:sp>
      <p:sp>
        <p:nvSpPr>
          <p:cNvPr id="3" name="Content Placeholder 2"/>
          <p:cNvSpPr>
            <a:spLocks noGrp="1"/>
          </p:cNvSpPr>
          <p:nvPr>
            <p:ph idx="1"/>
          </p:nvPr>
        </p:nvSpPr>
        <p:spPr/>
        <p:txBody>
          <a:bodyPr/>
          <a:lstStyle/>
          <a:p>
            <a:r>
              <a:rPr lang="en-US" dirty="0" smtClean="0"/>
              <a:t>Testing</a:t>
            </a:r>
          </a:p>
          <a:p>
            <a:pPr lvl="1"/>
            <a:r>
              <a:rPr lang="en-US" dirty="0"/>
              <a:t>Given the Print Job Configuration Object containing the Subsection STL files for each subsection as well as the materials for each STL file, the File Translation Module will translate these files into a correct AMF File for each subsection.</a:t>
            </a:r>
            <a:endParaRPr lang="en-US" dirty="0" smtClean="0"/>
          </a:p>
          <a:p>
            <a:pPr lvl="1"/>
            <a:endParaRPr lang="en-US" dirty="0"/>
          </a:p>
        </p:txBody>
      </p:sp>
    </p:spTree>
    <p:extLst>
      <p:ext uri="{BB962C8B-B14F-4D97-AF65-F5344CB8AC3E}">
        <p14:creationId xmlns:p14="http://schemas.microsoft.com/office/powerpoint/2010/main" val="4228318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br>
              <a:rPr lang="en-US" dirty="0" smtClean="0"/>
            </a:br>
            <a:r>
              <a:rPr lang="en-US" dirty="0" smtClean="0"/>
              <a:t>Lifecycle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8341" y="190312"/>
            <a:ext cx="7775317" cy="6492875"/>
          </a:xfrm>
        </p:spPr>
      </p:pic>
    </p:spTree>
    <p:extLst>
      <p:ext uri="{BB962C8B-B14F-4D97-AF65-F5344CB8AC3E}">
        <p14:creationId xmlns:p14="http://schemas.microsoft.com/office/powerpoint/2010/main" val="3857805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Slicing Engine Wrapper Module</a:t>
            </a:r>
            <a:endParaRPr lang="en-US" dirty="0"/>
          </a:p>
        </p:txBody>
      </p:sp>
      <p:sp>
        <p:nvSpPr>
          <p:cNvPr id="3" name="Content Placeholder 2"/>
          <p:cNvSpPr>
            <a:spLocks noGrp="1"/>
          </p:cNvSpPr>
          <p:nvPr>
            <p:ph idx="1"/>
          </p:nvPr>
        </p:nvSpPr>
        <p:spPr>
          <a:xfrm>
            <a:off x="838200" y="1825625"/>
            <a:ext cx="10515600" cy="514163"/>
          </a:xfrm>
        </p:spPr>
        <p:txBody>
          <a:bodyPr/>
          <a:lstStyle/>
          <a:p>
            <a:r>
              <a:rPr lang="en-US" dirty="0" smtClean="0"/>
              <a:t>Interfaces</a:t>
            </a:r>
            <a:endParaRPr lang="en-US" dirty="0"/>
          </a:p>
        </p:txBody>
      </p:sp>
      <p:sp>
        <p:nvSpPr>
          <p:cNvPr id="4" name="Content Placeholder 2"/>
          <p:cNvSpPr txBox="1">
            <a:spLocks/>
          </p:cNvSpPr>
          <p:nvPr/>
        </p:nvSpPr>
        <p:spPr>
          <a:xfrm>
            <a:off x="838200" y="3403413"/>
            <a:ext cx="10515600" cy="514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External Data Dependencies</a:t>
            </a:r>
            <a:endParaRPr lang="en-US" dirty="0"/>
          </a:p>
        </p:txBody>
      </p:sp>
      <p:sp>
        <p:nvSpPr>
          <p:cNvPr id="5" name="Content Placeholder 2"/>
          <p:cNvSpPr txBox="1">
            <a:spLocks/>
          </p:cNvSpPr>
          <p:nvPr/>
        </p:nvSpPr>
        <p:spPr>
          <a:xfrm>
            <a:off x="838200" y="4981201"/>
            <a:ext cx="10515600" cy="514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Internal Data Descriptors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950404381"/>
              </p:ext>
            </p:extLst>
          </p:nvPr>
        </p:nvGraphicFramePr>
        <p:xfrm>
          <a:off x="838200" y="2302131"/>
          <a:ext cx="10515601" cy="1101281"/>
        </p:xfrm>
        <a:graphic>
          <a:graphicData uri="http://schemas.openxmlformats.org/drawingml/2006/table">
            <a:tbl>
              <a:tblPr>
                <a:tableStyleId>{5C22544A-7EE6-4342-B048-85BDC9FD1C3A}</a:tableStyleId>
              </a:tblPr>
              <a:tblGrid>
                <a:gridCol w="3503701"/>
                <a:gridCol w="3505950"/>
                <a:gridCol w="3505950"/>
              </a:tblGrid>
              <a:tr h="435944">
                <a:tc>
                  <a:txBody>
                    <a:bodyPr/>
                    <a:lstStyle/>
                    <a:p>
                      <a:pPr marL="0" marR="0" algn="just">
                        <a:lnSpc>
                          <a:spcPct val="105000"/>
                        </a:lnSpc>
                        <a:spcBef>
                          <a:spcPts val="0"/>
                        </a:spcBef>
                        <a:spcAft>
                          <a:spcPts val="800"/>
                        </a:spcAft>
                      </a:pPr>
                      <a:r>
                        <a:rPr lang="en-US" sz="1600" b="1" dirty="0">
                          <a:effectLst/>
                        </a:rPr>
                        <a:t>Interface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a:effectLst/>
                        </a:rPr>
                        <a:t>Information Required</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dirty="0">
                          <a:effectLst/>
                        </a:rPr>
                        <a:t>Information Returned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665337">
                <a:tc>
                  <a:txBody>
                    <a:bodyPr/>
                    <a:lstStyle/>
                    <a:p>
                      <a:pPr marL="0" marR="0" algn="l">
                        <a:lnSpc>
                          <a:spcPct val="105000"/>
                        </a:lnSpc>
                        <a:spcBef>
                          <a:spcPts val="0"/>
                        </a:spcBef>
                        <a:spcAft>
                          <a:spcPts val="800"/>
                        </a:spcAft>
                      </a:pPr>
                      <a:r>
                        <a:rPr lang="en-US" sz="1600">
                          <a:effectLst/>
                        </a:rPr>
                        <a:t>GenerateGCode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l">
                        <a:lnSpc>
                          <a:spcPct val="105000"/>
                        </a:lnSpc>
                        <a:spcBef>
                          <a:spcPts val="0"/>
                        </a:spcBef>
                        <a:spcAft>
                          <a:spcPts val="800"/>
                        </a:spcAft>
                      </a:pPr>
                      <a:r>
                        <a:rPr lang="en-US" sz="1600">
                          <a:effectLst/>
                        </a:rPr>
                        <a:t>Print Job Configuration Object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l">
                        <a:lnSpc>
                          <a:spcPct val="105000"/>
                        </a:lnSpc>
                        <a:spcBef>
                          <a:spcPts val="0"/>
                        </a:spcBef>
                        <a:spcAft>
                          <a:spcPts val="800"/>
                        </a:spcAft>
                      </a:pPr>
                      <a:r>
                        <a:rPr lang="en-US" sz="1600" dirty="0">
                          <a:effectLst/>
                        </a:rPr>
                        <a:t>Modified 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64107615"/>
              </p:ext>
            </p:extLst>
          </p:nvPr>
        </p:nvGraphicFramePr>
        <p:xfrm>
          <a:off x="838200" y="3917574"/>
          <a:ext cx="10515600" cy="1063626"/>
        </p:xfrm>
        <a:graphic>
          <a:graphicData uri="http://schemas.openxmlformats.org/drawingml/2006/table">
            <a:tbl>
              <a:tblPr>
                <a:tableStyleId>{5C22544A-7EE6-4342-B048-85BDC9FD1C3A}</a:tableStyleId>
              </a:tblPr>
              <a:tblGrid>
                <a:gridCol w="5257800"/>
                <a:gridCol w="5257800"/>
              </a:tblGrid>
              <a:tr h="531813">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531813">
                <a:tc>
                  <a:txBody>
                    <a:bodyPr/>
                    <a:lstStyle/>
                    <a:p>
                      <a:pPr marL="0" marR="0" algn="just">
                        <a:lnSpc>
                          <a:spcPct val="105000"/>
                        </a:lnSpc>
                        <a:spcBef>
                          <a:spcPts val="0"/>
                        </a:spcBef>
                        <a:spcAft>
                          <a:spcPts val="800"/>
                        </a:spcAft>
                      </a:pPr>
                      <a:r>
                        <a:rPr lang="en-US" sz="1600">
                          <a:effectLst/>
                        </a:rPr>
                        <a:t>G-Code files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228600" marR="0" algn="just">
                        <a:lnSpc>
                          <a:spcPct val="105000"/>
                        </a:lnSpc>
                        <a:spcBef>
                          <a:spcPts val="0"/>
                        </a:spcBef>
                        <a:spcAft>
                          <a:spcPts val="800"/>
                        </a:spcAft>
                      </a:pPr>
                      <a:r>
                        <a:rPr lang="en-US" sz="1600" dirty="0">
                          <a:effectLst/>
                        </a:rPr>
                        <a:t>Slic3r Slicing Engine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15330923"/>
              </p:ext>
            </p:extLst>
          </p:nvPr>
        </p:nvGraphicFramePr>
        <p:xfrm>
          <a:off x="838200" y="5495364"/>
          <a:ext cx="10515600" cy="905436"/>
        </p:xfrm>
        <a:graphic>
          <a:graphicData uri="http://schemas.openxmlformats.org/drawingml/2006/table">
            <a:tbl>
              <a:tblPr>
                <a:tableStyleId>{5C22544A-7EE6-4342-B048-85BDC9FD1C3A}</a:tableStyleId>
              </a:tblPr>
              <a:tblGrid>
                <a:gridCol w="5257800"/>
                <a:gridCol w="5257800"/>
              </a:tblGrid>
              <a:tr h="452718">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r h="452718">
                <a:tc>
                  <a:txBody>
                    <a:bodyPr/>
                    <a:lstStyle/>
                    <a:p>
                      <a:pPr marL="0" marR="0" algn="just">
                        <a:lnSpc>
                          <a:spcPct val="105000"/>
                        </a:lnSpc>
                        <a:spcBef>
                          <a:spcPts val="0"/>
                        </a:spcBef>
                        <a:spcAft>
                          <a:spcPts val="800"/>
                        </a:spcAft>
                      </a:pPr>
                      <a:r>
                        <a:rPr lang="en-US" sz="1600">
                          <a:effectLst/>
                        </a:rPr>
                        <a:t>PrintJobConfiguration object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marR="0" algn="just">
                        <a:lnSpc>
                          <a:spcPct val="105000"/>
                        </a:lnSpc>
                        <a:spcBef>
                          <a:spcPts val="0"/>
                        </a:spcBef>
                        <a:spcAft>
                          <a:spcPts val="800"/>
                        </a:spcAft>
                      </a:pPr>
                      <a:r>
                        <a:rPr lang="en-US" sz="1600" dirty="0" err="1">
                          <a:effectLst/>
                        </a:rPr>
                        <a:t>PrintJobController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r>
            </a:tbl>
          </a:graphicData>
        </a:graphic>
      </p:graphicFrame>
    </p:spTree>
    <p:extLst>
      <p:ext uri="{BB962C8B-B14F-4D97-AF65-F5344CB8AC3E}">
        <p14:creationId xmlns:p14="http://schemas.microsoft.com/office/powerpoint/2010/main" val="18483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Slicing Engine Wrapper (cont.)</a:t>
            </a:r>
            <a:endParaRPr lang="en-US" dirty="0"/>
          </a:p>
        </p:txBody>
      </p:sp>
      <p:sp>
        <p:nvSpPr>
          <p:cNvPr id="3" name="Content Placeholder 2"/>
          <p:cNvSpPr>
            <a:spLocks noGrp="1"/>
          </p:cNvSpPr>
          <p:nvPr>
            <p:ph idx="1"/>
          </p:nvPr>
        </p:nvSpPr>
        <p:spPr>
          <a:xfrm>
            <a:off x="838200" y="1825625"/>
            <a:ext cx="10416988" cy="4871010"/>
          </a:xfrm>
        </p:spPr>
        <p:txBody>
          <a:bodyPr>
            <a:normAutofit fontScale="55000" lnSpcReduction="20000"/>
          </a:bodyPr>
          <a:lstStyle/>
          <a:p>
            <a:pPr marL="0" indent="0">
              <a:buNone/>
            </a:pPr>
            <a:r>
              <a:rPr lang="en-US" b="1" dirty="0"/>
              <a:t>Required Data from Print Job Configuration</a:t>
            </a:r>
          </a:p>
          <a:p>
            <a:pPr lvl="0"/>
            <a:r>
              <a:rPr lang="en-US" dirty="0"/>
              <a:t>For each subsection, all data elements from the following classes:</a:t>
            </a:r>
          </a:p>
          <a:p>
            <a:pPr lvl="1"/>
            <a:r>
              <a:rPr lang="en-US" dirty="0" err="1"/>
              <a:t>InfillConfiguration</a:t>
            </a:r>
            <a:endParaRPr lang="en-US" dirty="0"/>
          </a:p>
          <a:p>
            <a:pPr lvl="1"/>
            <a:r>
              <a:rPr lang="en-US" dirty="0" err="1"/>
              <a:t>LayerAndPerimeterConfiguration</a:t>
            </a:r>
            <a:endParaRPr lang="en-US" dirty="0"/>
          </a:p>
          <a:p>
            <a:pPr lvl="1"/>
            <a:r>
              <a:rPr lang="en-US" dirty="0" err="1"/>
              <a:t>SpeedConfiguration</a:t>
            </a:r>
            <a:endParaRPr lang="en-US" dirty="0"/>
          </a:p>
          <a:p>
            <a:pPr lvl="1"/>
            <a:r>
              <a:rPr lang="en-US" dirty="0" err="1"/>
              <a:t>SkirtAndBrimConfiguration</a:t>
            </a:r>
            <a:endParaRPr lang="en-US" dirty="0"/>
          </a:p>
          <a:p>
            <a:pPr lvl="1"/>
            <a:r>
              <a:rPr lang="en-US" dirty="0" err="1"/>
              <a:t>SupportMaterialConfiguration</a:t>
            </a:r>
            <a:endParaRPr lang="en-US" dirty="0"/>
          </a:p>
          <a:p>
            <a:pPr lvl="0"/>
            <a:r>
              <a:rPr lang="en-US" dirty="0"/>
              <a:t>For each file in each subsection, all data elements from the following classes:</a:t>
            </a:r>
          </a:p>
          <a:p>
            <a:pPr lvl="1"/>
            <a:r>
              <a:rPr lang="en-US" dirty="0" err="1"/>
              <a:t>MaterialConfiguration</a:t>
            </a:r>
            <a:endParaRPr lang="en-US" dirty="0"/>
          </a:p>
          <a:p>
            <a:pPr lvl="1"/>
            <a:r>
              <a:rPr lang="en-US" dirty="0" err="1"/>
              <a:t>ExtruderConfiguration</a:t>
            </a:r>
            <a:endParaRPr lang="en-US" dirty="0"/>
          </a:p>
          <a:p>
            <a:pPr lvl="0"/>
            <a:r>
              <a:rPr lang="en-US" dirty="0"/>
              <a:t>The following data elements from the </a:t>
            </a:r>
            <a:r>
              <a:rPr lang="en-US" dirty="0" err="1"/>
              <a:t>PrinterConfiguration</a:t>
            </a:r>
            <a:r>
              <a:rPr lang="en-US" dirty="0"/>
              <a:t> class:</a:t>
            </a:r>
          </a:p>
          <a:p>
            <a:pPr lvl="1"/>
            <a:r>
              <a:rPr lang="en-US" dirty="0" err="1"/>
              <a:t>bedX</a:t>
            </a:r>
            <a:endParaRPr lang="en-US" dirty="0"/>
          </a:p>
          <a:p>
            <a:pPr lvl="1"/>
            <a:r>
              <a:rPr lang="en-US" dirty="0" err="1"/>
              <a:t>bedY</a:t>
            </a:r>
            <a:endParaRPr lang="en-US" dirty="0"/>
          </a:p>
          <a:p>
            <a:pPr lvl="1"/>
            <a:r>
              <a:rPr lang="en-US" dirty="0" err="1"/>
              <a:t>printCenterX</a:t>
            </a:r>
            <a:endParaRPr lang="en-US" dirty="0"/>
          </a:p>
          <a:p>
            <a:pPr lvl="1"/>
            <a:r>
              <a:rPr lang="en-US" dirty="0" err="1"/>
              <a:t>printCenterY</a:t>
            </a:r>
            <a:endParaRPr lang="en-US" dirty="0"/>
          </a:p>
          <a:p>
            <a:pPr lvl="1"/>
            <a:r>
              <a:rPr lang="en-US" dirty="0" err="1"/>
              <a:t>zOffset</a:t>
            </a:r>
            <a:endParaRPr lang="en-US" dirty="0"/>
          </a:p>
          <a:p>
            <a:pPr lvl="1"/>
            <a:r>
              <a:rPr lang="en-US" dirty="0" err="1"/>
              <a:t>gCodeFlavor</a:t>
            </a:r>
            <a:endParaRPr lang="en-US" dirty="0"/>
          </a:p>
          <a:p>
            <a:pPr lvl="1"/>
            <a:r>
              <a:rPr lang="en-US" dirty="0" err="1"/>
              <a:t>useRelativeEDistances</a:t>
            </a:r>
            <a:endParaRPr lang="en-US" dirty="0"/>
          </a:p>
          <a:p>
            <a:pPr lvl="1"/>
            <a:r>
              <a:rPr lang="en-US" dirty="0" err="1"/>
              <a:t>vibrationLimit</a:t>
            </a:r>
            <a:endParaRPr lang="en-US" dirty="0"/>
          </a:p>
          <a:p>
            <a:pPr marL="0" indent="0">
              <a:buNone/>
            </a:pPr>
            <a:r>
              <a:rPr lang="en-US" b="1" dirty="0"/>
              <a:t>Data Modified in Print Job Configuration</a:t>
            </a:r>
          </a:p>
          <a:p>
            <a:pPr lvl="0"/>
            <a:r>
              <a:rPr lang="en-US" dirty="0"/>
              <a:t>G-Code files for each </a:t>
            </a:r>
            <a:r>
              <a:rPr lang="en-US" dirty="0" smtClean="0"/>
              <a:t>subsection</a:t>
            </a:r>
            <a:endParaRPr lang="en-US" dirty="0"/>
          </a:p>
        </p:txBody>
      </p:sp>
    </p:spTree>
    <p:extLst>
      <p:ext uri="{BB962C8B-B14F-4D97-AF65-F5344CB8AC3E}">
        <p14:creationId xmlns:p14="http://schemas.microsoft.com/office/powerpoint/2010/main" val="3107849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633</Words>
  <Application>Microsoft Office PowerPoint</Application>
  <PresentationFormat>Widescreen</PresentationFormat>
  <Paragraphs>146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Subsection Module</vt:lpstr>
      <vt:lpstr>Subsection Module (cont.)</vt:lpstr>
      <vt:lpstr>Subsection Module (cont.)</vt:lpstr>
      <vt:lpstr>File Translation Module</vt:lpstr>
      <vt:lpstr>File Translation Module (cont.)</vt:lpstr>
      <vt:lpstr>File Translation Module (cont.)</vt:lpstr>
      <vt:lpstr>Object Lifecycle</vt:lpstr>
      <vt:lpstr>Slicing Engine Wrapper Module</vt:lpstr>
      <vt:lpstr>Slicing Engine Wrapper (cont.)</vt:lpstr>
      <vt:lpstr>Slicing Engine Wrapper Module (cont.)</vt:lpstr>
      <vt:lpstr>Object Lifecycle</vt:lpstr>
      <vt:lpstr>Parser Module</vt:lpstr>
      <vt:lpstr>Parser Module (cont.)</vt:lpstr>
      <vt:lpstr>Parser Module (cont.)</vt:lpstr>
      <vt:lpstr>Unification Module</vt:lpstr>
      <vt:lpstr>Unification Module (cont.)</vt:lpstr>
      <vt:lpstr>Unification Module (cont.)</vt:lpstr>
      <vt:lpstr>Object Lifecycle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Subsection Module</dc:title>
  <dc:creator>Tim Edmondson</dc:creator>
  <cp:lastModifiedBy>Tim Edmondson</cp:lastModifiedBy>
  <cp:revision>9</cp:revision>
  <dcterms:created xsi:type="dcterms:W3CDTF">2014-02-19T18:00:25Z</dcterms:created>
  <dcterms:modified xsi:type="dcterms:W3CDTF">2014-02-19T19:34:49Z</dcterms:modified>
</cp:coreProperties>
</file>