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9" r:id="rId2"/>
    <p:sldId id="268" r:id="rId3"/>
    <p:sldId id="274" r:id="rId4"/>
    <p:sldId id="270" r:id="rId5"/>
    <p:sldId id="271" r:id="rId6"/>
    <p:sldId id="272" r:id="rId7"/>
    <p:sldId id="273" r:id="rId8"/>
    <p:sldId id="287" r:id="rId9"/>
    <p:sldId id="288" r:id="rId10"/>
    <p:sldId id="289" r:id="rId11"/>
    <p:sldId id="290" r:id="rId12"/>
    <p:sldId id="275"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291" r:id="rId29"/>
    <p:sldId id="276" r:id="rId30"/>
    <p:sldId id="277" r:id="rId31"/>
    <p:sldId id="278" r:id="rId32"/>
    <p:sldId id="279" r:id="rId33"/>
    <p:sldId id="307" r:id="rId34"/>
    <p:sldId id="308" r:id="rId35"/>
    <p:sldId id="309" r:id="rId36"/>
    <p:sldId id="312" r:id="rId37"/>
    <p:sldId id="310" r:id="rId38"/>
    <p:sldId id="311" r:id="rId39"/>
    <p:sldId id="313" r:id="rId40"/>
    <p:sldId id="314" r:id="rId41"/>
    <p:sldId id="280" r:id="rId42"/>
    <p:sldId id="281" r:id="rId43"/>
    <p:sldId id="282" r:id="rId44"/>
    <p:sldId id="283" r:id="rId45"/>
    <p:sldId id="284" r:id="rId46"/>
    <p:sldId id="285" r:id="rId47"/>
    <p:sldId id="286" r:id="rId48"/>
    <p:sldId id="315" r:id="rId49"/>
    <p:sldId id="316" r:id="rId50"/>
    <p:sldId id="317" r:id="rId51"/>
    <p:sldId id="318" r:id="rId52"/>
    <p:sldId id="31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7030A0"/>
    <a:srgbClr val="A5A5A5"/>
    <a:srgbClr val="5B9BD5"/>
    <a:srgbClr val="AC770D"/>
    <a:srgbClr val="B43500"/>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658" y="-18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8B938-9E0C-4F25-92CE-3A21ABD891F9}" type="datetimeFigureOut">
              <a:rPr lang="en-US" smtClean="0"/>
              <a:t>3/16/2014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D161F-F9B5-45E2-934F-A095ABAB8F48}" type="slidenum">
              <a:rPr lang="en-US" smtClean="0"/>
              <a:t>‹#›</a:t>
            </a:fld>
            <a:endParaRPr lang="en-US"/>
          </a:p>
        </p:txBody>
      </p:sp>
    </p:spTree>
    <p:extLst>
      <p:ext uri="{BB962C8B-B14F-4D97-AF65-F5344CB8AC3E}">
        <p14:creationId xmlns:p14="http://schemas.microsoft.com/office/powerpoint/2010/main" val="22365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2927D1-1FDC-490A-BCDF-3D791032F3C8}" type="slidenum">
              <a:rPr lang="en-US" smtClean="0"/>
              <a:t>38</a:t>
            </a:fld>
            <a:endParaRPr lang="en-US"/>
          </a:p>
        </p:txBody>
      </p:sp>
    </p:spTree>
    <p:extLst>
      <p:ext uri="{BB962C8B-B14F-4D97-AF65-F5344CB8AC3E}">
        <p14:creationId xmlns:p14="http://schemas.microsoft.com/office/powerpoint/2010/main" val="236259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4DA45-B795-4CB0-B3BB-6A487B8C4B48}" type="datetimeFigureOut">
              <a:rPr lang="en-US" smtClean="0"/>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4DA45-B795-4CB0-B3BB-6A487B8C4B48}" type="datetimeFigureOut">
              <a:rPr lang="en-US" smtClean="0"/>
              <a:t>3/16/2014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4DA45-B795-4CB0-B3BB-6A487B8C4B48}" type="datetimeFigureOut">
              <a:rPr lang="en-US" smtClean="0"/>
              <a:t>3/16/2014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4DA45-B795-4CB0-B3BB-6A487B8C4B48}" type="datetimeFigureOut">
              <a:rPr lang="en-US" smtClean="0"/>
              <a:t>3/16/2014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4DA45-B795-4CB0-B3BB-6A487B8C4B48}" type="datetimeFigureOut">
              <a:rPr lang="en-US" smtClean="0"/>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F4DA45-B795-4CB0-B3BB-6A487B8C4B48}" type="datetimeFigureOut">
              <a:rPr lang="en-US" smtClean="0"/>
              <a:t>3/16/2014</a:t>
            </a:fld>
            <a:endParaRPr lang="en-US"/>
          </a:p>
        </p:txBody>
      </p:sp>
      <p:sp>
        <p:nvSpPr>
          <p:cNvPr id="9" name="Slide Number Placeholder 8"/>
          <p:cNvSpPr>
            <a:spLocks noGrp="1"/>
          </p:cNvSpPr>
          <p:nvPr>
            <p:ph type="sldNum" sz="quarter" idx="11"/>
          </p:nvPr>
        </p:nvSpPr>
        <p:spPr/>
        <p:txBody>
          <a:bodyPr/>
          <a:lstStyle/>
          <a:p>
            <a:fld id="{AF613003-4F67-4F0F-9D1F-1BB6FD8C78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613003-4F67-4F0F-9D1F-1BB6FD8C78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F4DA45-B795-4CB0-B3BB-6A487B8C4B48}" type="datetimeFigureOut">
              <a:rPr lang="en-US" smtClean="0"/>
              <a:t>3/16/2014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8486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Test Plan Review</a:t>
            </a:r>
            <a:endParaRPr lang="en-US" dirty="0"/>
          </a:p>
        </p:txBody>
      </p:sp>
      <p:sp>
        <p:nvSpPr>
          <p:cNvPr id="3" name="Subtitle 2"/>
          <p:cNvSpPr>
            <a:spLocks noGrp="1"/>
          </p:cNvSpPr>
          <p:nvPr>
            <p:ph type="subTitle" idx="1"/>
          </p:nvPr>
        </p:nvSpPr>
        <p:spPr>
          <a:xfrm>
            <a:off x="685800" y="4495800"/>
            <a:ext cx="6461760" cy="1066800"/>
          </a:xfrm>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176093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Staged Development</a:t>
            </a:r>
            <a:endParaRPr lang="en-US" dirty="0"/>
          </a:p>
        </p:txBody>
      </p:sp>
      <p:sp>
        <p:nvSpPr>
          <p:cNvPr id="5" name="Content Placeholder 2"/>
          <p:cNvSpPr txBox="1">
            <a:spLocks/>
          </p:cNvSpPr>
          <p:nvPr/>
        </p:nvSpPr>
        <p:spPr>
          <a:xfrm>
            <a:off x="381000" y="1295400"/>
            <a:ext cx="7848600" cy="541020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smtClean="0"/>
              <a:t>Stage </a:t>
            </a:r>
            <a:r>
              <a:rPr lang="en-US" b="1" dirty="0"/>
              <a:t>Three</a:t>
            </a:r>
          </a:p>
          <a:p>
            <a:pPr lvl="1"/>
            <a:r>
              <a:rPr lang="en-US" dirty="0"/>
              <a:t>User Interface Layer</a:t>
            </a:r>
          </a:p>
          <a:p>
            <a:pPr lvl="2"/>
            <a:r>
              <a:rPr lang="en-US" dirty="0"/>
              <a:t>GUI Subsystem</a:t>
            </a:r>
          </a:p>
          <a:p>
            <a:pPr lvl="3"/>
            <a:r>
              <a:rPr lang="en-US" dirty="0"/>
              <a:t>Import GUI Module</a:t>
            </a:r>
          </a:p>
          <a:p>
            <a:pPr lvl="3"/>
            <a:r>
              <a:rPr lang="en-US" dirty="0"/>
              <a:t>Printer Configuration GUI Module</a:t>
            </a:r>
          </a:p>
          <a:p>
            <a:pPr lvl="3"/>
            <a:r>
              <a:rPr lang="en-US" dirty="0"/>
              <a:t>Material GUI Module</a:t>
            </a:r>
          </a:p>
          <a:p>
            <a:pPr lvl="3"/>
            <a:r>
              <a:rPr lang="en-US" dirty="0"/>
              <a:t>Print Configuration GUI Module</a:t>
            </a:r>
          </a:p>
          <a:p>
            <a:pPr lvl="3"/>
            <a:r>
              <a:rPr lang="en-US" dirty="0"/>
              <a:t>Extruder GUI Module</a:t>
            </a:r>
          </a:p>
          <a:p>
            <a:pPr lvl="3"/>
            <a:r>
              <a:rPr lang="en-US" dirty="0"/>
              <a:t>Status GUI Module</a:t>
            </a:r>
          </a:p>
          <a:p>
            <a:pPr lvl="2"/>
            <a:r>
              <a:rPr lang="en-US" dirty="0"/>
              <a:t>Controller Subsystem</a:t>
            </a:r>
          </a:p>
          <a:p>
            <a:pPr lvl="3"/>
            <a:r>
              <a:rPr lang="en-US" dirty="0"/>
              <a:t>Import Controller</a:t>
            </a:r>
          </a:p>
          <a:p>
            <a:pPr lvl="3"/>
            <a:r>
              <a:rPr lang="en-US" dirty="0"/>
              <a:t>Printer Configuration Controller</a:t>
            </a:r>
          </a:p>
          <a:p>
            <a:pPr lvl="3"/>
            <a:r>
              <a:rPr lang="en-US" dirty="0"/>
              <a:t>Material Controller</a:t>
            </a:r>
          </a:p>
          <a:p>
            <a:pPr lvl="3"/>
            <a:r>
              <a:rPr lang="en-US" dirty="0"/>
              <a:t>Print Configuration Controller</a:t>
            </a:r>
          </a:p>
          <a:p>
            <a:pPr lvl="3"/>
            <a:r>
              <a:rPr lang="en-US" dirty="0"/>
              <a:t>Extruder Controller</a:t>
            </a:r>
          </a:p>
          <a:p>
            <a:pPr lvl="1"/>
            <a:r>
              <a:rPr lang="en-US" dirty="0"/>
              <a:t>Printer Feedback Layer</a:t>
            </a:r>
          </a:p>
          <a:p>
            <a:pPr lvl="2"/>
            <a:r>
              <a:rPr lang="en-US" dirty="0"/>
              <a:t>State Monitoring</a:t>
            </a:r>
          </a:p>
          <a:p>
            <a:pPr lvl="3"/>
            <a:r>
              <a:rPr lang="en-US" dirty="0"/>
              <a:t>Dispatch Module</a:t>
            </a:r>
          </a:p>
        </p:txBody>
      </p:sp>
    </p:spTree>
    <p:extLst>
      <p:ext uri="{BB962C8B-B14F-4D97-AF65-F5344CB8AC3E}">
        <p14:creationId xmlns:p14="http://schemas.microsoft.com/office/powerpoint/2010/main" val="77854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pPr algn="r"/>
            <a:r>
              <a:rPr lang="en-US" dirty="0" smtClean="0"/>
              <a:t>Design</a:t>
            </a:r>
            <a:r>
              <a:rPr lang="en-US" dirty="0" smtClean="0"/>
              <a:t/>
            </a:r>
            <a:br>
              <a:rPr lang="en-US" dirty="0" smtClean="0"/>
            </a:br>
            <a:r>
              <a:rPr lang="en-US" dirty="0" smtClean="0"/>
              <a:t>Decomposition</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627391023"/>
              </p:ext>
            </p:extLst>
          </p:nvPr>
        </p:nvGraphicFramePr>
        <p:xfrm>
          <a:off x="76200" y="16042"/>
          <a:ext cx="5873292" cy="6613358"/>
        </p:xfrm>
        <a:graphic>
          <a:graphicData uri="http://schemas.openxmlformats.org/presentationml/2006/ole">
            <mc:AlternateContent xmlns:mc="http://schemas.openxmlformats.org/markup-compatibility/2006">
              <mc:Choice xmlns:v="urn:schemas-microsoft-com:vml" Requires="v">
                <p:oleObj spid="_x0000_s11271" name="Visio" r:id="rId3" imgW="7572367" imgH="8496360" progId="Visio.Drawing.15">
                  <p:embed/>
                </p:oleObj>
              </mc:Choice>
              <mc:Fallback>
                <p:oleObj name="Visio" r:id="rId3" imgW="7572367" imgH="849636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6042"/>
                        <a:ext cx="5873292" cy="6613358"/>
                      </a:xfrm>
                      <a:prstGeom prst="rect">
                        <a:avLst/>
                      </a:prstGeom>
                      <a:noFill/>
                    </p:spPr>
                  </p:pic>
                </p:oleObj>
              </mc:Fallback>
            </mc:AlternateContent>
          </a:graphicData>
        </a:graphic>
      </p:graphicFrame>
    </p:spTree>
    <p:extLst>
      <p:ext uri="{BB962C8B-B14F-4D97-AF65-F5344CB8AC3E}">
        <p14:creationId xmlns:p14="http://schemas.microsoft.com/office/powerpoint/2010/main" val="700587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a:t>
            </a:r>
            <a:r>
              <a:rPr lang="en-US" dirty="0" smtClean="0"/>
              <a:t>Unit </a:t>
            </a:r>
            <a:r>
              <a:rPr lang="en-US" dirty="0" smtClean="0"/>
              <a:t>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6123302"/>
              </p:ext>
            </p:extLst>
          </p:nvPr>
        </p:nvGraphicFramePr>
        <p:xfrm>
          <a:off x="628651" y="1872856"/>
          <a:ext cx="7886699" cy="3978146"/>
        </p:xfrm>
        <a:graphic>
          <a:graphicData uri="http://schemas.openxmlformats.org/drawingml/2006/table">
            <a:tbl>
              <a:tblPr firstRow="1" firstCol="1" bandRow="1">
                <a:tableStyleId>{5C22544A-7EE6-4342-B048-85BDC9FD1C3A}</a:tableStyleId>
              </a:tblPr>
              <a:tblGrid>
                <a:gridCol w="1032334"/>
                <a:gridCol w="1621916"/>
                <a:gridCol w="2331222"/>
                <a:gridCol w="2901227"/>
              </a:tblGrid>
              <a:tr h="455280">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72264">
                <a:tc>
                  <a:txBody>
                    <a:bodyPr/>
                    <a:lstStyle/>
                    <a:p>
                      <a:pPr marL="0" marR="0" algn="just">
                        <a:lnSpc>
                          <a:spcPct val="105000"/>
                        </a:lnSpc>
                        <a:spcBef>
                          <a:spcPts val="0"/>
                        </a:spcBef>
                        <a:spcAft>
                          <a:spcPts val="0"/>
                        </a:spcAft>
                      </a:pPr>
                      <a:r>
                        <a:rPr lang="en-US" sz="1400" dirty="0" smtClean="0">
                          <a:solidFill>
                            <a:schemeClr val="lt1"/>
                          </a:solidFill>
                          <a:effectLst/>
                          <a:latin typeface="+mn-lt"/>
                          <a:ea typeface="+mn-ea"/>
                          <a:cs typeface="+mn-cs"/>
                        </a:rPr>
                        <a:t>CS1</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Function Call</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Multiple Array Lists of file names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Execute get Configurations and ensure all files are listed for</a:t>
                      </a:r>
                      <a:r>
                        <a:rPr lang="en-US" sz="1400" baseline="0" dirty="0" smtClean="0">
                          <a:effectLst/>
                        </a:rPr>
                        <a:t> each type of object in storage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3400">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CS2</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a:t>
                      </a:r>
                      <a:r>
                        <a:rPr lang="en-US" sz="1400" kern="1200" dirty="0" smtClean="0">
                          <a:solidFill>
                            <a:schemeClr val="dk1"/>
                          </a:solidFill>
                          <a:effectLst/>
                          <a:latin typeface="+mn-lt"/>
                          <a:ea typeface="+mn-ea"/>
                          <a:cs typeface="+mn-cs"/>
                        </a:rPr>
                        <a:t>Call</a:t>
                      </a:r>
                      <a:endParaRPr lang="en-US" sz="1400" kern="1200" dirty="0">
                        <a:solidFill>
                          <a:schemeClr val="dk1"/>
                        </a:solidFill>
                        <a:effectLst/>
                        <a:latin typeface="+mn-lt"/>
                        <a:ea typeface="+mn-ea"/>
                        <a:cs typeface="+mn-cs"/>
                      </a:endParaRP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String</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Fully</a:t>
                      </a:r>
                      <a:r>
                        <a:rPr lang="en-US" sz="1400" baseline="0" dirty="0" smtClean="0">
                          <a:effectLst/>
                        </a:rPr>
                        <a:t> formed Configuration Object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get </a:t>
                      </a:r>
                      <a:r>
                        <a:rPr lang="en-US" sz="1400" dirty="0" err="1" smtClean="0">
                          <a:effectLst/>
                        </a:rPr>
                        <a:t>config</a:t>
                      </a:r>
                      <a:r>
                        <a:rPr lang="en-US" sz="1400" dirty="0" smtClean="0">
                          <a:effectLst/>
                        </a:rPr>
                        <a:t>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85800">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CS7</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 </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Configuration Object</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solidFill>
                            <a:schemeClr val="dk1"/>
                          </a:solidFill>
                          <a:effectLst/>
                          <a:latin typeface="+mn-lt"/>
                          <a:ea typeface="+mn-ea"/>
                          <a:cs typeface="+mn-cs"/>
                        </a:rPr>
                        <a:t>Boolean</a:t>
                      </a:r>
                      <a:r>
                        <a:rPr lang="en-US" sz="1400" baseline="0" dirty="0" smtClean="0">
                          <a:solidFill>
                            <a:schemeClr val="dk1"/>
                          </a:solidFill>
                          <a:effectLst/>
                          <a:latin typeface="+mn-lt"/>
                          <a:ea typeface="+mn-ea"/>
                          <a:cs typeface="+mn-cs"/>
                        </a:rPr>
                        <a:t> True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save configuration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1402">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CS11</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 </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String</a:t>
                      </a:r>
                      <a:endParaRPr lang="en-US" sz="1400" kern="1200" dirty="0" smtClean="0">
                        <a:solidFill>
                          <a:schemeClr val="dk1"/>
                        </a:solidFill>
                        <a:effectLst/>
                        <a:latin typeface="+mn-lt"/>
                        <a:ea typeface="+mn-ea"/>
                        <a:cs typeface="+mn-cs"/>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solidFill>
                            <a:schemeClr val="dk1"/>
                          </a:solidFill>
                          <a:effectLst/>
                          <a:latin typeface="+mn-lt"/>
                          <a:ea typeface="+mn-ea"/>
                          <a:cs typeface="+mn-cs"/>
                        </a:rPr>
                        <a:t>Boolean</a:t>
                      </a:r>
                      <a:r>
                        <a:rPr lang="en-US" sz="1400" baseline="0" dirty="0" smtClean="0">
                          <a:solidFill>
                            <a:schemeClr val="dk1"/>
                          </a:solidFill>
                          <a:effectLst/>
                          <a:latin typeface="+mn-lt"/>
                          <a:ea typeface="+mn-ea"/>
                          <a:cs typeface="+mn-cs"/>
                        </a:rPr>
                        <a:t> True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a:t>
                      </a:r>
                      <a:r>
                        <a:rPr lang="en-US" sz="1400" dirty="0" smtClean="0">
                          <a:effectLst/>
                        </a:rPr>
                        <a:t>delete configuration </a:t>
                      </a:r>
                      <a:r>
                        <a:rPr lang="en-US" sz="1400" dirty="0" smtClean="0">
                          <a:effectLst/>
                        </a:rPr>
                        <a:t>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838200" y="1490634"/>
            <a:ext cx="7886700" cy="400110"/>
          </a:xfrm>
          <a:prstGeom prst="rect">
            <a:avLst/>
          </a:prstGeom>
          <a:noFill/>
        </p:spPr>
        <p:txBody>
          <a:bodyPr wrap="square" rtlCol="0">
            <a:spAutoFit/>
          </a:bodyPr>
          <a:lstStyle/>
          <a:p>
            <a:r>
              <a:rPr lang="en-US" sz="2000" dirty="0" smtClean="0"/>
              <a:t>Command Structure Module and Persistence Framework</a:t>
            </a:r>
            <a:endParaRPr lang="en-US" sz="2000" dirty="0"/>
          </a:p>
        </p:txBody>
      </p:sp>
    </p:spTree>
    <p:extLst>
      <p:ext uri="{BB962C8B-B14F-4D97-AF65-F5344CB8AC3E}">
        <p14:creationId xmlns:p14="http://schemas.microsoft.com/office/powerpoint/2010/main" val="2433911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Test GUI and data types</a:t>
            </a:r>
          </a:p>
          <a:p>
            <a:pPr lvl="1"/>
            <a:endParaRPr lang="en-US" dirty="0"/>
          </a:p>
          <a:p>
            <a:r>
              <a:rPr lang="en-US" dirty="0" smtClean="0"/>
              <a:t>Import GUI</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5247588"/>
              </p:ext>
            </p:extLst>
          </p:nvPr>
        </p:nvGraphicFramePr>
        <p:xfrm>
          <a:off x="556207" y="3599646"/>
          <a:ext cx="7959143" cy="3258354"/>
        </p:xfrm>
        <a:graphic>
          <a:graphicData uri="http://schemas.openxmlformats.org/drawingml/2006/table">
            <a:tbl>
              <a:tblPr firstRow="1" firstCol="1" bandRow="1">
                <a:tableStyleId>{5C22544A-7EE6-4342-B048-85BDC9FD1C3A}</a:tableStyleId>
              </a:tblPr>
              <a:tblGrid>
                <a:gridCol w="833541"/>
                <a:gridCol w="2147826"/>
                <a:gridCol w="2355264"/>
                <a:gridCol w="2622512"/>
              </a:tblGrid>
              <a:tr h="53758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83581">
                <a:tc>
                  <a:txBody>
                    <a:bodyPr/>
                    <a:lstStyle/>
                    <a:p>
                      <a:pPr marL="0" marR="0" algn="just">
                        <a:lnSpc>
                          <a:spcPct val="105000"/>
                        </a:lnSpc>
                        <a:spcBef>
                          <a:spcPts val="0"/>
                        </a:spcBef>
                        <a:spcAft>
                          <a:spcPts val="0"/>
                        </a:spcAft>
                      </a:pPr>
                      <a:r>
                        <a:rPr lang="en-US" sz="1600">
                          <a:effectLst/>
                        </a:rPr>
                        <a:t>IG1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success to user.</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failure to user.</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failure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 valid STL file and click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an invalid STL file and click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an invalid file type and click “Import”.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37184">
                <a:tc>
                  <a:txBody>
                    <a:bodyPr/>
                    <a:lstStyle/>
                    <a:p>
                      <a:pPr marL="0" marR="0" algn="just">
                        <a:lnSpc>
                          <a:spcPct val="105000"/>
                        </a:lnSpc>
                        <a:spcBef>
                          <a:spcPts val="0"/>
                        </a:spcBef>
                        <a:spcAft>
                          <a:spcPts val="0"/>
                        </a:spcAft>
                      </a:pPr>
                      <a:r>
                        <a:rPr lang="en-US" sz="1600">
                          <a:effectLst/>
                        </a:rPr>
                        <a:t>IG2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success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an STL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15018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a:xfrm>
            <a:off x="628650" y="1323349"/>
            <a:ext cx="7886700" cy="4351338"/>
          </a:xfrm>
        </p:spPr>
        <p:txBody>
          <a:bodyPr/>
          <a:lstStyle/>
          <a:p>
            <a:r>
              <a:rPr lang="en-US" dirty="0" smtClean="0"/>
              <a:t>Material, Print, Printer, &amp; Extruder</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Status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147797"/>
              </p:ext>
            </p:extLst>
          </p:nvPr>
        </p:nvGraphicFramePr>
        <p:xfrm>
          <a:off x="891056" y="1841678"/>
          <a:ext cx="7624294" cy="2575776"/>
        </p:xfrm>
        <a:graphic>
          <a:graphicData uri="http://schemas.openxmlformats.org/drawingml/2006/table">
            <a:tbl>
              <a:tblPr firstRow="1" firstCol="1" bandRow="1">
                <a:tableStyleId>{5C22544A-7EE6-4342-B048-85BDC9FD1C3A}</a:tableStyleId>
              </a:tblPr>
              <a:tblGrid>
                <a:gridCol w="798474"/>
                <a:gridCol w="2057464"/>
                <a:gridCol w="2256176"/>
                <a:gridCol w="2512180"/>
              </a:tblGrid>
              <a:tr h="49202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15685">
                <a:tc>
                  <a:txBody>
                    <a:bodyPr/>
                    <a:lstStyle/>
                    <a:p>
                      <a:pPr marL="0" marR="0" algn="just">
                        <a:lnSpc>
                          <a:spcPct val="105000"/>
                        </a:lnSpc>
                        <a:spcBef>
                          <a:spcPts val="0"/>
                        </a:spcBef>
                        <a:spcAft>
                          <a:spcPts val="0"/>
                        </a:spcAft>
                      </a:pPr>
                      <a:r>
                        <a:rPr lang="en-US" sz="1600" dirty="0" smtClean="0">
                          <a:effectLst/>
                        </a:rPr>
                        <a:t>XX1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Manually click “New”.</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37237">
                <a:tc>
                  <a:txBody>
                    <a:bodyPr/>
                    <a:lstStyle/>
                    <a:p>
                      <a:pPr marL="0" marR="0" algn="just">
                        <a:lnSpc>
                          <a:spcPct val="105000"/>
                        </a:lnSpc>
                        <a:spcBef>
                          <a:spcPts val="0"/>
                        </a:spcBef>
                        <a:spcAft>
                          <a:spcPts val="0"/>
                        </a:spcAft>
                      </a:pPr>
                      <a:r>
                        <a:rPr lang="en-US" sz="1600" dirty="0" smtClean="0">
                          <a:effectLst/>
                        </a:rPr>
                        <a:t>XX2</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p>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failure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valid type and click “Save”.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invalid type and click “Save”.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0825">
                <a:tc>
                  <a:txBody>
                    <a:bodyPr/>
                    <a:lstStyle/>
                    <a:p>
                      <a:pPr marL="0" marR="0" algn="just">
                        <a:lnSpc>
                          <a:spcPct val="105000"/>
                        </a:lnSpc>
                        <a:spcBef>
                          <a:spcPts val="0"/>
                        </a:spcBef>
                        <a:spcAft>
                          <a:spcPts val="0"/>
                        </a:spcAft>
                      </a:pPr>
                      <a:r>
                        <a:rPr lang="en-US" sz="1600" dirty="0" smtClean="0">
                          <a:effectLst/>
                        </a:rPr>
                        <a:t>XX3</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 printer </a:t>
                      </a:r>
                      <a:r>
                        <a:rPr lang="en-US" sz="1600" dirty="0" err="1">
                          <a:effectLst/>
                        </a:rPr>
                        <a:t>config</a:t>
                      </a:r>
                      <a:r>
                        <a:rPr lang="en-US" sz="1600" dirty="0">
                          <a:effectLst/>
                        </a:rPr>
                        <a:t>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6926521"/>
              </p:ext>
            </p:extLst>
          </p:nvPr>
        </p:nvGraphicFramePr>
        <p:xfrm>
          <a:off x="893875" y="4776731"/>
          <a:ext cx="7621474" cy="1456643"/>
        </p:xfrm>
        <a:graphic>
          <a:graphicData uri="http://schemas.openxmlformats.org/drawingml/2006/table">
            <a:tbl>
              <a:tblPr firstRow="1" firstCol="1" bandRow="1">
                <a:tableStyleId>{5C22544A-7EE6-4342-B048-85BDC9FD1C3A}</a:tableStyleId>
              </a:tblPr>
              <a:tblGrid>
                <a:gridCol w="797765"/>
                <a:gridCol w="2056669"/>
                <a:gridCol w="2255748"/>
                <a:gridCol w="2511292"/>
              </a:tblGrid>
              <a:tr h="585391">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85391">
                <a:tc>
                  <a:txBody>
                    <a:bodyPr/>
                    <a:lstStyle/>
                    <a:p>
                      <a:pPr marL="0" marR="0" algn="just">
                        <a:lnSpc>
                          <a:spcPct val="105000"/>
                        </a:lnSpc>
                        <a:spcBef>
                          <a:spcPts val="0"/>
                        </a:spcBef>
                        <a:spcAft>
                          <a:spcPts val="0"/>
                        </a:spcAft>
                      </a:pPr>
                      <a:r>
                        <a:rPr lang="en-US" sz="1600">
                          <a:effectLst/>
                        </a:rPr>
                        <a:t>GS1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p>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Click “pause” button</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Click “resume” button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85861">
                <a:tc>
                  <a:txBody>
                    <a:bodyPr/>
                    <a:lstStyle/>
                    <a:p>
                      <a:pPr marL="0" marR="0" algn="just">
                        <a:lnSpc>
                          <a:spcPct val="105000"/>
                        </a:lnSpc>
                        <a:spcBef>
                          <a:spcPts val="0"/>
                        </a:spcBef>
                        <a:spcAft>
                          <a:spcPts val="0"/>
                        </a:spcAft>
                      </a:pPr>
                      <a:r>
                        <a:rPr lang="en-US" sz="1600">
                          <a:effectLst/>
                        </a:rPr>
                        <a:t>GS2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Click “Cancel” button.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86756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5" name="Rectangle 4"/>
          <p:cNvSpPr/>
          <p:nvPr/>
        </p:nvSpPr>
        <p:spPr>
          <a:xfrm>
            <a:off x="3541690" y="2897746"/>
            <a:ext cx="1159099" cy="373488"/>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683358" y="3374264"/>
            <a:ext cx="2854012" cy="39924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541690" y="2460420"/>
            <a:ext cx="1287887" cy="373487"/>
          </a:xfrm>
          <a:prstGeom prst="rect">
            <a:avLst/>
          </a:prstGeom>
          <a:noFill/>
        </p:spPr>
        <p:txBody>
          <a:bodyPr wrap="square" rtlCol="0">
            <a:spAutoFit/>
          </a:bodyPr>
          <a:lstStyle/>
          <a:p>
            <a:r>
              <a:rPr lang="en-US" b="1" dirty="0" smtClean="0">
                <a:solidFill>
                  <a:srgbClr val="FF0000"/>
                </a:solidFill>
              </a:rPr>
              <a:t>XX1 - Input</a:t>
            </a:r>
            <a:endParaRPr lang="en-US" b="1" dirty="0">
              <a:solidFill>
                <a:srgbClr val="FF0000"/>
              </a:solidFill>
            </a:endParaRPr>
          </a:p>
        </p:txBody>
      </p:sp>
      <p:sp>
        <p:nvSpPr>
          <p:cNvPr id="12" name="Rectangle 11"/>
          <p:cNvSpPr/>
          <p:nvPr/>
        </p:nvSpPr>
        <p:spPr>
          <a:xfrm>
            <a:off x="3348507" y="3773509"/>
            <a:ext cx="4675031" cy="236971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656665" y="5149958"/>
            <a:ext cx="1287887" cy="923330"/>
          </a:xfrm>
          <a:prstGeom prst="rect">
            <a:avLst/>
          </a:prstGeom>
          <a:noFill/>
        </p:spPr>
        <p:txBody>
          <a:bodyPr wrap="square" rtlCol="0">
            <a:spAutoFit/>
          </a:bodyPr>
          <a:lstStyle/>
          <a:p>
            <a:r>
              <a:rPr lang="en-US" b="1" dirty="0" smtClean="0">
                <a:solidFill>
                  <a:srgbClr val="FF0000"/>
                </a:solidFill>
              </a:rPr>
              <a:t>Output:</a:t>
            </a:r>
          </a:p>
          <a:p>
            <a:r>
              <a:rPr lang="en-US" b="1" dirty="0" smtClean="0">
                <a:solidFill>
                  <a:srgbClr val="FF0000"/>
                </a:solidFill>
              </a:rPr>
              <a:t>Display is Cleared</a:t>
            </a:r>
            <a:endParaRPr lang="en-US" b="1" dirty="0">
              <a:solidFill>
                <a:srgbClr val="FF0000"/>
              </a:solidFill>
            </a:endParaRPr>
          </a:p>
        </p:txBody>
      </p:sp>
    </p:spTree>
    <p:extLst>
      <p:ext uri="{BB962C8B-B14F-4D97-AF65-F5344CB8AC3E}">
        <p14:creationId xmlns:p14="http://schemas.microsoft.com/office/powerpoint/2010/main" val="28437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6" name="Rectangle 5"/>
          <p:cNvSpPr/>
          <p:nvPr/>
        </p:nvSpPr>
        <p:spPr>
          <a:xfrm>
            <a:off x="4994424" y="2897746"/>
            <a:ext cx="1159099"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8" name="Rectangle 7"/>
          <p:cNvSpPr/>
          <p:nvPr/>
        </p:nvSpPr>
        <p:spPr>
          <a:xfrm>
            <a:off x="3683358" y="3374264"/>
            <a:ext cx="2854012" cy="39924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4994424" y="2479737"/>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XX2 - Input</a:t>
            </a:r>
            <a:endParaRPr lang="en-US" b="1" dirty="0">
              <a:solidFill>
                <a:schemeClr val="accent1">
                  <a:lumMod val="50000"/>
                </a:schemeClr>
              </a:solidFill>
            </a:endParaRPr>
          </a:p>
        </p:txBody>
      </p:sp>
      <p:sp>
        <p:nvSpPr>
          <p:cNvPr id="14" name="Rectangle 13"/>
          <p:cNvSpPr/>
          <p:nvPr/>
        </p:nvSpPr>
        <p:spPr>
          <a:xfrm>
            <a:off x="3680809" y="3373155"/>
            <a:ext cx="2854012" cy="399245"/>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517546" y="2991009"/>
            <a:ext cx="1830961" cy="1980236"/>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1514997" y="2991009"/>
            <a:ext cx="1830961" cy="1980236"/>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56665" y="5149958"/>
            <a:ext cx="1408507" cy="923330"/>
          </a:xfrm>
          <a:prstGeom prst="rect">
            <a:avLst/>
          </a:prstGeom>
          <a:noFill/>
        </p:spPr>
        <p:txBody>
          <a:bodyPr wrap="square" rtlCol="0">
            <a:spAutoFit/>
          </a:bodyPr>
          <a:lstStyle/>
          <a:p>
            <a:r>
              <a:rPr lang="en-US" b="1" dirty="0" smtClean="0">
                <a:solidFill>
                  <a:schemeClr val="accent1">
                    <a:lumMod val="50000"/>
                  </a:schemeClr>
                </a:solidFill>
              </a:rPr>
              <a:t>Output:</a:t>
            </a:r>
          </a:p>
          <a:p>
            <a:r>
              <a:rPr lang="en-US" b="1" dirty="0" smtClean="0">
                <a:solidFill>
                  <a:schemeClr val="accent1">
                    <a:lumMod val="50000"/>
                  </a:schemeClr>
                </a:solidFill>
              </a:rPr>
              <a:t>Notification Message</a:t>
            </a:r>
            <a:endParaRPr lang="en-US" b="1" dirty="0">
              <a:solidFill>
                <a:schemeClr val="accent1">
                  <a:lumMod val="50000"/>
                </a:schemeClr>
              </a:solidFill>
            </a:endParaRPr>
          </a:p>
        </p:txBody>
      </p:sp>
    </p:spTree>
    <p:extLst>
      <p:ext uri="{BB962C8B-B14F-4D97-AF65-F5344CB8AC3E}">
        <p14:creationId xmlns:p14="http://schemas.microsoft.com/office/powerpoint/2010/main" val="85282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7" name="Rectangle 6"/>
          <p:cNvSpPr/>
          <p:nvPr/>
        </p:nvSpPr>
        <p:spPr>
          <a:xfrm>
            <a:off x="6612122" y="2897746"/>
            <a:ext cx="1159099" cy="373488"/>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6537370" y="2499611"/>
            <a:ext cx="1287887" cy="373487"/>
          </a:xfrm>
          <a:prstGeom prst="rect">
            <a:avLst/>
          </a:prstGeom>
          <a:noFill/>
        </p:spPr>
        <p:txBody>
          <a:bodyPr wrap="square" rtlCol="0">
            <a:spAutoFit/>
          </a:bodyPr>
          <a:lstStyle/>
          <a:p>
            <a:r>
              <a:rPr lang="en-US" b="1" dirty="0" smtClean="0">
                <a:solidFill>
                  <a:schemeClr val="accent6">
                    <a:lumMod val="50000"/>
                  </a:schemeClr>
                </a:solidFill>
              </a:rPr>
              <a:t>XX3 - Input</a:t>
            </a:r>
            <a:endParaRPr lang="en-US" b="1" dirty="0">
              <a:solidFill>
                <a:schemeClr val="accent6">
                  <a:lumMod val="50000"/>
                </a:schemeClr>
              </a:solidFill>
            </a:endParaRPr>
          </a:p>
        </p:txBody>
      </p:sp>
      <p:sp>
        <p:nvSpPr>
          <p:cNvPr id="13" name="TextBox 12"/>
          <p:cNvSpPr txBox="1"/>
          <p:nvPr/>
        </p:nvSpPr>
        <p:spPr>
          <a:xfrm>
            <a:off x="1656665" y="5149958"/>
            <a:ext cx="1382749" cy="923330"/>
          </a:xfrm>
          <a:prstGeom prst="rect">
            <a:avLst/>
          </a:prstGeom>
          <a:noFill/>
        </p:spPr>
        <p:txBody>
          <a:bodyPr wrap="square" rtlCol="0">
            <a:spAutoFit/>
          </a:bodyPr>
          <a:lstStyle/>
          <a:p>
            <a:r>
              <a:rPr lang="en-US" b="1" dirty="0" smtClean="0">
                <a:solidFill>
                  <a:schemeClr val="accent6">
                    <a:lumMod val="50000"/>
                  </a:schemeClr>
                </a:solidFill>
              </a:rPr>
              <a:t>Output:</a:t>
            </a:r>
          </a:p>
          <a:p>
            <a:r>
              <a:rPr lang="en-US" b="1" dirty="0" smtClean="0">
                <a:solidFill>
                  <a:schemeClr val="accent6">
                    <a:lumMod val="50000"/>
                  </a:schemeClr>
                </a:solidFill>
              </a:rPr>
              <a:t>Notification Message</a:t>
            </a:r>
            <a:endParaRPr lang="en-US" b="1" dirty="0">
              <a:solidFill>
                <a:schemeClr val="accent6">
                  <a:lumMod val="50000"/>
                </a:schemeClr>
              </a:solidFill>
            </a:endParaRPr>
          </a:p>
        </p:txBody>
      </p:sp>
      <p:sp>
        <p:nvSpPr>
          <p:cNvPr id="15" name="Rectangle 14"/>
          <p:cNvSpPr/>
          <p:nvPr/>
        </p:nvSpPr>
        <p:spPr>
          <a:xfrm>
            <a:off x="1517546" y="2991009"/>
            <a:ext cx="1830961" cy="1980236"/>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778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5" name="Rectangle 4"/>
          <p:cNvSpPr/>
          <p:nvPr/>
        </p:nvSpPr>
        <p:spPr>
          <a:xfrm>
            <a:off x="3541690" y="2897746"/>
            <a:ext cx="1159099" cy="373488"/>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994424" y="2897746"/>
            <a:ext cx="1159099"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7" name="Rectangle 6"/>
          <p:cNvSpPr/>
          <p:nvPr/>
        </p:nvSpPr>
        <p:spPr>
          <a:xfrm>
            <a:off x="6612122" y="2897746"/>
            <a:ext cx="1159099" cy="373488"/>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541690" y="2460420"/>
            <a:ext cx="1287887" cy="373487"/>
          </a:xfrm>
          <a:prstGeom prst="rect">
            <a:avLst/>
          </a:prstGeom>
          <a:noFill/>
        </p:spPr>
        <p:txBody>
          <a:bodyPr wrap="square" rtlCol="0">
            <a:spAutoFit/>
          </a:bodyPr>
          <a:lstStyle/>
          <a:p>
            <a:r>
              <a:rPr lang="en-US" b="1" dirty="0" smtClean="0">
                <a:solidFill>
                  <a:srgbClr val="FF0000"/>
                </a:solidFill>
              </a:rPr>
              <a:t>XX1 - Input</a:t>
            </a:r>
            <a:endParaRPr lang="en-US" b="1" dirty="0">
              <a:solidFill>
                <a:srgbClr val="FF0000"/>
              </a:solidFill>
            </a:endParaRPr>
          </a:p>
        </p:txBody>
      </p:sp>
      <p:sp>
        <p:nvSpPr>
          <p:cNvPr id="10" name="TextBox 9"/>
          <p:cNvSpPr txBox="1"/>
          <p:nvPr/>
        </p:nvSpPr>
        <p:spPr>
          <a:xfrm>
            <a:off x="4994424" y="2479737"/>
            <a:ext cx="1287887" cy="373487"/>
          </a:xfrm>
          <a:prstGeom prst="rect">
            <a:avLst/>
          </a:prstGeom>
          <a:noFill/>
          <a:ln>
            <a:solidFill>
              <a:schemeClr val="accent1">
                <a:lumMod val="50000"/>
              </a:schemeClr>
            </a:solidFill>
          </a:ln>
        </p:spPr>
        <p:txBody>
          <a:bodyPr wrap="square" rtlCol="0">
            <a:spAutoFit/>
          </a:bodyPr>
          <a:lstStyle/>
          <a:p>
            <a:r>
              <a:rPr lang="en-US" b="1" dirty="0" smtClean="0">
                <a:solidFill>
                  <a:schemeClr val="accent1">
                    <a:lumMod val="50000"/>
                  </a:schemeClr>
                </a:solidFill>
              </a:rPr>
              <a:t>XX2 - Input</a:t>
            </a:r>
            <a:endParaRPr lang="en-US" b="1" dirty="0">
              <a:solidFill>
                <a:schemeClr val="accent1">
                  <a:lumMod val="50000"/>
                </a:schemeClr>
              </a:solidFill>
            </a:endParaRPr>
          </a:p>
        </p:txBody>
      </p:sp>
      <p:sp>
        <p:nvSpPr>
          <p:cNvPr id="11" name="TextBox 10"/>
          <p:cNvSpPr txBox="1"/>
          <p:nvPr/>
        </p:nvSpPr>
        <p:spPr>
          <a:xfrm>
            <a:off x="6537370" y="2499611"/>
            <a:ext cx="1287887" cy="373487"/>
          </a:xfrm>
          <a:prstGeom prst="rect">
            <a:avLst/>
          </a:prstGeom>
          <a:noFill/>
        </p:spPr>
        <p:txBody>
          <a:bodyPr wrap="square" rtlCol="0">
            <a:spAutoFit/>
          </a:bodyPr>
          <a:lstStyle/>
          <a:p>
            <a:r>
              <a:rPr lang="en-US" b="1" dirty="0" smtClean="0">
                <a:solidFill>
                  <a:schemeClr val="accent6">
                    <a:lumMod val="50000"/>
                  </a:schemeClr>
                </a:solidFill>
              </a:rPr>
              <a:t>XX3 - Input</a:t>
            </a:r>
            <a:endParaRPr lang="en-US" b="1" dirty="0">
              <a:solidFill>
                <a:schemeClr val="accent6">
                  <a:lumMod val="50000"/>
                </a:schemeClr>
              </a:solidFill>
            </a:endParaRPr>
          </a:p>
        </p:txBody>
      </p:sp>
      <p:sp>
        <p:nvSpPr>
          <p:cNvPr id="12" name="Rectangle 11"/>
          <p:cNvSpPr/>
          <p:nvPr/>
        </p:nvSpPr>
        <p:spPr>
          <a:xfrm>
            <a:off x="3348507" y="3773509"/>
            <a:ext cx="4675031" cy="236971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3680809" y="3373155"/>
            <a:ext cx="2854012" cy="308865"/>
          </a:xfrm>
          <a:prstGeom prst="rect">
            <a:avLst/>
          </a:prstGeom>
          <a:no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7030A0"/>
              </a:solidFill>
            </a:endParaRPr>
          </a:p>
        </p:txBody>
      </p:sp>
      <p:sp>
        <p:nvSpPr>
          <p:cNvPr id="15" name="Rectangle 14"/>
          <p:cNvSpPr/>
          <p:nvPr/>
        </p:nvSpPr>
        <p:spPr>
          <a:xfrm>
            <a:off x="1489888" y="2978130"/>
            <a:ext cx="1830961" cy="1980236"/>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775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p:txBody>
          <a:bodyPr/>
          <a:lstStyle/>
          <a:p>
            <a:r>
              <a:rPr lang="en-US" dirty="0" smtClean="0"/>
              <a:t>Print Job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5709538"/>
              </p:ext>
            </p:extLst>
          </p:nvPr>
        </p:nvGraphicFramePr>
        <p:xfrm>
          <a:off x="628651" y="2553368"/>
          <a:ext cx="7536555" cy="3873191"/>
        </p:xfrm>
        <a:graphic>
          <a:graphicData uri="http://schemas.openxmlformats.org/drawingml/2006/table">
            <a:tbl>
              <a:tblPr firstRow="1" firstCol="1" bandRow="1">
                <a:tableStyleId>{5C22544A-7EE6-4342-B048-85BDC9FD1C3A}</a:tableStyleId>
              </a:tblPr>
              <a:tblGrid>
                <a:gridCol w="789033"/>
                <a:gridCol w="2034048"/>
                <a:gridCol w="2230592"/>
                <a:gridCol w="2482882"/>
              </a:tblGrid>
              <a:tr h="553313">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53313">
                <a:tc>
                  <a:txBody>
                    <a:bodyPr/>
                    <a:lstStyle/>
                    <a:p>
                      <a:pPr marL="0" marR="0" algn="just">
                        <a:lnSpc>
                          <a:spcPct val="105000"/>
                        </a:lnSpc>
                        <a:spcBef>
                          <a:spcPts val="0"/>
                        </a:spcBef>
                        <a:spcAft>
                          <a:spcPts val="0"/>
                        </a:spcAft>
                      </a:pPr>
                      <a:r>
                        <a:rPr lang="en-US" sz="1600">
                          <a:effectLst/>
                        </a:rPr>
                        <a:t>GP1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 print job configuration.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53313">
                <a:tc>
                  <a:txBody>
                    <a:bodyPr/>
                    <a:lstStyle/>
                    <a:p>
                      <a:pPr marL="0" marR="0" algn="just">
                        <a:lnSpc>
                          <a:spcPct val="105000"/>
                        </a:lnSpc>
                        <a:spcBef>
                          <a:spcPts val="0"/>
                        </a:spcBef>
                        <a:spcAft>
                          <a:spcPts val="0"/>
                        </a:spcAft>
                      </a:pPr>
                      <a:r>
                        <a:rPr lang="en-US" sz="1600">
                          <a:effectLst/>
                        </a:rPr>
                        <a:t>GP2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Click “New Subsection”.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06626">
                <a:tc>
                  <a:txBody>
                    <a:bodyPr/>
                    <a:lstStyle/>
                    <a:p>
                      <a:pPr marL="0" marR="0" algn="just">
                        <a:lnSpc>
                          <a:spcPct val="105000"/>
                        </a:lnSpc>
                        <a:spcBef>
                          <a:spcPts val="0"/>
                        </a:spcBef>
                        <a:spcAft>
                          <a:spcPts val="0"/>
                        </a:spcAft>
                      </a:pPr>
                      <a:r>
                        <a:rPr lang="en-US" sz="1600">
                          <a:effectLst/>
                        </a:rPr>
                        <a:t>GP3</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Print Job Config Data</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dirty="0">
                          <a:effectLst/>
                        </a:rPr>
                        <a:t>Returns message of success to user.</a:t>
                      </a:r>
                    </a:p>
                    <a:p>
                      <a:pPr marL="342900" marR="0" lvl="0" indent="-342900" algn="just">
                        <a:lnSpc>
                          <a:spcPct val="105000"/>
                        </a:lnSpc>
                        <a:spcBef>
                          <a:spcPts val="0"/>
                        </a:spcBef>
                        <a:spcAft>
                          <a:spcPts val="0"/>
                        </a:spcAft>
                        <a:buFont typeface="Symbol" panose="05050102010706020507" pitchFamily="18" charset="2"/>
                        <a:buChar char=""/>
                      </a:pPr>
                      <a:r>
                        <a:rPr lang="en-US" sz="1600" dirty="0">
                          <a:effectLst/>
                        </a:rPr>
                        <a:t>Returns message of failure to user.</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valid type and click “Save”.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invalid type and click “Save”.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06626">
                <a:tc>
                  <a:txBody>
                    <a:bodyPr/>
                    <a:lstStyle/>
                    <a:p>
                      <a:pPr marL="0" marR="0" algn="just">
                        <a:lnSpc>
                          <a:spcPct val="105000"/>
                        </a:lnSpc>
                        <a:spcBef>
                          <a:spcPts val="0"/>
                        </a:spcBef>
                        <a:spcAft>
                          <a:spcPts val="0"/>
                        </a:spcAft>
                      </a:pPr>
                      <a:r>
                        <a:rPr lang="en-US" sz="1600" dirty="0" smtClean="0">
                          <a:effectLst/>
                        </a:rPr>
                        <a:t>GP4</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Print Job Config Data</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p>
                    <a:p>
                      <a:pPr marL="0" marR="0" algn="just">
                        <a:lnSpc>
                          <a:spcPct val="105000"/>
                        </a:lnSpc>
                        <a:spcBef>
                          <a:spcPts val="0"/>
                        </a:spcBef>
                        <a:spcAft>
                          <a:spcPts val="0"/>
                        </a:spcAft>
                      </a:pPr>
                      <a:r>
                        <a:rPr lang="en-US" sz="1600">
                          <a:effectLst/>
                        </a:rPr>
                        <a:t> </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 print job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47513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Requirements Overview</a:t>
            </a:r>
          </a:p>
          <a:p>
            <a:r>
              <a:rPr lang="en-US" dirty="0" smtClean="0"/>
              <a:t>Architecture Overview</a:t>
            </a:r>
          </a:p>
          <a:p>
            <a:r>
              <a:rPr lang="en-US" dirty="0" smtClean="0"/>
              <a:t>Detail Design Overview</a:t>
            </a:r>
          </a:p>
          <a:p>
            <a:r>
              <a:rPr lang="en-US" dirty="0" smtClean="0"/>
              <a:t>Test Items</a:t>
            </a:r>
          </a:p>
          <a:p>
            <a:r>
              <a:rPr lang="en-US" dirty="0" smtClean="0"/>
              <a:t>Risks</a:t>
            </a:r>
          </a:p>
          <a:p>
            <a:r>
              <a:rPr lang="en-US" dirty="0" smtClean="0"/>
              <a:t>Features To Be Tested</a:t>
            </a:r>
          </a:p>
          <a:p>
            <a:r>
              <a:rPr lang="en-US" dirty="0" smtClean="0"/>
              <a:t>Features Not Tested</a:t>
            </a:r>
          </a:p>
          <a:p>
            <a:r>
              <a:rPr lang="en-US" dirty="0" smtClean="0"/>
              <a:t>Test Deliverables</a:t>
            </a:r>
          </a:p>
          <a:p>
            <a:r>
              <a:rPr lang="en-US" dirty="0" smtClean="0"/>
              <a:t>Test Schedule</a:t>
            </a:r>
          </a:p>
          <a:p>
            <a:endParaRPr lang="en-US" dirty="0" smtClean="0"/>
          </a:p>
          <a:p>
            <a:endParaRPr lang="en-US" dirty="0" smtClean="0"/>
          </a:p>
        </p:txBody>
      </p:sp>
    </p:spTree>
    <p:extLst>
      <p:ext uri="{BB962C8B-B14F-4D97-AF65-F5344CB8AC3E}">
        <p14:creationId xmlns:p14="http://schemas.microsoft.com/office/powerpoint/2010/main" val="329457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8" name="Rectangle 7"/>
          <p:cNvSpPr/>
          <p:nvPr/>
        </p:nvSpPr>
        <p:spPr>
          <a:xfrm>
            <a:off x="6471694" y="2962141"/>
            <a:ext cx="1191236" cy="41212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856113" y="2924058"/>
            <a:ext cx="1287887" cy="369332"/>
          </a:xfrm>
          <a:prstGeom prst="rect">
            <a:avLst/>
          </a:prstGeom>
          <a:noFill/>
          <a:ln>
            <a:noFill/>
          </a:ln>
        </p:spPr>
        <p:txBody>
          <a:bodyPr wrap="square" rtlCol="0">
            <a:spAutoFit/>
          </a:bodyPr>
          <a:lstStyle/>
          <a:p>
            <a:r>
              <a:rPr lang="en-US" b="1" dirty="0" smtClean="0">
                <a:solidFill>
                  <a:srgbClr val="C00000"/>
                </a:solidFill>
              </a:rPr>
              <a:t>GP1 - Input</a:t>
            </a:r>
            <a:endParaRPr lang="en-US" b="1" dirty="0">
              <a:solidFill>
                <a:srgbClr val="C00000"/>
              </a:solidFill>
            </a:endParaRPr>
          </a:p>
        </p:txBody>
      </p:sp>
      <p:sp>
        <p:nvSpPr>
          <p:cNvPr id="10" name="Rectangle 9"/>
          <p:cNvSpPr/>
          <p:nvPr/>
        </p:nvSpPr>
        <p:spPr>
          <a:xfrm>
            <a:off x="6421341" y="4721653"/>
            <a:ext cx="1434771" cy="175951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094704" y="2395470"/>
            <a:ext cx="5326637" cy="408569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a:off x="1350136" y="6488668"/>
            <a:ext cx="2977165" cy="369332"/>
          </a:xfrm>
          <a:prstGeom prst="rect">
            <a:avLst/>
          </a:prstGeom>
          <a:noFill/>
          <a:ln>
            <a:noFill/>
          </a:ln>
        </p:spPr>
        <p:txBody>
          <a:bodyPr wrap="square" rtlCol="0">
            <a:spAutoFit/>
          </a:bodyPr>
          <a:lstStyle/>
          <a:p>
            <a:r>
              <a:rPr lang="en-US" b="1" dirty="0" smtClean="0">
                <a:solidFill>
                  <a:srgbClr val="C00000"/>
                </a:solidFill>
              </a:rPr>
              <a:t>Output: Cleared Fields</a:t>
            </a:r>
            <a:endParaRPr lang="en-US" b="1" dirty="0">
              <a:solidFill>
                <a:srgbClr val="C00000"/>
              </a:solidFill>
            </a:endParaRPr>
          </a:p>
        </p:txBody>
      </p:sp>
    </p:spTree>
    <p:extLst>
      <p:ext uri="{BB962C8B-B14F-4D97-AF65-F5344CB8AC3E}">
        <p14:creationId xmlns:p14="http://schemas.microsoft.com/office/powerpoint/2010/main" val="23792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5" grpId="0"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5" name="Rectangle 4"/>
          <p:cNvSpPr/>
          <p:nvPr/>
        </p:nvSpPr>
        <p:spPr>
          <a:xfrm>
            <a:off x="1385760" y="5277889"/>
            <a:ext cx="1548044"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6" name="TextBox 5"/>
          <p:cNvSpPr txBox="1"/>
          <p:nvPr/>
        </p:nvSpPr>
        <p:spPr>
          <a:xfrm>
            <a:off x="1472043" y="5674686"/>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GP2 - Input</a:t>
            </a:r>
            <a:endParaRPr lang="en-US" b="1" dirty="0">
              <a:solidFill>
                <a:schemeClr val="accent1">
                  <a:lumMod val="50000"/>
                </a:schemeClr>
              </a:solidFill>
            </a:endParaRPr>
          </a:p>
        </p:txBody>
      </p:sp>
      <p:sp>
        <p:nvSpPr>
          <p:cNvPr id="16" name="Rectangle 15"/>
          <p:cNvSpPr/>
          <p:nvPr/>
        </p:nvSpPr>
        <p:spPr>
          <a:xfrm>
            <a:off x="1385759" y="6040828"/>
            <a:ext cx="4590037" cy="256942"/>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17" name="Rectangle 16"/>
          <p:cNvSpPr/>
          <p:nvPr/>
        </p:nvSpPr>
        <p:spPr>
          <a:xfrm>
            <a:off x="6084402" y="2369713"/>
            <a:ext cx="380792" cy="4237149"/>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18" name="TextBox 17"/>
          <p:cNvSpPr txBox="1"/>
          <p:nvPr/>
        </p:nvSpPr>
        <p:spPr>
          <a:xfrm>
            <a:off x="1350136" y="6488668"/>
            <a:ext cx="2977165" cy="369332"/>
          </a:xfrm>
          <a:prstGeom prst="rect">
            <a:avLst/>
          </a:prstGeom>
          <a:noFill/>
          <a:ln>
            <a:noFill/>
          </a:ln>
        </p:spPr>
        <p:txBody>
          <a:bodyPr wrap="square" rtlCol="0">
            <a:spAutoFit/>
          </a:bodyPr>
          <a:lstStyle/>
          <a:p>
            <a:r>
              <a:rPr lang="en-US" b="1" dirty="0" smtClean="0">
                <a:solidFill>
                  <a:schemeClr val="accent1">
                    <a:lumMod val="50000"/>
                  </a:schemeClr>
                </a:solidFill>
              </a:rPr>
              <a:t>Output: Updated Display</a:t>
            </a:r>
            <a:endParaRPr lang="en-US" b="1" dirty="0">
              <a:solidFill>
                <a:schemeClr val="accent1">
                  <a:lumMod val="50000"/>
                </a:schemeClr>
              </a:solidFill>
            </a:endParaRPr>
          </a:p>
        </p:txBody>
      </p:sp>
    </p:spTree>
    <p:extLst>
      <p:ext uri="{BB962C8B-B14F-4D97-AF65-F5344CB8AC3E}">
        <p14:creationId xmlns:p14="http://schemas.microsoft.com/office/powerpoint/2010/main" val="157894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11" name="Rectangle 10"/>
          <p:cNvSpPr/>
          <p:nvPr/>
        </p:nvSpPr>
        <p:spPr>
          <a:xfrm>
            <a:off x="6471694" y="3374265"/>
            <a:ext cx="1191236" cy="412124"/>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2" name="TextBox 11"/>
          <p:cNvSpPr txBox="1"/>
          <p:nvPr/>
        </p:nvSpPr>
        <p:spPr>
          <a:xfrm>
            <a:off x="7856112" y="3374265"/>
            <a:ext cx="1287887" cy="369332"/>
          </a:xfrm>
          <a:prstGeom prst="rect">
            <a:avLst/>
          </a:prstGeom>
          <a:noFill/>
          <a:ln>
            <a:noFill/>
          </a:ln>
        </p:spPr>
        <p:txBody>
          <a:bodyPr wrap="square" rtlCol="0">
            <a:spAutoFit/>
          </a:bodyPr>
          <a:lstStyle/>
          <a:p>
            <a:r>
              <a:rPr lang="en-US" b="1" dirty="0" smtClean="0">
                <a:solidFill>
                  <a:schemeClr val="accent6">
                    <a:lumMod val="50000"/>
                  </a:schemeClr>
                </a:solidFill>
              </a:rPr>
              <a:t>GP3 - Input</a:t>
            </a:r>
            <a:endParaRPr lang="en-US" b="1" dirty="0">
              <a:solidFill>
                <a:schemeClr val="accent6">
                  <a:lumMod val="50000"/>
                </a:schemeClr>
              </a:solidFill>
            </a:endParaRPr>
          </a:p>
        </p:txBody>
      </p:sp>
      <p:sp>
        <p:nvSpPr>
          <p:cNvPr id="15" name="TextBox 14"/>
          <p:cNvSpPr txBox="1"/>
          <p:nvPr/>
        </p:nvSpPr>
        <p:spPr>
          <a:xfrm>
            <a:off x="1350136" y="6488668"/>
            <a:ext cx="3608230" cy="369332"/>
          </a:xfrm>
          <a:prstGeom prst="rect">
            <a:avLst/>
          </a:prstGeom>
          <a:noFill/>
          <a:ln>
            <a:noFill/>
          </a:ln>
        </p:spPr>
        <p:txBody>
          <a:bodyPr wrap="square" rtlCol="0">
            <a:spAutoFit/>
          </a:bodyPr>
          <a:lstStyle/>
          <a:p>
            <a:r>
              <a:rPr lang="en-US" b="1" dirty="0" smtClean="0">
                <a:solidFill>
                  <a:schemeClr val="accent6">
                    <a:lumMod val="50000"/>
                  </a:schemeClr>
                </a:solidFill>
              </a:rPr>
              <a:t>Output: Confirmation Message</a:t>
            </a:r>
            <a:endParaRPr lang="en-US" b="1" dirty="0">
              <a:solidFill>
                <a:schemeClr val="accent6">
                  <a:lumMod val="50000"/>
                </a:schemeClr>
              </a:solidFill>
            </a:endParaRPr>
          </a:p>
        </p:txBody>
      </p:sp>
      <p:sp>
        <p:nvSpPr>
          <p:cNvPr id="16" name="Rectangle 15"/>
          <p:cNvSpPr/>
          <p:nvPr/>
        </p:nvSpPr>
        <p:spPr>
          <a:xfrm>
            <a:off x="6423488" y="4224270"/>
            <a:ext cx="1602996" cy="2264397"/>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Tree>
    <p:extLst>
      <p:ext uri="{BB962C8B-B14F-4D97-AF65-F5344CB8AC3E}">
        <p14:creationId xmlns:p14="http://schemas.microsoft.com/office/powerpoint/2010/main" val="341432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13" name="Rectangle 12"/>
          <p:cNvSpPr/>
          <p:nvPr/>
        </p:nvSpPr>
        <p:spPr>
          <a:xfrm>
            <a:off x="6484573" y="3743597"/>
            <a:ext cx="1191236" cy="412124"/>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4" name="TextBox 13"/>
          <p:cNvSpPr txBox="1"/>
          <p:nvPr/>
        </p:nvSpPr>
        <p:spPr>
          <a:xfrm>
            <a:off x="7843233" y="3743597"/>
            <a:ext cx="1287887" cy="369332"/>
          </a:xfrm>
          <a:prstGeom prst="rect">
            <a:avLst/>
          </a:prstGeom>
          <a:noFill/>
          <a:ln>
            <a:noFill/>
          </a:ln>
        </p:spPr>
        <p:txBody>
          <a:bodyPr wrap="square" rtlCol="0">
            <a:spAutoFit/>
          </a:bodyPr>
          <a:lstStyle/>
          <a:p>
            <a:r>
              <a:rPr lang="en-US" b="1" dirty="0" smtClean="0">
                <a:solidFill>
                  <a:schemeClr val="accent4">
                    <a:lumMod val="75000"/>
                  </a:schemeClr>
                </a:solidFill>
              </a:rPr>
              <a:t>GP4 - Input</a:t>
            </a:r>
            <a:endParaRPr lang="en-US" b="1" dirty="0">
              <a:solidFill>
                <a:schemeClr val="accent4">
                  <a:lumMod val="75000"/>
                </a:schemeClr>
              </a:solidFill>
            </a:endParaRPr>
          </a:p>
        </p:txBody>
      </p:sp>
      <p:sp>
        <p:nvSpPr>
          <p:cNvPr id="15" name="Rectangle 14"/>
          <p:cNvSpPr/>
          <p:nvPr/>
        </p:nvSpPr>
        <p:spPr>
          <a:xfrm>
            <a:off x="6423488" y="4256604"/>
            <a:ext cx="1602996" cy="2324499"/>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6" name="TextBox 15"/>
          <p:cNvSpPr txBox="1"/>
          <p:nvPr/>
        </p:nvSpPr>
        <p:spPr>
          <a:xfrm>
            <a:off x="1350136" y="6488668"/>
            <a:ext cx="3608230" cy="369332"/>
          </a:xfrm>
          <a:prstGeom prst="rect">
            <a:avLst/>
          </a:prstGeom>
          <a:noFill/>
          <a:ln>
            <a:noFill/>
          </a:ln>
        </p:spPr>
        <p:txBody>
          <a:bodyPr wrap="square" rtlCol="0">
            <a:spAutoFit/>
          </a:bodyPr>
          <a:lstStyle/>
          <a:p>
            <a:r>
              <a:rPr lang="en-US" b="1" dirty="0" smtClean="0">
                <a:solidFill>
                  <a:schemeClr val="accent4">
                    <a:lumMod val="75000"/>
                  </a:schemeClr>
                </a:solidFill>
              </a:rPr>
              <a:t>Output: Confirmation Message</a:t>
            </a:r>
            <a:endParaRPr lang="en-US" b="1" dirty="0">
              <a:solidFill>
                <a:schemeClr val="accent4">
                  <a:lumMod val="75000"/>
                </a:schemeClr>
              </a:solidFill>
            </a:endParaRPr>
          </a:p>
        </p:txBody>
      </p:sp>
    </p:spTree>
    <p:extLst>
      <p:ext uri="{BB962C8B-B14F-4D97-AF65-F5344CB8AC3E}">
        <p14:creationId xmlns:p14="http://schemas.microsoft.com/office/powerpoint/2010/main" val="425894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5" name="Rectangle 4"/>
          <p:cNvSpPr/>
          <p:nvPr/>
        </p:nvSpPr>
        <p:spPr>
          <a:xfrm>
            <a:off x="1385760" y="5277889"/>
            <a:ext cx="1548044"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6" name="TextBox 5"/>
          <p:cNvSpPr txBox="1"/>
          <p:nvPr/>
        </p:nvSpPr>
        <p:spPr>
          <a:xfrm>
            <a:off x="1472043" y="5674686"/>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GP2 - Input</a:t>
            </a:r>
            <a:endParaRPr lang="en-US" b="1" dirty="0">
              <a:solidFill>
                <a:schemeClr val="accent1">
                  <a:lumMod val="50000"/>
                </a:schemeClr>
              </a:solidFill>
            </a:endParaRPr>
          </a:p>
        </p:txBody>
      </p:sp>
      <p:sp>
        <p:nvSpPr>
          <p:cNvPr id="8" name="Rectangle 7"/>
          <p:cNvSpPr/>
          <p:nvPr/>
        </p:nvSpPr>
        <p:spPr>
          <a:xfrm>
            <a:off x="6471694" y="2962141"/>
            <a:ext cx="1191236" cy="41212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856113" y="2924058"/>
            <a:ext cx="1287887" cy="369332"/>
          </a:xfrm>
          <a:prstGeom prst="rect">
            <a:avLst/>
          </a:prstGeom>
          <a:noFill/>
          <a:ln>
            <a:noFill/>
          </a:ln>
        </p:spPr>
        <p:txBody>
          <a:bodyPr wrap="square" rtlCol="0">
            <a:spAutoFit/>
          </a:bodyPr>
          <a:lstStyle/>
          <a:p>
            <a:r>
              <a:rPr lang="en-US" b="1" dirty="0" smtClean="0">
                <a:solidFill>
                  <a:srgbClr val="C00000"/>
                </a:solidFill>
              </a:rPr>
              <a:t>GP1 - Input</a:t>
            </a:r>
            <a:endParaRPr lang="en-US" b="1" dirty="0">
              <a:solidFill>
                <a:srgbClr val="C00000"/>
              </a:solidFill>
            </a:endParaRPr>
          </a:p>
        </p:txBody>
      </p:sp>
      <p:sp>
        <p:nvSpPr>
          <p:cNvPr id="10" name="Rectangle 9"/>
          <p:cNvSpPr/>
          <p:nvPr/>
        </p:nvSpPr>
        <p:spPr>
          <a:xfrm>
            <a:off x="6421341" y="4721653"/>
            <a:ext cx="1434771" cy="175951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471694" y="3374265"/>
            <a:ext cx="1191236" cy="412124"/>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2" name="TextBox 11"/>
          <p:cNvSpPr txBox="1"/>
          <p:nvPr/>
        </p:nvSpPr>
        <p:spPr>
          <a:xfrm>
            <a:off x="7856112" y="3374265"/>
            <a:ext cx="1287887" cy="369332"/>
          </a:xfrm>
          <a:prstGeom prst="rect">
            <a:avLst/>
          </a:prstGeom>
          <a:noFill/>
          <a:ln>
            <a:noFill/>
          </a:ln>
        </p:spPr>
        <p:txBody>
          <a:bodyPr wrap="square" rtlCol="0">
            <a:spAutoFit/>
          </a:bodyPr>
          <a:lstStyle/>
          <a:p>
            <a:r>
              <a:rPr lang="en-US" b="1" dirty="0" smtClean="0">
                <a:solidFill>
                  <a:schemeClr val="accent6">
                    <a:lumMod val="50000"/>
                  </a:schemeClr>
                </a:solidFill>
              </a:rPr>
              <a:t>GP3 - Input</a:t>
            </a:r>
            <a:endParaRPr lang="en-US" b="1" dirty="0">
              <a:solidFill>
                <a:schemeClr val="accent6">
                  <a:lumMod val="50000"/>
                </a:schemeClr>
              </a:solidFill>
            </a:endParaRPr>
          </a:p>
        </p:txBody>
      </p:sp>
      <p:sp>
        <p:nvSpPr>
          <p:cNvPr id="13" name="Rectangle 12"/>
          <p:cNvSpPr/>
          <p:nvPr/>
        </p:nvSpPr>
        <p:spPr>
          <a:xfrm>
            <a:off x="6484573" y="3743597"/>
            <a:ext cx="1191236" cy="412124"/>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4" name="TextBox 13"/>
          <p:cNvSpPr txBox="1"/>
          <p:nvPr/>
        </p:nvSpPr>
        <p:spPr>
          <a:xfrm>
            <a:off x="7843233" y="3743597"/>
            <a:ext cx="1287887" cy="369332"/>
          </a:xfrm>
          <a:prstGeom prst="rect">
            <a:avLst/>
          </a:prstGeom>
          <a:noFill/>
          <a:ln>
            <a:noFill/>
          </a:ln>
        </p:spPr>
        <p:txBody>
          <a:bodyPr wrap="square" rtlCol="0">
            <a:spAutoFit/>
          </a:bodyPr>
          <a:lstStyle/>
          <a:p>
            <a:r>
              <a:rPr lang="en-US" b="1" dirty="0" smtClean="0">
                <a:solidFill>
                  <a:schemeClr val="accent4">
                    <a:lumMod val="75000"/>
                  </a:schemeClr>
                </a:solidFill>
              </a:rPr>
              <a:t>GP4 - Input</a:t>
            </a:r>
            <a:endParaRPr lang="en-US" b="1" dirty="0">
              <a:solidFill>
                <a:schemeClr val="accent4">
                  <a:lumMod val="75000"/>
                </a:schemeClr>
              </a:solidFill>
            </a:endParaRPr>
          </a:p>
        </p:txBody>
      </p:sp>
    </p:spTree>
    <p:extLst>
      <p:ext uri="{BB962C8B-B14F-4D97-AF65-F5344CB8AC3E}">
        <p14:creationId xmlns:p14="http://schemas.microsoft.com/office/powerpoint/2010/main" val="77539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Unit Testing</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Test function calls and data boundaries</a:t>
            </a:r>
          </a:p>
          <a:p>
            <a:endParaRPr lang="en-US" dirty="0" smtClean="0"/>
          </a:p>
          <a:p>
            <a:r>
              <a:rPr lang="en-US" dirty="0" smtClean="0"/>
              <a:t>Import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817535"/>
              </p:ext>
            </p:extLst>
          </p:nvPr>
        </p:nvGraphicFramePr>
        <p:xfrm>
          <a:off x="533266" y="3671585"/>
          <a:ext cx="7982084" cy="3028417"/>
        </p:xfrm>
        <a:graphic>
          <a:graphicData uri="http://schemas.openxmlformats.org/drawingml/2006/table">
            <a:tbl>
              <a:tblPr firstRow="1" firstCol="1" bandRow="1">
                <a:tableStyleId>{5C22544A-7EE6-4342-B048-85BDC9FD1C3A}</a:tableStyleId>
              </a:tblPr>
              <a:tblGrid>
                <a:gridCol w="835511"/>
                <a:gridCol w="2153980"/>
                <a:gridCol w="2362479"/>
                <a:gridCol w="2630114"/>
              </a:tblGrid>
              <a:tr h="468097">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6136">
                <a:tc>
                  <a:txBody>
                    <a:bodyPr/>
                    <a:lstStyle/>
                    <a:p>
                      <a:pPr marL="0" marR="0" algn="just">
                        <a:lnSpc>
                          <a:spcPct val="105000"/>
                        </a:lnSpc>
                        <a:spcBef>
                          <a:spcPts val="0"/>
                        </a:spcBef>
                        <a:spcAft>
                          <a:spcPts val="0"/>
                        </a:spcAft>
                      </a:pPr>
                      <a:r>
                        <a:rPr lang="en-US" sz="1600">
                          <a:effectLst/>
                        </a:rPr>
                        <a:t>IC1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File Name of STL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a valid STL file to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an invalid STL file to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an invalid file type to import()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53770">
                <a:tc>
                  <a:txBody>
                    <a:bodyPr/>
                    <a:lstStyle/>
                    <a:p>
                      <a:pPr marL="0" marR="0" algn="just">
                        <a:lnSpc>
                          <a:spcPct val="105000"/>
                        </a:lnSpc>
                        <a:spcBef>
                          <a:spcPts val="0"/>
                        </a:spcBef>
                        <a:spcAft>
                          <a:spcPts val="0"/>
                        </a:spcAft>
                      </a:pPr>
                      <a:r>
                        <a:rPr lang="en-US" sz="1600">
                          <a:effectLst/>
                        </a:rPr>
                        <a:t>IC2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File Name of STL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valid STL file to delete()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an invalid file to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0950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Unit Testing</a:t>
            </a:r>
            <a:endParaRPr lang="en-US" dirty="0"/>
          </a:p>
        </p:txBody>
      </p:sp>
      <p:sp>
        <p:nvSpPr>
          <p:cNvPr id="3" name="Content Placeholder 2"/>
          <p:cNvSpPr>
            <a:spLocks noGrp="1"/>
          </p:cNvSpPr>
          <p:nvPr>
            <p:ph idx="1"/>
          </p:nvPr>
        </p:nvSpPr>
        <p:spPr>
          <a:xfrm>
            <a:off x="628650" y="1439259"/>
            <a:ext cx="7886700" cy="4351338"/>
          </a:xfrm>
        </p:spPr>
        <p:txBody>
          <a:bodyPr/>
          <a:lstStyle/>
          <a:p>
            <a:r>
              <a:rPr lang="en-US" dirty="0"/>
              <a:t>Material, Print, Printer, &amp; Extruder</a:t>
            </a:r>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4876919"/>
              </p:ext>
            </p:extLst>
          </p:nvPr>
        </p:nvGraphicFramePr>
        <p:xfrm>
          <a:off x="300909" y="1966980"/>
          <a:ext cx="8005964" cy="4593881"/>
        </p:xfrm>
        <a:graphic>
          <a:graphicData uri="http://schemas.openxmlformats.org/drawingml/2006/table">
            <a:tbl>
              <a:tblPr firstRow="1" firstCol="1" bandRow="1">
                <a:tableStyleId>{5C22544A-7EE6-4342-B048-85BDC9FD1C3A}</a:tableStyleId>
              </a:tblPr>
              <a:tblGrid>
                <a:gridCol w="838442"/>
                <a:gridCol w="2160718"/>
                <a:gridCol w="2369175"/>
                <a:gridCol w="2637629"/>
              </a:tblGrid>
              <a:tr h="410798">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311041">
                <a:tc>
                  <a:txBody>
                    <a:bodyPr/>
                    <a:lstStyle/>
                    <a:p>
                      <a:pPr marL="0" marR="0" algn="just">
                        <a:lnSpc>
                          <a:spcPct val="105000"/>
                        </a:lnSpc>
                        <a:spcBef>
                          <a:spcPts val="0"/>
                        </a:spcBef>
                        <a:spcAft>
                          <a:spcPts val="0"/>
                        </a:spcAft>
                      </a:pPr>
                      <a:r>
                        <a:rPr lang="en-US" sz="1600" dirty="0" smtClean="0">
                          <a:effectLst/>
                        </a:rPr>
                        <a:t>XX1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tx1"/>
                          </a:solidFill>
                          <a:effectLst/>
                        </a:rPr>
                        <a:t> </a:t>
                      </a:r>
                      <a:r>
                        <a:rPr lang="en-US" sz="1600" dirty="0" smtClean="0">
                          <a:solidFill>
                            <a:srgbClr val="FF0000"/>
                          </a:solidFill>
                          <a:effectLst/>
                        </a:rPr>
                        <a:t>XXX </a:t>
                      </a:r>
                      <a:r>
                        <a:rPr lang="en-US" sz="1600" dirty="0" err="1">
                          <a:effectLst/>
                        </a:rPr>
                        <a:t>Config</a:t>
                      </a:r>
                      <a:r>
                        <a:rPr lang="en-US" sz="1600" dirty="0">
                          <a:effectLst/>
                        </a:rPr>
                        <a:t> Object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 with values within boundary </a:t>
                      </a:r>
                      <a:r>
                        <a:rPr lang="en-US" sz="1600" dirty="0" err="1">
                          <a:effectLst/>
                        </a:rPr>
                        <a:t>tosave</a:t>
                      </a:r>
                      <a:r>
                        <a:rPr lang="en-US" sz="1600" dirty="0">
                          <a:effectLst/>
                        </a:rPr>
                        <a:t>()</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 with values exceeding boundary to save()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93371">
                <a:tc>
                  <a:txBody>
                    <a:bodyPr/>
                    <a:lstStyle/>
                    <a:p>
                      <a:pPr marL="0" marR="0" algn="just">
                        <a:lnSpc>
                          <a:spcPct val="105000"/>
                        </a:lnSpc>
                        <a:spcBef>
                          <a:spcPts val="0"/>
                        </a:spcBef>
                        <a:spcAft>
                          <a:spcPts val="0"/>
                        </a:spcAft>
                      </a:pPr>
                      <a:r>
                        <a:rPr lang="en-US" sz="1600" dirty="0" smtClean="0">
                          <a:effectLst/>
                        </a:rPr>
                        <a:t>XX2</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tx1"/>
                          </a:solidFill>
                          <a:effectLst/>
                        </a:rPr>
                        <a:t>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Error</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valid string name to load()</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invalid string name to load()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01033">
                <a:tc>
                  <a:txBody>
                    <a:bodyPr/>
                    <a:lstStyle/>
                    <a:p>
                      <a:pPr marL="0" marR="0" algn="just">
                        <a:lnSpc>
                          <a:spcPct val="105000"/>
                        </a:lnSpc>
                        <a:spcBef>
                          <a:spcPts val="0"/>
                        </a:spcBef>
                        <a:spcAft>
                          <a:spcPts val="0"/>
                        </a:spcAft>
                      </a:pPr>
                      <a:r>
                        <a:rPr lang="en-US" sz="1600" dirty="0" smtClean="0">
                          <a:effectLst/>
                        </a:rPr>
                        <a:t>XX3</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valid string name to delete()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invalid string name to  delete()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98635">
                <a:tc>
                  <a:txBody>
                    <a:bodyPr/>
                    <a:lstStyle/>
                    <a:p>
                      <a:pPr marL="0" marR="0" algn="just">
                        <a:lnSpc>
                          <a:spcPct val="105000"/>
                        </a:lnSpc>
                        <a:spcBef>
                          <a:spcPts val="0"/>
                        </a:spcBef>
                        <a:spcAft>
                          <a:spcPts val="0"/>
                        </a:spcAft>
                      </a:pPr>
                      <a:r>
                        <a:rPr lang="en-US" sz="1600" dirty="0" smtClean="0">
                          <a:effectLst/>
                        </a:rPr>
                        <a:t>XX4</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None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Array List&lt;String&gt; of file names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Call </a:t>
                      </a:r>
                      <a:r>
                        <a:rPr lang="en-US" sz="1600" dirty="0" err="1" smtClean="0">
                          <a:solidFill>
                            <a:schemeClr val="tx1"/>
                          </a:solidFill>
                          <a:effectLst/>
                        </a:rPr>
                        <a:t>loadAvailable</a:t>
                      </a:r>
                      <a:r>
                        <a:rPr lang="en-US" sz="1600" dirty="0" err="1" smtClean="0">
                          <a:solidFill>
                            <a:srgbClr val="FF0000"/>
                          </a:solidFill>
                          <a:effectLst/>
                        </a:rPr>
                        <a:t>XXX</a:t>
                      </a:r>
                      <a:r>
                        <a:rPr lang="en-US" sz="1600" dirty="0" err="1" smtClean="0">
                          <a:solidFill>
                            <a:schemeClr val="tx1"/>
                          </a:solidFill>
                          <a:effectLst/>
                        </a:rPr>
                        <a:t>Configs</a:t>
                      </a:r>
                      <a:r>
                        <a:rPr lang="en-US" sz="1600" dirty="0">
                          <a:effectLst/>
                        </a:rPr>
                        <a: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93130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Component Testing</a:t>
            </a:r>
            <a:endParaRPr lang="en-US" dirty="0"/>
          </a:p>
        </p:txBody>
      </p:sp>
      <p:sp>
        <p:nvSpPr>
          <p:cNvPr id="5" name="Content Placeholder 4"/>
          <p:cNvSpPr>
            <a:spLocks noGrp="1"/>
          </p:cNvSpPr>
          <p:nvPr>
            <p:ph idx="1"/>
          </p:nvPr>
        </p:nvSpPr>
        <p:spPr/>
        <p:txBody>
          <a:bodyPr/>
          <a:lstStyle/>
          <a:p>
            <a:r>
              <a:rPr lang="en-US" dirty="0" smtClean="0"/>
              <a:t>GUI</a:t>
            </a:r>
          </a:p>
          <a:p>
            <a:endParaRPr lang="en-US" dirty="0"/>
          </a:p>
          <a:p>
            <a:endParaRPr lang="en-US" dirty="0" smtClean="0"/>
          </a:p>
          <a:p>
            <a:endParaRPr lang="en-US" dirty="0"/>
          </a:p>
          <a:p>
            <a:endParaRPr lang="en-US" dirty="0" smtClean="0"/>
          </a:p>
          <a:p>
            <a:r>
              <a:rPr lang="en-US" dirty="0" smtClean="0"/>
              <a:t>Controller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90010020"/>
              </p:ext>
            </p:extLst>
          </p:nvPr>
        </p:nvGraphicFramePr>
        <p:xfrm>
          <a:off x="628650" y="2331076"/>
          <a:ext cx="7886700" cy="2048256"/>
        </p:xfrm>
        <a:graphic>
          <a:graphicData uri="http://schemas.openxmlformats.org/drawingml/2006/table">
            <a:tbl>
              <a:tblPr firstRow="1" firstCol="1" bandRow="1">
                <a:tableStyleId>{5C22544A-7EE6-4342-B048-85BDC9FD1C3A}</a:tableStyleId>
              </a:tblPr>
              <a:tblGrid>
                <a:gridCol w="1299368"/>
                <a:gridCol w="1611062"/>
                <a:gridCol w="2156034"/>
                <a:gridCol w="2820236"/>
              </a:tblGrid>
              <a:tr h="477404">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216451">
                <a:tc>
                  <a:txBody>
                    <a:bodyPr/>
                    <a:lstStyle/>
                    <a:p>
                      <a:pPr marL="0" marR="0" algn="just">
                        <a:lnSpc>
                          <a:spcPct val="105000"/>
                        </a:lnSpc>
                        <a:spcBef>
                          <a:spcPts val="0"/>
                        </a:spcBef>
                        <a:spcAft>
                          <a:spcPts val="0"/>
                        </a:spcAft>
                      </a:pPr>
                      <a:r>
                        <a:rPr lang="en-US" sz="1600">
                          <a:effectLst/>
                        </a:rPr>
                        <a:t>GS1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Presses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Text Fields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Updates display with correct results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Navigating between menus is easy. (This output is subjective)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Test individual units</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Tester navigates the menus by clicking the tabs.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6804769"/>
              </p:ext>
            </p:extLst>
          </p:nvPr>
        </p:nvGraphicFramePr>
        <p:xfrm>
          <a:off x="628650" y="4778883"/>
          <a:ext cx="7886700" cy="1750706"/>
        </p:xfrm>
        <a:graphic>
          <a:graphicData uri="http://schemas.openxmlformats.org/drawingml/2006/table">
            <a:tbl>
              <a:tblPr firstRow="1" firstCol="1" bandRow="1">
                <a:tableStyleId>{5C22544A-7EE6-4342-B048-85BDC9FD1C3A}</a:tableStyleId>
              </a:tblPr>
              <a:tblGrid>
                <a:gridCol w="1299368"/>
                <a:gridCol w="1611062"/>
                <a:gridCol w="2072028"/>
                <a:gridCol w="2904242"/>
              </a:tblGrid>
              <a:tr h="577073">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73633">
                <a:tc>
                  <a:txBody>
                    <a:bodyPr/>
                    <a:lstStyle/>
                    <a:p>
                      <a:pPr marL="0" marR="0" algn="just">
                        <a:lnSpc>
                          <a:spcPct val="105000"/>
                        </a:lnSpc>
                        <a:spcBef>
                          <a:spcPts val="0"/>
                        </a:spcBef>
                        <a:spcAft>
                          <a:spcPts val="0"/>
                        </a:spcAft>
                      </a:pPr>
                      <a:r>
                        <a:rPr lang="en-US" sz="1600">
                          <a:effectLst/>
                        </a:rPr>
                        <a:t>GC1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a:effectLst/>
                        </a:rPr>
                        <a:t>String File Names</a:t>
                      </a:r>
                    </a:p>
                    <a:p>
                      <a:pPr marL="0" marR="0" algn="l">
                        <a:lnSpc>
                          <a:spcPct val="105000"/>
                        </a:lnSpc>
                        <a:spcBef>
                          <a:spcPts val="0"/>
                        </a:spcBef>
                        <a:spcAft>
                          <a:spcPts val="0"/>
                        </a:spcAft>
                      </a:pPr>
                      <a:r>
                        <a:rPr lang="en-US" sz="1600">
                          <a:effectLst/>
                        </a:rPr>
                        <a:t>Object Files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Makes the proper load and save requests with the correct info.</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Check how the subsystem handles correct and incorrect data.</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18424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4633646"/>
              </p:ext>
            </p:extLst>
          </p:nvPr>
        </p:nvGraphicFramePr>
        <p:xfrm>
          <a:off x="628651" y="1872856"/>
          <a:ext cx="7886699" cy="1886682"/>
        </p:xfrm>
        <a:graphic>
          <a:graphicData uri="http://schemas.openxmlformats.org/drawingml/2006/table">
            <a:tbl>
              <a:tblPr firstRow="1" firstCol="1" bandRow="1">
                <a:tableStyleId>{5C22544A-7EE6-4342-B048-85BDC9FD1C3A}</a:tableStyleId>
              </a:tblPr>
              <a:tblGrid>
                <a:gridCol w="1032334"/>
                <a:gridCol w="1621916"/>
                <a:gridCol w="2331222"/>
                <a:gridCol w="2901227"/>
              </a:tblGrid>
              <a:tr h="455280">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1402">
                <a:tc>
                  <a:txBody>
                    <a:bodyPr/>
                    <a:lstStyle/>
                    <a:p>
                      <a:pPr marL="0" marR="0" algn="just">
                        <a:lnSpc>
                          <a:spcPct val="105000"/>
                        </a:lnSpc>
                        <a:spcBef>
                          <a:spcPts val="0"/>
                        </a:spcBef>
                        <a:spcAft>
                          <a:spcPts val="0"/>
                        </a:spcAft>
                      </a:pPr>
                      <a:r>
                        <a:rPr lang="en-US" sz="1400">
                          <a:effectLst/>
                        </a:rPr>
                        <a:t>SM1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Start Z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End Z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Parent STL  for each material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Per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STL files for each material in each subsection all bound by their specified Start Z and End Z.</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Subsection Module.  Observe the output STL files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6179450"/>
              </p:ext>
            </p:extLst>
          </p:nvPr>
        </p:nvGraphicFramePr>
        <p:xfrm>
          <a:off x="628650" y="4232750"/>
          <a:ext cx="7886699" cy="2378308"/>
        </p:xfrm>
        <a:graphic>
          <a:graphicData uri="http://schemas.openxmlformats.org/drawingml/2006/table">
            <a:tbl>
              <a:tblPr firstRow="1" firstCol="1" bandRow="1">
                <a:tableStyleId>{5C22544A-7EE6-4342-B048-85BDC9FD1C3A}</a:tableStyleId>
              </a:tblPr>
              <a:tblGrid>
                <a:gridCol w="1036806"/>
                <a:gridCol w="1728010"/>
                <a:gridCol w="2029654"/>
                <a:gridCol w="3092229"/>
              </a:tblGrid>
              <a:tr h="362056">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Expected Output/Action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93801">
                <a:tc>
                  <a:txBody>
                    <a:bodyPr/>
                    <a:lstStyle/>
                    <a:p>
                      <a:pPr marL="0" marR="0" algn="just">
                        <a:lnSpc>
                          <a:spcPct val="105000"/>
                        </a:lnSpc>
                        <a:spcBef>
                          <a:spcPts val="0"/>
                        </a:spcBef>
                        <a:spcAft>
                          <a:spcPts val="0"/>
                        </a:spcAft>
                      </a:pPr>
                      <a:r>
                        <a:rPr lang="en-US" sz="1400">
                          <a:effectLst/>
                        </a:rPr>
                        <a:t>FT1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Subsection STL files for each subsection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Material Configurations for each material in each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AMF file for each subsection that describes the combination of all subsection STL files as a combination of volumes, each volume mapped to its correct material.</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File Translation Module.  Observe the output AMF file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628650" y="1490634"/>
            <a:ext cx="7886700" cy="400110"/>
          </a:xfrm>
          <a:prstGeom prst="rect">
            <a:avLst/>
          </a:prstGeom>
          <a:noFill/>
        </p:spPr>
        <p:txBody>
          <a:bodyPr wrap="square" rtlCol="0">
            <a:spAutoFit/>
          </a:bodyPr>
          <a:lstStyle/>
          <a:p>
            <a:r>
              <a:rPr lang="en-US" sz="2000" dirty="0" smtClean="0"/>
              <a:t>Subsection Module</a:t>
            </a:r>
            <a:endParaRPr lang="en-US" sz="2000" dirty="0"/>
          </a:p>
        </p:txBody>
      </p:sp>
      <p:sp>
        <p:nvSpPr>
          <p:cNvPr id="7" name="TextBox 6"/>
          <p:cNvSpPr txBox="1"/>
          <p:nvPr/>
        </p:nvSpPr>
        <p:spPr>
          <a:xfrm>
            <a:off x="628650" y="3866961"/>
            <a:ext cx="7886700" cy="400110"/>
          </a:xfrm>
          <a:prstGeom prst="rect">
            <a:avLst/>
          </a:prstGeom>
          <a:noFill/>
        </p:spPr>
        <p:txBody>
          <a:bodyPr wrap="square" rtlCol="0">
            <a:spAutoFit/>
          </a:bodyPr>
          <a:lstStyle/>
          <a:p>
            <a:r>
              <a:rPr lang="en-US" sz="2000" dirty="0" smtClean="0"/>
              <a:t>File Translation Module</a:t>
            </a:r>
            <a:endParaRPr lang="en-US" sz="2000" dirty="0"/>
          </a:p>
        </p:txBody>
      </p:sp>
    </p:spTree>
    <p:extLst>
      <p:ext uri="{BB962C8B-B14F-4D97-AF65-F5344CB8AC3E}">
        <p14:creationId xmlns:p14="http://schemas.microsoft.com/office/powerpoint/2010/main" val="3963408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006711"/>
              </p:ext>
            </p:extLst>
          </p:nvPr>
        </p:nvGraphicFramePr>
        <p:xfrm>
          <a:off x="628650" y="1890744"/>
          <a:ext cx="7886700" cy="2864136"/>
        </p:xfrm>
        <a:graphic>
          <a:graphicData uri="http://schemas.openxmlformats.org/drawingml/2006/table">
            <a:tbl>
              <a:tblPr firstRow="1" firstCol="1" bandRow="1">
                <a:tableStyleId>{5C22544A-7EE6-4342-B048-85BDC9FD1C3A}</a:tableStyleId>
              </a:tblPr>
              <a:tblGrid>
                <a:gridCol w="1040305"/>
                <a:gridCol w="1673766"/>
                <a:gridCol w="2154375"/>
                <a:gridCol w="3018254"/>
              </a:tblGrid>
              <a:tr h="76777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96357">
                <a:tc>
                  <a:txBody>
                    <a:bodyPr/>
                    <a:lstStyle/>
                    <a:p>
                      <a:pPr marL="0" marR="0" algn="just">
                        <a:lnSpc>
                          <a:spcPct val="105000"/>
                        </a:lnSpc>
                        <a:spcBef>
                          <a:spcPts val="0"/>
                        </a:spcBef>
                        <a:spcAft>
                          <a:spcPts val="0"/>
                        </a:spcAft>
                      </a:pPr>
                      <a:r>
                        <a:rPr lang="en-US" sz="1600">
                          <a:effectLst/>
                        </a:rPr>
                        <a:t>SE1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All data items described in the Detailed Design Specification section 6.1.1.4</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G-Code files for each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810"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Slicing Engine Wrapper Module.  Observe the output G-Code files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Slicing Engine Wrapper Module</a:t>
            </a:r>
            <a:endParaRPr lang="en-US" sz="2000" dirty="0"/>
          </a:p>
        </p:txBody>
      </p:sp>
    </p:spTree>
    <p:extLst>
      <p:ext uri="{BB962C8B-B14F-4D97-AF65-F5344CB8AC3E}">
        <p14:creationId xmlns:p14="http://schemas.microsoft.com/office/powerpoint/2010/main" val="3278984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3.1</a:t>
            </a:r>
            <a:r>
              <a:rPr lang="en-US" b="1" dirty="0"/>
              <a:t>	 STL File Input</a:t>
            </a:r>
          </a:p>
          <a:p>
            <a:r>
              <a:rPr lang="en-US" b="1" dirty="0"/>
              <a:t>3.3	Generate Machine Instructions</a:t>
            </a:r>
          </a:p>
          <a:p>
            <a:r>
              <a:rPr lang="en-US" b="1" dirty="0"/>
              <a:t>3.4	Issue Machine Instructions</a:t>
            </a:r>
          </a:p>
          <a:p>
            <a:r>
              <a:rPr lang="en-US" b="1" dirty="0"/>
              <a:t>3.5	Monitor Temperature</a:t>
            </a:r>
          </a:p>
          <a:p>
            <a:r>
              <a:rPr lang="en-US" b="1" dirty="0"/>
              <a:t>3.6	Monitor Position</a:t>
            </a:r>
          </a:p>
          <a:p>
            <a:r>
              <a:rPr lang="en-US" b="1" dirty="0"/>
              <a:t>3.7	Adhere to Material Constraints</a:t>
            </a:r>
          </a:p>
          <a:p>
            <a:r>
              <a:rPr lang="en-US" b="1" dirty="0"/>
              <a:t>3.8	Identify </a:t>
            </a:r>
            <a:r>
              <a:rPr lang="en-US" b="1" dirty="0" smtClean="0"/>
              <a:t>Materials</a:t>
            </a:r>
            <a:endParaRPr lang="en-US" dirty="0" smtClean="0"/>
          </a:p>
          <a:p>
            <a:r>
              <a:rPr lang="en-US" b="1" dirty="0"/>
              <a:t>3.9	Identify Shapes</a:t>
            </a:r>
          </a:p>
          <a:p>
            <a:r>
              <a:rPr lang="en-US" b="1" dirty="0"/>
              <a:t>3.10	Determine Shape of Support Material Structure</a:t>
            </a:r>
          </a:p>
          <a:p>
            <a:r>
              <a:rPr lang="en-US" b="1" dirty="0"/>
              <a:t>3.11	Create Printing Path</a:t>
            </a:r>
          </a:p>
          <a:p>
            <a:r>
              <a:rPr lang="en-US" b="1" dirty="0"/>
              <a:t>3.12	Database Interface</a:t>
            </a:r>
          </a:p>
          <a:p>
            <a:r>
              <a:rPr lang="en-US" b="1" dirty="0"/>
              <a:t>3.13	Store &amp; Load Material Records</a:t>
            </a:r>
          </a:p>
          <a:p>
            <a:r>
              <a:rPr lang="en-US" b="1" dirty="0"/>
              <a:t>3.14	Slice Geometry into Thickness Levels</a:t>
            </a:r>
          </a:p>
          <a:p>
            <a:r>
              <a:rPr lang="en-US" b="1" dirty="0"/>
              <a:t>3.15	Monitor Flow Sensors</a:t>
            </a:r>
          </a:p>
          <a:p>
            <a:r>
              <a:rPr lang="en-US" b="1" dirty="0"/>
              <a:t>3.17	Allow for UV Head Polymerization</a:t>
            </a:r>
          </a:p>
          <a:p>
            <a:r>
              <a:rPr lang="en-US" b="1" dirty="0"/>
              <a:t>4.1	Software Installer</a:t>
            </a:r>
          </a:p>
          <a:p>
            <a:r>
              <a:rPr lang="en-US" b="1" dirty="0"/>
              <a:t>4.2	Host Software to Printer Connection</a:t>
            </a:r>
          </a:p>
          <a:p>
            <a:r>
              <a:rPr lang="en-US" b="1" dirty="0"/>
              <a:t>6.1	Temperature Cutoff Threshold</a:t>
            </a:r>
          </a:p>
          <a:p>
            <a:r>
              <a:rPr lang="en-US" b="1" dirty="0"/>
              <a:t>6.2	Printing Area Restrictions</a:t>
            </a:r>
          </a:p>
          <a:p>
            <a:r>
              <a:rPr lang="en-US" b="1" dirty="0"/>
              <a:t>8.1	Material Database</a:t>
            </a:r>
          </a:p>
          <a:p>
            <a:r>
              <a:rPr lang="en-US" b="1" dirty="0"/>
              <a:t>8.2	Abstract Hardware Interface</a:t>
            </a:r>
          </a:p>
          <a:p>
            <a:r>
              <a:rPr lang="en-US" b="1" dirty="0"/>
              <a:t>8.3	Modular and Scalable Design</a:t>
            </a:r>
          </a:p>
          <a:p>
            <a:endParaRPr lang="en-US" dirty="0" smtClean="0"/>
          </a:p>
        </p:txBody>
      </p:sp>
    </p:spTree>
    <p:extLst>
      <p:ext uri="{BB962C8B-B14F-4D97-AF65-F5344CB8AC3E}">
        <p14:creationId xmlns:p14="http://schemas.microsoft.com/office/powerpoint/2010/main" val="4213385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7678769"/>
              </p:ext>
            </p:extLst>
          </p:nvPr>
        </p:nvGraphicFramePr>
        <p:xfrm>
          <a:off x="628650" y="1890744"/>
          <a:ext cx="7886700" cy="2461800"/>
        </p:xfrm>
        <a:graphic>
          <a:graphicData uri="http://schemas.openxmlformats.org/drawingml/2006/table">
            <a:tbl>
              <a:tblPr firstRow="1" firstCol="1" bandRow="1">
                <a:tableStyleId>{5C22544A-7EE6-4342-B048-85BDC9FD1C3A}</a:tableStyleId>
              </a:tblPr>
              <a:tblGrid>
                <a:gridCol w="1046765"/>
                <a:gridCol w="1672681"/>
                <a:gridCol w="2833248"/>
                <a:gridCol w="2334006"/>
              </a:tblGrid>
              <a:tr h="256318">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05482">
                <a:tc>
                  <a:txBody>
                    <a:bodyPr/>
                    <a:lstStyle/>
                    <a:p>
                      <a:pPr marL="0" marR="0" algn="just">
                        <a:lnSpc>
                          <a:spcPct val="105000"/>
                        </a:lnSpc>
                        <a:spcBef>
                          <a:spcPts val="0"/>
                        </a:spcBef>
                        <a:spcAft>
                          <a:spcPts val="0"/>
                        </a:spcAft>
                      </a:pPr>
                      <a:r>
                        <a:rPr lang="en-US" sz="1400" dirty="0">
                          <a:effectLst/>
                        </a:rPr>
                        <a:t>PM1</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The printer G-Code flavor</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Printer custom start G-Code</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 Printer custom end G-Code, and G-Code files for each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G-Code files for each subsection with only G-Code commands specific to the specified printer G-Code flavor, the printer customer start G-Code on the bottom most layer, and the printer custom end G-Code at the end of the top most layer.</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Manually build a </a:t>
                      </a:r>
                      <a:r>
                        <a:rPr lang="en-US" sz="1400" dirty="0" err="1">
                          <a:effectLst/>
                        </a:rPr>
                        <a:t>PrintJobConfiguration</a:t>
                      </a:r>
                      <a:r>
                        <a:rPr lang="en-US" sz="1400" dirty="0">
                          <a:effectLst/>
                        </a:rPr>
                        <a:t> object with the described input and pass it to the Parser Module.  Observe the output G-Code files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Parser Module</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3532898027"/>
              </p:ext>
            </p:extLst>
          </p:nvPr>
        </p:nvGraphicFramePr>
        <p:xfrm>
          <a:off x="628650" y="4774152"/>
          <a:ext cx="7886700" cy="1870488"/>
        </p:xfrm>
        <a:graphic>
          <a:graphicData uri="http://schemas.openxmlformats.org/drawingml/2006/table">
            <a:tbl>
              <a:tblPr firstRow="1" firstCol="1" bandRow="1">
                <a:tableStyleId>{5C22544A-7EE6-4342-B048-85BDC9FD1C3A}</a:tableStyleId>
              </a:tblPr>
              <a:tblGrid>
                <a:gridCol w="1049106"/>
                <a:gridCol w="1671821"/>
                <a:gridCol w="2151127"/>
                <a:gridCol w="3014646"/>
              </a:tblGrid>
              <a:tr h="448104">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Input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Test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22384">
                <a:tc>
                  <a:txBody>
                    <a:bodyPr/>
                    <a:lstStyle/>
                    <a:p>
                      <a:pPr marL="0" marR="0" algn="just">
                        <a:lnSpc>
                          <a:spcPct val="105000"/>
                        </a:lnSpc>
                        <a:spcBef>
                          <a:spcPts val="0"/>
                        </a:spcBef>
                        <a:spcAft>
                          <a:spcPts val="0"/>
                        </a:spcAft>
                      </a:pPr>
                      <a:r>
                        <a:rPr lang="en-US" sz="1400">
                          <a:effectLst/>
                        </a:rPr>
                        <a:t>UM1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a:effectLst/>
                        </a:rPr>
                        <a:t>G-Code files for each subsection.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a:effectLst/>
                        </a:rPr>
                        <a:t>Finalized G-Code file with all subsection G-Code in the order from the bottom most subsection to the top most subsection.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Unification Module.  Observe the output G-Code file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8" name="TextBox 7"/>
          <p:cNvSpPr txBox="1"/>
          <p:nvPr/>
        </p:nvSpPr>
        <p:spPr>
          <a:xfrm>
            <a:off x="628650" y="4374042"/>
            <a:ext cx="7886700" cy="400110"/>
          </a:xfrm>
          <a:prstGeom prst="rect">
            <a:avLst/>
          </a:prstGeom>
          <a:noFill/>
        </p:spPr>
        <p:txBody>
          <a:bodyPr wrap="square" rtlCol="0">
            <a:spAutoFit/>
          </a:bodyPr>
          <a:lstStyle/>
          <a:p>
            <a:r>
              <a:rPr lang="en-US" sz="2000" dirty="0" smtClean="0"/>
              <a:t>Unification Module</a:t>
            </a:r>
            <a:endParaRPr lang="en-US" sz="2000" dirty="0"/>
          </a:p>
        </p:txBody>
      </p:sp>
    </p:spTree>
    <p:extLst>
      <p:ext uri="{BB962C8B-B14F-4D97-AF65-F5344CB8AC3E}">
        <p14:creationId xmlns:p14="http://schemas.microsoft.com/office/powerpoint/2010/main" val="89175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Component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775528"/>
              </p:ext>
            </p:extLst>
          </p:nvPr>
        </p:nvGraphicFramePr>
        <p:xfrm>
          <a:off x="628650" y="1890744"/>
          <a:ext cx="7886700" cy="3522504"/>
        </p:xfrm>
        <a:graphic>
          <a:graphicData uri="http://schemas.openxmlformats.org/drawingml/2006/table">
            <a:tbl>
              <a:tblPr firstRow="1" firstCol="1" bandRow="1">
                <a:tableStyleId>{5C22544A-7EE6-4342-B048-85BDC9FD1C3A}</a:tableStyleId>
              </a:tblPr>
              <a:tblGrid>
                <a:gridCol w="1195214"/>
                <a:gridCol w="1636129"/>
                <a:gridCol w="2105038"/>
                <a:gridCol w="2950319"/>
              </a:tblGrid>
              <a:tr h="591571">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930933">
                <a:tc>
                  <a:txBody>
                    <a:bodyPr/>
                    <a:lstStyle/>
                    <a:p>
                      <a:pPr marL="0" marR="0" algn="just">
                        <a:lnSpc>
                          <a:spcPct val="105000"/>
                        </a:lnSpc>
                        <a:spcBef>
                          <a:spcPts val="0"/>
                        </a:spcBef>
                        <a:spcAft>
                          <a:spcPts val="0"/>
                        </a:spcAft>
                      </a:pPr>
                      <a:r>
                        <a:rPr lang="en-US" sz="1600">
                          <a:effectLst/>
                        </a:rPr>
                        <a:t>NS1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Start Z </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End Z for each subsection </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Parent STL File for each material in each subsection.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AMF file for each subsection that describes the combination of all subsection STL files as a combination of volumes, each volume mapped to its correct material.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Normalization Subsystem.  Observe the output AMF file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Normalization Subsystem</a:t>
            </a:r>
            <a:endParaRPr lang="en-US" sz="2000" dirty="0"/>
          </a:p>
        </p:txBody>
      </p:sp>
    </p:spTree>
    <p:extLst>
      <p:ext uri="{BB962C8B-B14F-4D97-AF65-F5344CB8AC3E}">
        <p14:creationId xmlns:p14="http://schemas.microsoft.com/office/powerpoint/2010/main" val="779787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Post Processing Component Testing</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9533996"/>
              </p:ext>
            </p:extLst>
          </p:nvPr>
        </p:nvGraphicFramePr>
        <p:xfrm>
          <a:off x="628650" y="1890744"/>
          <a:ext cx="7886700" cy="3802920"/>
        </p:xfrm>
        <a:graphic>
          <a:graphicData uri="http://schemas.openxmlformats.org/drawingml/2006/table">
            <a:tbl>
              <a:tblPr firstRow="1" firstCol="1" bandRow="1">
                <a:tableStyleId>{5C22544A-7EE6-4342-B048-85BDC9FD1C3A}</a:tableStyleId>
              </a:tblPr>
              <a:tblGrid>
                <a:gridCol w="1299368"/>
                <a:gridCol w="1611062"/>
                <a:gridCol w="2072028"/>
                <a:gridCol w="2904242"/>
              </a:tblGrid>
              <a:tr h="678463">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24457">
                <a:tc>
                  <a:txBody>
                    <a:bodyPr/>
                    <a:lstStyle/>
                    <a:p>
                      <a:pPr marL="0" marR="0" algn="just">
                        <a:lnSpc>
                          <a:spcPct val="105000"/>
                        </a:lnSpc>
                        <a:spcBef>
                          <a:spcPts val="0"/>
                        </a:spcBef>
                        <a:spcAft>
                          <a:spcPts val="0"/>
                        </a:spcAft>
                      </a:pPr>
                      <a:r>
                        <a:rPr lang="en-US" sz="1600">
                          <a:effectLst/>
                        </a:rPr>
                        <a:t>GP1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The printer G-Code flavor</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Printer custom start G-Code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Printer custom end G-Code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G-Code files for each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Finalized G-Code file with all subsection G-Code in the order from the bottom most subsection to the top most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06045"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G-Code Preparation Subsystem.  Observe the output G-Code file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G-Code Preparation Subsystem</a:t>
            </a:r>
            <a:endParaRPr lang="en-US" sz="2000" dirty="0"/>
          </a:p>
        </p:txBody>
      </p:sp>
    </p:spTree>
    <p:extLst>
      <p:ext uri="{BB962C8B-B14F-4D97-AF65-F5344CB8AC3E}">
        <p14:creationId xmlns:p14="http://schemas.microsoft.com/office/powerpoint/2010/main" val="4154554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63827"/>
          </a:xfrm>
        </p:spPr>
        <p:txBody>
          <a:bodyPr>
            <a:normAutofit fontScale="90000"/>
          </a:bodyPr>
          <a:lstStyle/>
          <a:p>
            <a:pPr algn="l"/>
            <a:r>
              <a:rPr lang="en-US" dirty="0" smtClean="0"/>
              <a:t>Printer State Controller – Unit Tests</a:t>
            </a:r>
            <a:endParaRPr lang="en-US" dirty="0"/>
          </a:p>
        </p:txBody>
      </p:sp>
      <p:sp>
        <p:nvSpPr>
          <p:cNvPr id="3" name="Subtitle 2"/>
          <p:cNvSpPr>
            <a:spLocks noGrp="1"/>
          </p:cNvSpPr>
          <p:nvPr>
            <p:ph type="subTitle" idx="1"/>
          </p:nvPr>
        </p:nvSpPr>
        <p:spPr>
          <a:xfrm>
            <a:off x="0" y="3962400"/>
            <a:ext cx="9144000" cy="1886465"/>
          </a:xfrm>
        </p:spPr>
        <p:txBody>
          <a:bodyPr>
            <a:normAutofit fontScale="92500" lnSpcReduction="10000"/>
          </a:bodyPr>
          <a:lstStyle/>
          <a:p>
            <a:pPr marL="342900" indent="-342900" algn="l">
              <a:buFont typeface="Arial" panose="020B0604020202020204" pitchFamily="34" charset="0"/>
              <a:buChar char="•"/>
            </a:pPr>
            <a:r>
              <a:rPr lang="en-US" dirty="0" smtClean="0"/>
              <a:t>PS1 </a:t>
            </a:r>
            <a:r>
              <a:rPr lang="en-US" dirty="0" smtClean="0"/>
              <a:t>and PS3 ensure that G-Code stream is correctly acted upon in response to user input.</a:t>
            </a:r>
          </a:p>
          <a:p>
            <a:pPr marL="342900" indent="-342900" algn="l">
              <a:buFont typeface="Arial" panose="020B0604020202020204" pitchFamily="34" charset="0"/>
              <a:buChar char="•"/>
            </a:pPr>
            <a:r>
              <a:rPr lang="en-US" dirty="0" smtClean="0"/>
              <a:t>Outbound G-Codes will be written to log and compared against incoming G-Codes.</a:t>
            </a:r>
          </a:p>
          <a:p>
            <a:pPr marL="342900" indent="-342900" algn="l">
              <a:buFont typeface="Arial" panose="020B0604020202020204" pitchFamily="34" charset="0"/>
              <a:buChar char="•"/>
            </a:pPr>
            <a:r>
              <a:rPr lang="en-US" dirty="0" smtClean="0"/>
              <a:t>When the user cancels or pause/resumes print job in the UI menu, the PSC (Printer State Controller) will perform an action. This action will be reflected in the outbound G-Codes which can be compared to the inbound G-Codes for correctness.</a:t>
            </a:r>
          </a:p>
        </p:txBody>
      </p:sp>
      <p:graphicFrame>
        <p:nvGraphicFramePr>
          <p:cNvPr id="4" name="Table 3"/>
          <p:cNvGraphicFramePr>
            <a:graphicFrameLocks noGrp="1"/>
          </p:cNvGraphicFramePr>
          <p:nvPr>
            <p:extLst>
              <p:ext uri="{D42A27DB-BD31-4B8C-83A1-F6EECF244321}">
                <p14:modId xmlns:p14="http://schemas.microsoft.com/office/powerpoint/2010/main" val="674636518"/>
              </p:ext>
            </p:extLst>
          </p:nvPr>
        </p:nvGraphicFramePr>
        <p:xfrm>
          <a:off x="105033" y="990641"/>
          <a:ext cx="7743567" cy="1229497"/>
        </p:xfrm>
        <a:graphic>
          <a:graphicData uri="http://schemas.openxmlformats.org/drawingml/2006/table">
            <a:tbl>
              <a:tblPr firstRow="1" firstCol="1" bandRow="1">
                <a:tableStyleId>{5C22544A-7EE6-4342-B048-85BDC9FD1C3A}</a:tableStyleId>
              </a:tblPr>
              <a:tblGrid>
                <a:gridCol w="1045227"/>
                <a:gridCol w="1670256"/>
                <a:gridCol w="2056284"/>
                <a:gridCol w="2971800"/>
              </a:tblGrid>
              <a:tr h="1229497">
                <a:tc>
                  <a:txBody>
                    <a:bodyPr/>
                    <a:lstStyle/>
                    <a:p>
                      <a:pPr marL="0" marR="0" algn="just">
                        <a:lnSpc>
                          <a:spcPct val="105000"/>
                        </a:lnSpc>
                        <a:spcBef>
                          <a:spcPts val="0"/>
                        </a:spcBef>
                        <a:spcAft>
                          <a:spcPts val="0"/>
                        </a:spcAft>
                      </a:pPr>
                      <a:r>
                        <a:rPr lang="en-US" sz="1100" dirty="0">
                          <a:effectLst/>
                        </a:rPr>
                        <a:t>PS1</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G-Codes </a:t>
                      </a:r>
                    </a:p>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User Interface Status (Cancel)</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The Printer State Controller shall halt the sending of G-Codes to the Serialization Module. </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Trigger cancel event to ensure that no further G-Codes are sent to Serialization Module. There is no return state. Therefore, the print job cannot be resumed.</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43378949"/>
              </p:ext>
            </p:extLst>
          </p:nvPr>
        </p:nvGraphicFramePr>
        <p:xfrm>
          <a:off x="105033" y="2226287"/>
          <a:ext cx="7743567" cy="1056132"/>
        </p:xfrm>
        <a:graphic>
          <a:graphicData uri="http://schemas.openxmlformats.org/drawingml/2006/table">
            <a:tbl>
              <a:tblPr firstRow="1" firstCol="1" bandRow="1">
                <a:tableStyleId>{5C22544A-7EE6-4342-B048-85BDC9FD1C3A}</a:tableStyleId>
              </a:tblPr>
              <a:tblGrid>
                <a:gridCol w="1037967"/>
                <a:gridCol w="1676400"/>
                <a:gridCol w="2057400"/>
                <a:gridCol w="2971800"/>
              </a:tblGrid>
              <a:tr h="167640">
                <a:tc>
                  <a:txBody>
                    <a:bodyPr/>
                    <a:lstStyle/>
                    <a:p>
                      <a:pPr marL="0" marR="0" algn="just">
                        <a:lnSpc>
                          <a:spcPct val="105000"/>
                        </a:lnSpc>
                        <a:spcBef>
                          <a:spcPts val="0"/>
                        </a:spcBef>
                        <a:spcAft>
                          <a:spcPts val="0"/>
                        </a:spcAft>
                      </a:pPr>
                      <a:r>
                        <a:rPr lang="en-US" sz="1100" dirty="0">
                          <a:effectLst/>
                        </a:rPr>
                        <a:t>PS3</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G-Codes and</a:t>
                      </a:r>
                    </a:p>
                    <a:p>
                      <a:pPr marL="342900" marR="0" lvl="0" indent="-342900" algn="l">
                        <a:lnSpc>
                          <a:spcPct val="105000"/>
                        </a:lnSpc>
                        <a:spcBef>
                          <a:spcPts val="0"/>
                        </a:spcBef>
                        <a:spcAft>
                          <a:spcPts val="0"/>
                        </a:spcAft>
                        <a:buFont typeface="Symbol" panose="05050102010706020507" pitchFamily="18" charset="2"/>
                        <a:buChar char=""/>
                      </a:pPr>
                      <a:r>
                        <a:rPr lang="en-US" sz="1100">
                          <a:effectLst/>
                        </a:rPr>
                        <a:t>User Interface Status (Pause/Resume)</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The Printer State Controller shall halt the sending of G-Codes to the Serialization Module until resume action is received.</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Trigger pause event to ensure that no further G-Codes are sent to Serialization Module. Trigger resume event to ensure that G-Codes resume transmission from prior state. </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r>
            </a:tbl>
          </a:graphicData>
        </a:graphic>
      </p:graphicFrame>
    </p:spTree>
    <p:extLst>
      <p:ext uri="{BB962C8B-B14F-4D97-AF65-F5344CB8AC3E}">
        <p14:creationId xmlns:p14="http://schemas.microsoft.com/office/powerpoint/2010/main" val="92651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9144000" cy="1325563"/>
          </a:xfrm>
        </p:spPr>
        <p:txBody>
          <a:bodyPr/>
          <a:lstStyle/>
          <a:p>
            <a:r>
              <a:rPr lang="en-US" dirty="0" smtClean="0"/>
              <a:t>Printer State </a:t>
            </a:r>
            <a:r>
              <a:rPr lang="en-US" dirty="0" smtClean="0"/>
              <a:t>Controller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7713296"/>
              </p:ext>
            </p:extLst>
          </p:nvPr>
        </p:nvGraphicFramePr>
        <p:xfrm>
          <a:off x="93570" y="1024244"/>
          <a:ext cx="8364629" cy="1232154"/>
        </p:xfrm>
        <a:graphic>
          <a:graphicData uri="http://schemas.openxmlformats.org/drawingml/2006/table">
            <a:tbl>
              <a:tblPr firstRow="1" firstCol="1" bandRow="1">
                <a:tableStyleId>{5C22544A-7EE6-4342-B048-85BDC9FD1C3A}</a:tableStyleId>
              </a:tblPr>
              <a:tblGrid>
                <a:gridCol w="1129058"/>
                <a:gridCol w="1804216"/>
                <a:gridCol w="2262183"/>
                <a:gridCol w="3169172"/>
              </a:tblGrid>
              <a:tr h="167640">
                <a:tc>
                  <a:txBody>
                    <a:bodyPr/>
                    <a:lstStyle/>
                    <a:p>
                      <a:pPr marL="0" marR="0" algn="just">
                        <a:lnSpc>
                          <a:spcPct val="105000"/>
                        </a:lnSpc>
                        <a:spcBef>
                          <a:spcPts val="0"/>
                        </a:spcBef>
                        <a:spcAft>
                          <a:spcPts val="0"/>
                        </a:spcAft>
                      </a:pPr>
                      <a:r>
                        <a:rPr lang="en-US" sz="1100" dirty="0">
                          <a:effectLst/>
                        </a:rPr>
                        <a:t>PS2</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G-Codes </a:t>
                      </a:r>
                    </a:p>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Printer Feedback </a:t>
                      </a:r>
                      <a:r>
                        <a:rPr lang="en-US" sz="1100" dirty="0" smtClean="0">
                          <a:effectLst/>
                        </a:rPr>
                        <a:t>Status </a:t>
                      </a:r>
                      <a:r>
                        <a:rPr lang="en-US" sz="1100" dirty="0">
                          <a:effectLst/>
                        </a:rPr>
                        <a:t>(Temperature and Position)</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The Printer State Controller shall consume temperature and position information from Printer Feedback Status and insert halt command into the G-Code buffer to stop the print when values are out of range.</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Manually build Printer State Object with out-of-bounds operating parameters. Ensure that proper halt G-Codes are inserted into the output G-Code buffer.</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r>
            </a:tbl>
          </a:graphicData>
        </a:graphic>
      </p:graphicFrame>
      <p:sp>
        <p:nvSpPr>
          <p:cNvPr id="6" name="TextBox 5"/>
          <p:cNvSpPr txBox="1"/>
          <p:nvPr/>
        </p:nvSpPr>
        <p:spPr>
          <a:xfrm>
            <a:off x="111212" y="2438400"/>
            <a:ext cx="8717691"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PS2 ensures that the G-Code stream is correctly acted upon in response to printer feedback (temperature, arm position)</a:t>
            </a:r>
          </a:p>
          <a:p>
            <a:pPr marL="285750" indent="-285750">
              <a:buFont typeface="Arial" panose="020B0604020202020204" pitchFamily="34" charset="0"/>
              <a:buChar char="•"/>
            </a:pPr>
            <a:r>
              <a:rPr lang="en-US" sz="3600" dirty="0" smtClean="0"/>
              <a:t>Verified in the same manner that PS1 and PS3 are verified.</a:t>
            </a:r>
          </a:p>
          <a:p>
            <a:pPr marL="285750" indent="-285750">
              <a:buFont typeface="Arial" panose="020B0604020202020204" pitchFamily="34" charset="0"/>
              <a:buChar char="•"/>
            </a:pPr>
            <a:r>
              <a:rPr lang="en-US" sz="3600" dirty="0" smtClean="0"/>
              <a:t>The exception is that the action is based on printer feedback and not user input.</a:t>
            </a:r>
            <a:endParaRPr lang="en-US" sz="3600" dirty="0"/>
          </a:p>
        </p:txBody>
      </p:sp>
    </p:spTree>
    <p:extLst>
      <p:ext uri="{BB962C8B-B14F-4D97-AF65-F5344CB8AC3E}">
        <p14:creationId xmlns:p14="http://schemas.microsoft.com/office/powerpoint/2010/main" val="2876722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smtClean="0"/>
              <a:t>Dispatch Module – Unit Tests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9420047"/>
              </p:ext>
            </p:extLst>
          </p:nvPr>
        </p:nvGraphicFramePr>
        <p:xfrm>
          <a:off x="78080" y="1140332"/>
          <a:ext cx="8380120" cy="704088"/>
        </p:xfrm>
        <a:graphic>
          <a:graphicData uri="http://schemas.openxmlformats.org/drawingml/2006/table">
            <a:tbl>
              <a:tblPr firstRow="1" firstCol="1" bandRow="1">
                <a:tableStyleId>{5C22544A-7EE6-4342-B048-85BDC9FD1C3A}</a:tableStyleId>
              </a:tblPr>
              <a:tblGrid>
                <a:gridCol w="1114742"/>
                <a:gridCol w="1776416"/>
                <a:gridCol w="2285709"/>
                <a:gridCol w="3203253"/>
              </a:tblGrid>
              <a:tr h="165735">
                <a:tc>
                  <a:txBody>
                    <a:bodyPr/>
                    <a:lstStyle/>
                    <a:p>
                      <a:pPr marL="0" marR="0" algn="just">
                        <a:lnSpc>
                          <a:spcPct val="105000"/>
                        </a:lnSpc>
                        <a:spcBef>
                          <a:spcPts val="0"/>
                        </a:spcBef>
                        <a:spcAft>
                          <a:spcPts val="0"/>
                        </a:spcAft>
                      </a:pPr>
                      <a:r>
                        <a:rPr lang="en-US" sz="1100" dirty="0">
                          <a:effectLst/>
                        </a:rPr>
                        <a:t>DM1</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De-Serialized printer feedback information</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Populated PrinterFeedback object</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228600" marR="0" algn="l">
                        <a:lnSpc>
                          <a:spcPct val="105000"/>
                        </a:lnSpc>
                        <a:spcBef>
                          <a:spcPts val="0"/>
                        </a:spcBef>
                        <a:spcAft>
                          <a:spcPts val="0"/>
                        </a:spcAft>
                      </a:pPr>
                      <a:r>
                        <a:rPr lang="en-US" sz="1100" dirty="0">
                          <a:effectLst/>
                        </a:rPr>
                        <a:t>Build de-serialized printer feedback object which represents the de-serialized printer feedback data. Verify that the </a:t>
                      </a:r>
                      <a:r>
                        <a:rPr lang="en-US" sz="1100" dirty="0" err="1">
                          <a:effectLst/>
                        </a:rPr>
                        <a:t>PrinterFeedback</a:t>
                      </a:r>
                      <a:r>
                        <a:rPr lang="en-US" sz="1100" dirty="0">
                          <a:effectLst/>
                        </a:rPr>
                        <a:t> Object is built correctly by the Dispatch Module.</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r>
            </a:tbl>
          </a:graphicData>
        </a:graphic>
      </p:graphicFrame>
      <p:sp>
        <p:nvSpPr>
          <p:cNvPr id="6" name="TextBox 5"/>
          <p:cNvSpPr txBox="1"/>
          <p:nvPr/>
        </p:nvSpPr>
        <p:spPr>
          <a:xfrm>
            <a:off x="129746" y="2463114"/>
            <a:ext cx="8835081"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Manual test involves building test printer feedback data.</a:t>
            </a:r>
          </a:p>
          <a:p>
            <a:pPr marL="285750" indent="-285750">
              <a:buFont typeface="Arial" panose="020B0604020202020204" pitchFamily="34" charset="0"/>
              <a:buChar char="•"/>
            </a:pPr>
            <a:r>
              <a:rPr lang="en-US" sz="3600" dirty="0" smtClean="0"/>
              <a:t>We will feed mock positions and temperatures to dispatch module</a:t>
            </a:r>
          </a:p>
          <a:p>
            <a:pPr marL="285750" indent="-285750">
              <a:buFont typeface="Arial" panose="020B0604020202020204" pitchFamily="34" charset="0"/>
              <a:buChar char="•"/>
            </a:pPr>
            <a:r>
              <a:rPr lang="en-US" sz="3600" dirty="0" smtClean="0"/>
              <a:t>To Verify, we check that the </a:t>
            </a:r>
            <a:r>
              <a:rPr lang="en-US" sz="3600" dirty="0" err="1" smtClean="0"/>
              <a:t>PrinterFeedback</a:t>
            </a:r>
            <a:r>
              <a:rPr lang="en-US" sz="3600" dirty="0" smtClean="0"/>
              <a:t> Object is correctly built by displaying or logging the contents of the </a:t>
            </a:r>
            <a:r>
              <a:rPr lang="en-US" sz="3600" dirty="0" err="1" smtClean="0"/>
              <a:t>PrinterFeedback</a:t>
            </a:r>
            <a:r>
              <a:rPr lang="en-US" sz="3600" dirty="0" smtClean="0"/>
              <a:t> Object</a:t>
            </a:r>
            <a:endParaRPr lang="en-US" sz="3600" dirty="0"/>
          </a:p>
        </p:txBody>
      </p:sp>
    </p:spTree>
    <p:extLst>
      <p:ext uri="{BB962C8B-B14F-4D97-AF65-F5344CB8AC3E}">
        <p14:creationId xmlns:p14="http://schemas.microsoft.com/office/powerpoint/2010/main" val="4156645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smtClean="0"/>
              <a:t>Serialization Module – Unit Test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7002939"/>
              </p:ext>
            </p:extLst>
          </p:nvPr>
        </p:nvGraphicFramePr>
        <p:xfrm>
          <a:off x="129746" y="1143000"/>
          <a:ext cx="7552733" cy="704088"/>
        </p:xfrm>
        <a:graphic>
          <a:graphicData uri="http://schemas.openxmlformats.org/drawingml/2006/table">
            <a:tbl>
              <a:tblPr firstRow="1" firstCol="1" bandRow="1">
                <a:tableStyleId>{5C22544A-7EE6-4342-B048-85BDC9FD1C3A}</a:tableStyleId>
              </a:tblPr>
              <a:tblGrid>
                <a:gridCol w="1004681"/>
                <a:gridCol w="1601027"/>
                <a:gridCol w="2060036"/>
                <a:gridCol w="2886989"/>
              </a:tblGrid>
              <a:tr h="165735">
                <a:tc>
                  <a:txBody>
                    <a:bodyPr/>
                    <a:lstStyle/>
                    <a:p>
                      <a:pPr marL="0" marR="0" algn="just">
                        <a:lnSpc>
                          <a:spcPct val="105000"/>
                        </a:lnSpc>
                        <a:spcBef>
                          <a:spcPts val="0"/>
                        </a:spcBef>
                        <a:spcAft>
                          <a:spcPts val="0"/>
                        </a:spcAft>
                      </a:pPr>
                      <a:r>
                        <a:rPr lang="en-US" sz="1100" dirty="0">
                          <a:effectLst/>
                        </a:rPr>
                        <a:t>SE1</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Finalized G-Codes</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Serialized stream of G-Codes to be sent to the printer</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228600" marR="0" algn="l">
                        <a:lnSpc>
                          <a:spcPct val="105000"/>
                        </a:lnSpc>
                        <a:spcBef>
                          <a:spcPts val="0"/>
                        </a:spcBef>
                        <a:spcAft>
                          <a:spcPts val="0"/>
                        </a:spcAft>
                      </a:pPr>
                      <a:r>
                        <a:rPr lang="en-US" sz="1100" dirty="0">
                          <a:effectLst/>
                        </a:rPr>
                        <a:t>Manually build simple G-Code set to be tested. Inspect and verify that Serialization Module serializes G-Codes without serialization errors.</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r>
            </a:tbl>
          </a:graphicData>
        </a:graphic>
      </p:graphicFrame>
      <p:sp>
        <p:nvSpPr>
          <p:cNvPr id="5" name="TextBox 4"/>
          <p:cNvSpPr txBox="1"/>
          <p:nvPr/>
        </p:nvSpPr>
        <p:spPr>
          <a:xfrm>
            <a:off x="129746" y="1981200"/>
            <a:ext cx="658615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Serialization Module will be passed a test set of G-Codes</a:t>
            </a:r>
          </a:p>
          <a:p>
            <a:pPr marL="285750" indent="-285750">
              <a:buFont typeface="Arial" panose="020B0604020202020204" pitchFamily="34" charset="0"/>
              <a:buChar char="•"/>
            </a:pPr>
            <a:r>
              <a:rPr lang="en-US" dirty="0" smtClean="0"/>
              <a:t>The Serialization Module will serialize the G-Codes and print the serialized results to a log</a:t>
            </a:r>
          </a:p>
          <a:p>
            <a:pPr marL="285750" indent="-285750">
              <a:buFont typeface="Arial" panose="020B0604020202020204" pitchFamily="34" charset="0"/>
              <a:buChar char="•"/>
            </a:pPr>
            <a:r>
              <a:rPr lang="en-US" dirty="0" smtClean="0"/>
              <a:t>The log can be manually inspected for serialization errors (out of order or missing data for example). </a:t>
            </a:r>
            <a:endParaRPr lang="en-US" dirty="0"/>
          </a:p>
        </p:txBody>
      </p:sp>
    </p:spTree>
    <p:extLst>
      <p:ext uri="{BB962C8B-B14F-4D97-AF65-F5344CB8AC3E}">
        <p14:creationId xmlns:p14="http://schemas.microsoft.com/office/powerpoint/2010/main" val="2281910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 y="152400"/>
            <a:ext cx="6969211" cy="1446550"/>
          </a:xfrm>
          <a:prstGeom prst="rect">
            <a:avLst/>
          </a:prstGeom>
          <a:noFill/>
        </p:spPr>
        <p:txBody>
          <a:bodyPr wrap="square" rtlCol="0">
            <a:spAutoFit/>
          </a:bodyPr>
          <a:lstStyle/>
          <a:p>
            <a:r>
              <a:rPr lang="en-US" sz="4400" dirty="0" smtClean="0"/>
              <a:t>Deserialization Module – Unit Test</a:t>
            </a:r>
            <a:endParaRPr lang="en-US" sz="4400" dirty="0"/>
          </a:p>
        </p:txBody>
      </p:sp>
      <p:graphicFrame>
        <p:nvGraphicFramePr>
          <p:cNvPr id="8" name="Table 7"/>
          <p:cNvGraphicFramePr>
            <a:graphicFrameLocks noGrp="1"/>
          </p:cNvGraphicFramePr>
          <p:nvPr>
            <p:extLst>
              <p:ext uri="{D42A27DB-BD31-4B8C-83A1-F6EECF244321}">
                <p14:modId xmlns:p14="http://schemas.microsoft.com/office/powerpoint/2010/main" val="1490471694"/>
              </p:ext>
            </p:extLst>
          </p:nvPr>
        </p:nvGraphicFramePr>
        <p:xfrm>
          <a:off x="129747" y="1598950"/>
          <a:ext cx="8176053" cy="1408176"/>
        </p:xfrm>
        <a:graphic>
          <a:graphicData uri="http://schemas.openxmlformats.org/drawingml/2006/table">
            <a:tbl>
              <a:tblPr firstRow="1" firstCol="1" bandRow="1">
                <a:tableStyleId>{5C22544A-7EE6-4342-B048-85BDC9FD1C3A}</a:tableStyleId>
              </a:tblPr>
              <a:tblGrid>
                <a:gridCol w="1087596"/>
                <a:gridCol w="1733158"/>
                <a:gridCol w="2230049"/>
                <a:gridCol w="3125250"/>
              </a:tblGrid>
              <a:tr h="165735">
                <a:tc>
                  <a:txBody>
                    <a:bodyPr/>
                    <a:lstStyle/>
                    <a:p>
                      <a:pPr marL="0" marR="0" algn="just">
                        <a:lnSpc>
                          <a:spcPct val="105000"/>
                        </a:lnSpc>
                        <a:spcBef>
                          <a:spcPts val="0"/>
                        </a:spcBef>
                        <a:spcAft>
                          <a:spcPts val="0"/>
                        </a:spcAft>
                      </a:pPr>
                      <a:r>
                        <a:rPr lang="en-US" sz="1100">
                          <a:effectLst/>
                        </a:rPr>
                        <a:t>DS1</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Serialized byte-stream of printer feedback information</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De-Serialized printer feedback object</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228600" marR="0" algn="l">
                        <a:lnSpc>
                          <a:spcPct val="105000"/>
                        </a:lnSpc>
                        <a:spcBef>
                          <a:spcPts val="0"/>
                        </a:spcBef>
                        <a:spcAft>
                          <a:spcPts val="0"/>
                        </a:spcAft>
                      </a:pPr>
                      <a:r>
                        <a:rPr lang="en-US" sz="1100" dirty="0">
                          <a:effectLst/>
                        </a:rPr>
                        <a:t>Build test program that establishes connection to the printer and issues simple G-Codes. Connect test PC to printer and monitor feedback stream from printer. Inspect and verify that the de-serialized printer feedback object is built correctly. Inspection and verification can be accomplished with a Java debugger hooked into the test program.</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r>
            </a:tbl>
          </a:graphicData>
        </a:graphic>
      </p:graphicFrame>
      <p:sp>
        <p:nvSpPr>
          <p:cNvPr id="9" name="TextBox 8"/>
          <p:cNvSpPr txBox="1"/>
          <p:nvPr/>
        </p:nvSpPr>
        <p:spPr>
          <a:xfrm>
            <a:off x="150067" y="3352800"/>
            <a:ext cx="628958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Deserialization Module can be tested in real time.</a:t>
            </a:r>
          </a:p>
          <a:p>
            <a:pPr marL="285750" indent="-285750">
              <a:buFont typeface="Arial" panose="020B0604020202020204" pitchFamily="34" charset="0"/>
              <a:buChar char="•"/>
            </a:pPr>
            <a:r>
              <a:rPr lang="en-US" dirty="0" smtClean="0"/>
              <a:t>Can set break condition in Java debugger such that we can step into the debugger when printer feedback has been assembled into a printer feedback object. </a:t>
            </a:r>
          </a:p>
          <a:p>
            <a:pPr marL="285750" indent="-285750">
              <a:buFont typeface="Arial" panose="020B0604020202020204" pitchFamily="34" charset="0"/>
              <a:buChar char="•"/>
            </a:pPr>
            <a:r>
              <a:rPr lang="en-US" dirty="0" smtClean="0"/>
              <a:t>Will compare printer feedback object to printer feedback in debugger.</a:t>
            </a:r>
            <a:endParaRPr lang="en-US" dirty="0"/>
          </a:p>
        </p:txBody>
      </p:sp>
    </p:spTree>
    <p:extLst>
      <p:ext uri="{BB962C8B-B14F-4D97-AF65-F5344CB8AC3E}">
        <p14:creationId xmlns:p14="http://schemas.microsoft.com/office/powerpoint/2010/main" val="1151121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err="1" smtClean="0"/>
              <a:t>Tx</a:t>
            </a:r>
            <a:r>
              <a:rPr lang="en-US" dirty="0" smtClean="0"/>
              <a:t>/Rx Module – Unit Tests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1500215"/>
              </p:ext>
            </p:extLst>
          </p:nvPr>
        </p:nvGraphicFramePr>
        <p:xfrm>
          <a:off x="76200" y="1083550"/>
          <a:ext cx="4897755" cy="4928616"/>
        </p:xfrm>
        <a:graphic>
          <a:graphicData uri="http://schemas.openxmlformats.org/drawingml/2006/table">
            <a:tbl>
              <a:tblPr firstRow="1" firstCol="1" bandRow="1">
                <a:tableStyleId>{5C22544A-7EE6-4342-B048-85BDC9FD1C3A}</a:tableStyleId>
              </a:tblPr>
              <a:tblGrid>
                <a:gridCol w="631031"/>
                <a:gridCol w="1217295"/>
                <a:gridCol w="1285875"/>
                <a:gridCol w="1763554"/>
              </a:tblGrid>
              <a:tr h="165735">
                <a:tc>
                  <a:txBody>
                    <a:bodyPr/>
                    <a:lstStyle/>
                    <a:p>
                      <a:pPr marL="0" marR="0" algn="just">
                        <a:lnSpc>
                          <a:spcPct val="105000"/>
                        </a:lnSpc>
                        <a:spcBef>
                          <a:spcPts val="0"/>
                        </a:spcBef>
                        <a:spcAft>
                          <a:spcPts val="0"/>
                        </a:spcAft>
                      </a:pPr>
                      <a:r>
                        <a:rPr lang="en-US" sz="1100" dirty="0">
                          <a:effectLst/>
                        </a:rPr>
                        <a:t>TR2</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Serialized G-Code stream</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Successfully poll and lock printer G-Code buffer. Write serialized G-Code stream to printer firmware.</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228600" marR="0" algn="l">
                        <a:lnSpc>
                          <a:spcPct val="105000"/>
                        </a:lnSpc>
                        <a:spcBef>
                          <a:spcPts val="0"/>
                        </a:spcBef>
                        <a:spcAft>
                          <a:spcPts val="0"/>
                        </a:spcAft>
                      </a:pPr>
                      <a:r>
                        <a:rPr lang="en-US" sz="1100">
                          <a:effectLst/>
                        </a:rPr>
                        <a:t>Using the test program that establishes a connection to the printer, we will poll the printer, lock the G-Code buffer and verify that the test G-Codes have been sent. This can be verified visually as the printer executes the commands and via the printer feedback stream.</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r>
              <a:tr h="165735">
                <a:tc>
                  <a:txBody>
                    <a:bodyPr/>
                    <a:lstStyle/>
                    <a:p>
                      <a:pPr marL="0" marR="0" algn="just">
                        <a:lnSpc>
                          <a:spcPct val="105000"/>
                        </a:lnSpc>
                        <a:spcBef>
                          <a:spcPts val="0"/>
                        </a:spcBef>
                        <a:spcAft>
                          <a:spcPts val="0"/>
                        </a:spcAft>
                      </a:pPr>
                      <a:r>
                        <a:rPr lang="en-US" sz="1100">
                          <a:effectLst/>
                        </a:rPr>
                        <a:t>TR3</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Byte-stream of printer feedback information from printer</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Successfully populate printer feedback buffer and raise a “buffer ready” flag signifying that printer feedback data is ready.</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228600" marR="0" algn="l">
                        <a:lnSpc>
                          <a:spcPct val="105000"/>
                        </a:lnSpc>
                        <a:spcBef>
                          <a:spcPts val="0"/>
                        </a:spcBef>
                        <a:spcAft>
                          <a:spcPts val="0"/>
                        </a:spcAft>
                      </a:pPr>
                      <a:r>
                        <a:rPr lang="en-US" sz="1100" dirty="0">
                          <a:effectLst/>
                        </a:rPr>
                        <a:t>Using the test program that establishes a connection to the printer, we will continually monitor the input stream for printer feedback. We will verify that the feedback data buffer has been populated, is recent, and raises the ready flag. This can be inspected and verified with a Java debugger hooked into the test program.</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r>
            </a:tbl>
          </a:graphicData>
        </a:graphic>
      </p:graphicFrame>
      <p:sp>
        <p:nvSpPr>
          <p:cNvPr id="6" name="TextBox 5"/>
          <p:cNvSpPr txBox="1"/>
          <p:nvPr/>
        </p:nvSpPr>
        <p:spPr>
          <a:xfrm>
            <a:off x="4876800" y="1013222"/>
            <a:ext cx="3886200" cy="252376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Build </a:t>
            </a:r>
            <a:r>
              <a:rPr lang="en-US" sz="2800" dirty="0" smtClean="0"/>
              <a:t>a test program</a:t>
            </a:r>
            <a:endParaRPr lang="en-US" sz="2800" dirty="0" smtClean="0"/>
          </a:p>
          <a:p>
            <a:pPr marL="285750" indent="-285750">
              <a:buFont typeface="Arial" panose="020B0604020202020204" pitchFamily="34" charset="0"/>
              <a:buChar char="•"/>
            </a:pPr>
            <a:r>
              <a:rPr lang="en-US" sz="2800" dirty="0" smtClean="0"/>
              <a:t>establish </a:t>
            </a:r>
            <a:r>
              <a:rPr lang="en-US" sz="2800" dirty="0" smtClean="0"/>
              <a:t>a connection to the </a:t>
            </a:r>
            <a:r>
              <a:rPr lang="en-US" sz="2800" dirty="0" smtClean="0"/>
              <a:t>printer</a:t>
            </a:r>
            <a:endParaRPr lang="en-US" sz="2800" dirty="0" smtClean="0"/>
          </a:p>
          <a:p>
            <a:pPr marL="285750" indent="-285750">
              <a:buFont typeface="Arial" panose="020B0604020202020204" pitchFamily="34" charset="0"/>
              <a:buChar char="•"/>
            </a:pPr>
            <a:r>
              <a:rPr lang="en-US" sz="2800" dirty="0" smtClean="0"/>
              <a:t>Requires physical printer to be tested.</a:t>
            </a:r>
          </a:p>
          <a:p>
            <a:endParaRPr lang="en-US" dirty="0"/>
          </a:p>
        </p:txBody>
      </p:sp>
    </p:spTree>
    <p:extLst>
      <p:ext uri="{BB962C8B-B14F-4D97-AF65-F5344CB8AC3E}">
        <p14:creationId xmlns:p14="http://schemas.microsoft.com/office/powerpoint/2010/main" val="1927382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9071104"/>
              </p:ext>
            </p:extLst>
          </p:nvPr>
        </p:nvGraphicFramePr>
        <p:xfrm>
          <a:off x="152400" y="1307909"/>
          <a:ext cx="8305800" cy="4864291"/>
        </p:xfrm>
        <a:graphic>
          <a:graphicData uri="http://schemas.openxmlformats.org/drawingml/2006/table">
            <a:tbl>
              <a:tblPr firstRow="1" firstCol="1" bandRow="1">
                <a:tableStyleId>{5C22544A-7EE6-4342-B048-85BDC9FD1C3A}</a:tableStyleId>
              </a:tblPr>
              <a:tblGrid>
                <a:gridCol w="1095587"/>
                <a:gridCol w="1762710"/>
                <a:gridCol w="2780503"/>
                <a:gridCol w="2667000"/>
              </a:tblGrid>
              <a:tr h="76777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96357">
                <a:tc>
                  <a:txBody>
                    <a:bodyPr/>
                    <a:lstStyle/>
                    <a:p>
                      <a:pPr marL="0" marR="0" algn="just">
                        <a:lnSpc>
                          <a:spcPct val="105000"/>
                        </a:lnSpc>
                        <a:spcBef>
                          <a:spcPts val="0"/>
                        </a:spcBef>
                        <a:spcAft>
                          <a:spcPts val="0"/>
                        </a:spcAft>
                      </a:pPr>
                      <a:r>
                        <a:rPr lang="en-US" sz="1600" dirty="0" smtClean="0">
                          <a:effectLst/>
                        </a:rPr>
                        <a:t>IT1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Full Configuration</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STL Files</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Print Job Start</a:t>
                      </a: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Fully Formed Configuration object (UI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Subsection AMF Files (Preprocessing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Raw G-Code Files (Processing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Compiled G0Code (Post 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Stream of Codes (Printer Control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Stream of data (Communications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Printer Object (Printer)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Status Updates (Printer)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Status Control Updates (State Monitoring Layer)</a:t>
                      </a:r>
                      <a:endParaRPr lang="en-US" sz="1600" kern="1200" dirty="0">
                        <a:solidFill>
                          <a:schemeClr val="dk1"/>
                        </a:solidFill>
                        <a:effectLst/>
                        <a:latin typeface="+mn-lt"/>
                        <a:ea typeface="+mn-ea"/>
                        <a:cs typeface="+mn-cs"/>
                      </a:endParaRPr>
                    </a:p>
                  </a:txBody>
                  <a:tcPr marL="68580" marR="68580" marT="0" marB="0"/>
                </a:tc>
                <a:tc>
                  <a:txBody>
                    <a:bodyPr/>
                    <a:lstStyle/>
                    <a:p>
                      <a:pPr marL="0" marR="0" lvl="0" indent="0" algn="l" defTabSz="914400" rtl="0" eaLnBrk="1" latinLnBrk="0" hangingPunct="1">
                        <a:lnSpc>
                          <a:spcPct val="105000"/>
                        </a:lnSpc>
                        <a:spcBef>
                          <a:spcPts val="0"/>
                        </a:spcBef>
                        <a:spcAft>
                          <a:spcPts val="0"/>
                        </a:spcAft>
                        <a:buFont typeface="Symbol" panose="05050102010706020507" pitchFamily="18" charset="2"/>
                        <a:buNone/>
                      </a:pPr>
                      <a:r>
                        <a:rPr lang="en-US" sz="1600" kern="1200" dirty="0" smtClean="0">
                          <a:solidFill>
                            <a:schemeClr val="dk1"/>
                          </a:solidFill>
                          <a:effectLst/>
                          <a:latin typeface="+mn-lt"/>
                          <a:ea typeface="+mn-ea"/>
                          <a:cs typeface="+mn-cs"/>
                        </a:rPr>
                        <a:t>This test will be a series of simple objects taken from STL to final printer object.  At each layer divide the processing will be stopped using a debug mode so the objects can be inspected for completeness and correctness. </a:t>
                      </a:r>
                      <a:endParaRPr lang="en-US" sz="1600" kern="1200" dirty="0">
                        <a:solidFill>
                          <a:schemeClr val="dk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530027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sp>
        <p:nvSpPr>
          <p:cNvPr id="3" name="Content Placeholder 2"/>
          <p:cNvSpPr>
            <a:spLocks noGrp="1"/>
          </p:cNvSpPr>
          <p:nvPr>
            <p:ph idx="1"/>
          </p:nvPr>
        </p:nvSpPr>
        <p:spPr/>
        <p:txBody>
          <a:bodyPr>
            <a:normAutofit/>
          </a:bodyPr>
          <a:lstStyle/>
          <a:p>
            <a:r>
              <a:rPr lang="en-US" dirty="0" smtClean="0"/>
              <a:t>Configurability</a:t>
            </a:r>
          </a:p>
          <a:p>
            <a:r>
              <a:rPr lang="en-US" dirty="0" smtClean="0"/>
              <a:t>Modularity</a:t>
            </a:r>
          </a:p>
          <a:p>
            <a:r>
              <a:rPr lang="en-US" dirty="0" smtClean="0"/>
              <a:t>Expandability</a:t>
            </a:r>
          </a:p>
          <a:p>
            <a:r>
              <a:rPr lang="en-US" dirty="0" smtClean="0"/>
              <a:t>Portability</a:t>
            </a:r>
          </a:p>
          <a:p>
            <a:r>
              <a:rPr lang="en-US" dirty="0" smtClean="0"/>
              <a:t>Multiple Materials</a:t>
            </a:r>
          </a:p>
          <a:p>
            <a:endParaRPr lang="en-US" dirty="0" smtClean="0"/>
          </a:p>
        </p:txBody>
      </p:sp>
      <p:pic>
        <p:nvPicPr>
          <p:cNvPr id="4" name="Picture 3" descr="Mock-up 3D Prin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1894397" y="3251200"/>
            <a:ext cx="5864225" cy="3606800"/>
          </a:xfrm>
          <a:prstGeom prst="rect">
            <a:avLst/>
          </a:prstGeom>
          <a:noFill/>
          <a:ln>
            <a:noFill/>
          </a:ln>
        </p:spPr>
      </p:pic>
    </p:spTree>
    <p:extLst>
      <p:ext uri="{BB962C8B-B14F-4D97-AF65-F5344CB8AC3E}">
        <p14:creationId xmlns:p14="http://schemas.microsoft.com/office/powerpoint/2010/main" val="2872499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Testing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54941067"/>
              </p:ext>
            </p:extLst>
          </p:nvPr>
        </p:nvGraphicFramePr>
        <p:xfrm>
          <a:off x="304798" y="1600200"/>
          <a:ext cx="8001003" cy="5136198"/>
        </p:xfrm>
        <a:graphic>
          <a:graphicData uri="http://schemas.openxmlformats.org/drawingml/2006/table">
            <a:tbl>
              <a:tblPr firstRow="1" firstCol="1" bandRow="1">
                <a:tableStyleId>{5C22544A-7EE6-4342-B048-85BDC9FD1C3A}</a:tableStyleId>
              </a:tblPr>
              <a:tblGrid>
                <a:gridCol w="457202"/>
                <a:gridCol w="2819400"/>
                <a:gridCol w="1752600"/>
                <a:gridCol w="2598204"/>
                <a:gridCol w="373597"/>
              </a:tblGrid>
              <a:tr h="82485">
                <a:tc>
                  <a:txBody>
                    <a:bodyPr/>
                    <a:lstStyle/>
                    <a:p>
                      <a:pPr marL="0" marR="0" algn="just">
                        <a:lnSpc>
                          <a:spcPct val="105000"/>
                        </a:lnSpc>
                        <a:spcBef>
                          <a:spcPts val="0"/>
                        </a:spcBef>
                        <a:spcAft>
                          <a:spcPts val="0"/>
                        </a:spcAft>
                      </a:pPr>
                      <a:r>
                        <a:rPr lang="en-US" sz="1000" dirty="0">
                          <a:effectLst/>
                        </a:rPr>
                        <a:t>Test ID</a:t>
                      </a:r>
                      <a:endParaRPr lang="en-US" sz="1000" dirty="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Requirement Tested</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dirty="0">
                          <a:effectLst/>
                        </a:rPr>
                        <a:t>Expected Output/Action</a:t>
                      </a:r>
                      <a:endParaRPr lang="en-US" sz="1000" dirty="0">
                        <a:solidFill>
                          <a:srgbClr val="2F5496"/>
                        </a:solidFill>
                        <a:effectLst/>
                        <a:latin typeface="Times New Roman"/>
                        <a:ea typeface="Times New Roman"/>
                        <a:cs typeface="Times New Roman"/>
                      </a:endParaRPr>
                    </a:p>
                  </a:txBody>
                  <a:tcPr marL="6427" marR="6427" marT="0" marB="0"/>
                </a:tc>
                <a:tc gridSpan="2">
                  <a:txBody>
                    <a:bodyPr/>
                    <a:lstStyle/>
                    <a:p>
                      <a:pPr marL="0" marR="0" algn="just">
                        <a:lnSpc>
                          <a:spcPct val="105000"/>
                        </a:lnSpc>
                        <a:spcBef>
                          <a:spcPts val="0"/>
                        </a:spcBef>
                        <a:spcAft>
                          <a:spcPts val="0"/>
                        </a:spcAft>
                      </a:pPr>
                      <a:r>
                        <a:rPr lang="en-US" sz="1000">
                          <a:effectLst/>
                        </a:rPr>
                        <a:t>Test</a:t>
                      </a:r>
                      <a:endParaRPr lang="en-US" sz="1000">
                        <a:solidFill>
                          <a:srgbClr val="2F5496"/>
                        </a:solidFill>
                        <a:effectLst/>
                        <a:latin typeface="Times New Roman"/>
                        <a:ea typeface="Times New Roman"/>
                        <a:cs typeface="Times New Roman"/>
                      </a:endParaRPr>
                    </a:p>
                  </a:txBody>
                  <a:tcPr marL="6427" marR="6427" marT="0" marB="0"/>
                </a:tc>
                <a:tc hMerge="1">
                  <a:txBody>
                    <a:bodyPr/>
                    <a:lstStyle/>
                    <a:p>
                      <a:endParaRPr lang="en-US"/>
                    </a:p>
                  </a:txBody>
                  <a:tcPr/>
                </a:tc>
              </a:tr>
              <a:tr h="982980">
                <a:tc>
                  <a:txBody>
                    <a:bodyPr/>
                    <a:lstStyle/>
                    <a:p>
                      <a:pPr marL="0" marR="0" algn="just">
                        <a:lnSpc>
                          <a:spcPct val="105000"/>
                        </a:lnSpc>
                        <a:spcBef>
                          <a:spcPts val="0"/>
                        </a:spcBef>
                        <a:spcAft>
                          <a:spcPts val="0"/>
                        </a:spcAft>
                      </a:pPr>
                      <a:r>
                        <a:rPr lang="en-US" sz="1000">
                          <a:effectLst/>
                        </a:rPr>
                        <a:t>VT1</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dirty="0">
                          <a:effectLst/>
                        </a:rPr>
                        <a:t>3.1 STL File Input</a:t>
                      </a:r>
                      <a:endParaRPr lang="en-US" sz="1000" dirty="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dirty="0">
                          <a:effectLst/>
                        </a:rPr>
                        <a:t>The user will be able to see the file has been accepted and the file name will be displayed in the GUI.</a:t>
                      </a:r>
                      <a:endParaRPr lang="en-US" sz="1000" dirty="0">
                        <a:solidFill>
                          <a:srgbClr val="2F5496"/>
                        </a:solidFill>
                        <a:effectLst/>
                        <a:latin typeface="Times New Roman"/>
                        <a:ea typeface="Times New Roman"/>
                        <a:cs typeface="Times New Roman"/>
                      </a:endParaRPr>
                    </a:p>
                  </a:txBody>
                  <a:tcPr marL="6427" marR="6427" marT="0" marB="0"/>
                </a:tc>
                <a:tc gridSpan="2">
                  <a:txBody>
                    <a:bodyPr/>
                    <a:lstStyle/>
                    <a:p>
                      <a:pPr marL="0" marR="0" algn="just">
                        <a:lnSpc>
                          <a:spcPct val="105000"/>
                        </a:lnSpc>
                        <a:spcBef>
                          <a:spcPts val="0"/>
                        </a:spcBef>
                        <a:spcAft>
                          <a:spcPts val="0"/>
                        </a:spcAft>
                      </a:pPr>
                      <a:r>
                        <a:rPr lang="en-US" sz="1000" dirty="0">
                          <a:effectLst/>
                        </a:rPr>
                        <a:t>Use the GUI to import a STL File.  </a:t>
                      </a:r>
                      <a:endParaRPr lang="en-US" sz="1000" dirty="0">
                        <a:solidFill>
                          <a:srgbClr val="2F5496"/>
                        </a:solidFill>
                        <a:effectLst/>
                        <a:latin typeface="Times New Roman"/>
                        <a:ea typeface="Times New Roman"/>
                        <a:cs typeface="Times New Roman"/>
                      </a:endParaRPr>
                    </a:p>
                  </a:txBody>
                  <a:tcPr marL="6427" marR="6427" marT="0" marB="0"/>
                </a:tc>
                <a:tc hMerge="1">
                  <a:txBody>
                    <a:bodyPr/>
                    <a:lstStyle/>
                    <a:p>
                      <a:endParaRPr lang="en-US"/>
                    </a:p>
                  </a:txBody>
                  <a:tcPr/>
                </a:tc>
              </a:tr>
              <a:tr h="775355">
                <a:tc>
                  <a:txBody>
                    <a:bodyPr/>
                    <a:lstStyle/>
                    <a:p>
                      <a:pPr marL="0" marR="0" algn="just">
                        <a:lnSpc>
                          <a:spcPct val="105000"/>
                        </a:lnSpc>
                        <a:spcBef>
                          <a:spcPts val="0"/>
                        </a:spcBef>
                        <a:spcAft>
                          <a:spcPts val="0"/>
                        </a:spcAft>
                      </a:pPr>
                      <a:r>
                        <a:rPr lang="en-US" sz="1000">
                          <a:effectLst/>
                        </a:rPr>
                        <a:t/>
                      </a:r>
                      <a:br>
                        <a:rPr lang="en-US" sz="1000">
                          <a:effectLst/>
                        </a:rPr>
                      </a:br>
                      <a:r>
                        <a:rPr lang="en-US" sz="1000">
                          <a:effectLst/>
                        </a:rPr>
                        <a:t>VT2</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3.2 Graphical User Interface</a:t>
                      </a:r>
                    </a:p>
                    <a:p>
                      <a:pPr marL="0" marR="0" algn="just">
                        <a:lnSpc>
                          <a:spcPct val="105000"/>
                        </a:lnSpc>
                        <a:spcBef>
                          <a:spcPts val="0"/>
                        </a:spcBef>
                        <a:spcAft>
                          <a:spcPts val="0"/>
                        </a:spcAft>
                      </a:pPr>
                      <a:r>
                        <a:rPr lang="en-US" sz="1000">
                          <a:effectLst/>
                        </a:rPr>
                        <a:t>3.13 Database Interface</a:t>
                      </a:r>
                    </a:p>
                    <a:p>
                      <a:pPr marL="0" marR="0" algn="just">
                        <a:lnSpc>
                          <a:spcPct val="105000"/>
                        </a:lnSpc>
                        <a:spcBef>
                          <a:spcPts val="0"/>
                        </a:spcBef>
                        <a:spcAft>
                          <a:spcPts val="0"/>
                        </a:spcAft>
                      </a:pPr>
                      <a:r>
                        <a:rPr lang="en-US" sz="1000">
                          <a:effectLst/>
                        </a:rPr>
                        <a:t>3.14 Store and Load Material Records</a:t>
                      </a:r>
                    </a:p>
                    <a:p>
                      <a:pPr marL="0" marR="0" algn="just">
                        <a:lnSpc>
                          <a:spcPct val="105000"/>
                        </a:lnSpc>
                        <a:spcBef>
                          <a:spcPts val="0"/>
                        </a:spcBef>
                        <a:spcAft>
                          <a:spcPts val="0"/>
                        </a:spcAft>
                      </a:pPr>
                      <a:r>
                        <a:rPr lang="en-US" sz="1000">
                          <a:effectLst/>
                        </a:rPr>
                        <a:t>8.1 Material Database</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Configuration data will be stored and retrieved</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The user will load the GUI and click on the view/edit database button.  The user then will see and be able to edit stored values.   Upon changing values the user will return to the main menu.  Clicking on the view/edit button again will display the edited values.</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r h="1616697">
                <a:tc>
                  <a:txBody>
                    <a:bodyPr/>
                    <a:lstStyle/>
                    <a:p>
                      <a:pPr marL="0" marR="0" algn="just">
                        <a:lnSpc>
                          <a:spcPct val="105000"/>
                        </a:lnSpc>
                        <a:spcBef>
                          <a:spcPts val="0"/>
                        </a:spcBef>
                        <a:spcAft>
                          <a:spcPts val="0"/>
                        </a:spcAft>
                      </a:pPr>
                      <a:r>
                        <a:rPr lang="en-US" sz="1000">
                          <a:effectLst/>
                        </a:rPr>
                        <a:t>VT3</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3.1 STL File Input</a:t>
                      </a:r>
                    </a:p>
                    <a:p>
                      <a:pPr marL="0" marR="0" algn="just">
                        <a:lnSpc>
                          <a:spcPct val="105000"/>
                        </a:lnSpc>
                        <a:spcBef>
                          <a:spcPts val="0"/>
                        </a:spcBef>
                        <a:spcAft>
                          <a:spcPts val="0"/>
                        </a:spcAft>
                      </a:pPr>
                      <a:r>
                        <a:rPr lang="en-US" sz="1000">
                          <a:effectLst/>
                        </a:rPr>
                        <a:t>3.3 Generate Machine Instructions</a:t>
                      </a:r>
                    </a:p>
                    <a:p>
                      <a:pPr marL="0" marR="0" algn="just">
                        <a:lnSpc>
                          <a:spcPct val="105000"/>
                        </a:lnSpc>
                        <a:spcBef>
                          <a:spcPts val="0"/>
                        </a:spcBef>
                        <a:spcAft>
                          <a:spcPts val="0"/>
                        </a:spcAft>
                      </a:pPr>
                      <a:r>
                        <a:rPr lang="en-US" sz="1000">
                          <a:effectLst/>
                        </a:rPr>
                        <a:t>3.4 Issue Machine Instructions</a:t>
                      </a:r>
                    </a:p>
                    <a:p>
                      <a:pPr marL="0" marR="0" algn="just">
                        <a:lnSpc>
                          <a:spcPct val="105000"/>
                        </a:lnSpc>
                        <a:spcBef>
                          <a:spcPts val="0"/>
                        </a:spcBef>
                        <a:spcAft>
                          <a:spcPts val="0"/>
                        </a:spcAft>
                      </a:pPr>
                      <a:r>
                        <a:rPr lang="en-US" sz="1000">
                          <a:effectLst/>
                        </a:rPr>
                        <a:t>3.6 Monitor Temperature</a:t>
                      </a:r>
                    </a:p>
                    <a:p>
                      <a:pPr marL="0" marR="0" algn="just">
                        <a:lnSpc>
                          <a:spcPct val="105000"/>
                        </a:lnSpc>
                        <a:spcBef>
                          <a:spcPts val="0"/>
                        </a:spcBef>
                        <a:spcAft>
                          <a:spcPts val="0"/>
                        </a:spcAft>
                      </a:pPr>
                      <a:r>
                        <a:rPr lang="en-US" sz="1000">
                          <a:effectLst/>
                        </a:rPr>
                        <a:t>3.7 Monitor Position</a:t>
                      </a:r>
                    </a:p>
                    <a:p>
                      <a:pPr marL="0" marR="0" algn="just">
                        <a:lnSpc>
                          <a:spcPct val="105000"/>
                        </a:lnSpc>
                        <a:spcBef>
                          <a:spcPts val="0"/>
                        </a:spcBef>
                        <a:spcAft>
                          <a:spcPts val="0"/>
                        </a:spcAft>
                      </a:pPr>
                      <a:r>
                        <a:rPr lang="en-US" sz="1000">
                          <a:effectLst/>
                        </a:rPr>
                        <a:t>3.8 Identify Material Constraints</a:t>
                      </a:r>
                    </a:p>
                    <a:p>
                      <a:pPr marL="0" marR="0" algn="just">
                        <a:lnSpc>
                          <a:spcPct val="105000"/>
                        </a:lnSpc>
                        <a:spcBef>
                          <a:spcPts val="0"/>
                        </a:spcBef>
                        <a:spcAft>
                          <a:spcPts val="0"/>
                        </a:spcAft>
                      </a:pPr>
                      <a:r>
                        <a:rPr lang="en-US" sz="1000">
                          <a:effectLst/>
                        </a:rPr>
                        <a:t>3.9 Identify Materials</a:t>
                      </a:r>
                    </a:p>
                    <a:p>
                      <a:pPr marL="0" marR="0" algn="just">
                        <a:lnSpc>
                          <a:spcPct val="105000"/>
                        </a:lnSpc>
                        <a:spcBef>
                          <a:spcPts val="0"/>
                        </a:spcBef>
                        <a:spcAft>
                          <a:spcPts val="0"/>
                        </a:spcAft>
                      </a:pPr>
                      <a:r>
                        <a:rPr lang="en-US" sz="1000">
                          <a:effectLst/>
                        </a:rPr>
                        <a:t>3.10 Identify Shapes</a:t>
                      </a:r>
                    </a:p>
                    <a:p>
                      <a:pPr marL="0" marR="0" algn="just">
                        <a:lnSpc>
                          <a:spcPct val="105000"/>
                        </a:lnSpc>
                        <a:spcBef>
                          <a:spcPts val="0"/>
                        </a:spcBef>
                        <a:spcAft>
                          <a:spcPts val="0"/>
                        </a:spcAft>
                      </a:pPr>
                      <a:r>
                        <a:rPr lang="en-US" sz="1000">
                          <a:effectLst/>
                        </a:rPr>
                        <a:t>3.11 Determine Shape of Support Material Structure</a:t>
                      </a:r>
                    </a:p>
                    <a:p>
                      <a:pPr marL="0" marR="0" algn="just">
                        <a:lnSpc>
                          <a:spcPct val="105000"/>
                        </a:lnSpc>
                        <a:spcBef>
                          <a:spcPts val="0"/>
                        </a:spcBef>
                        <a:spcAft>
                          <a:spcPts val="0"/>
                        </a:spcAft>
                      </a:pPr>
                      <a:r>
                        <a:rPr lang="en-US" sz="1000">
                          <a:effectLst/>
                        </a:rPr>
                        <a:t>3.12 Create Printing Path</a:t>
                      </a:r>
                    </a:p>
                    <a:p>
                      <a:pPr marL="0" marR="0" algn="just">
                        <a:lnSpc>
                          <a:spcPct val="105000"/>
                        </a:lnSpc>
                        <a:spcBef>
                          <a:spcPts val="0"/>
                        </a:spcBef>
                        <a:spcAft>
                          <a:spcPts val="0"/>
                        </a:spcAft>
                      </a:pPr>
                      <a:r>
                        <a:rPr lang="en-US" sz="1000">
                          <a:effectLst/>
                        </a:rPr>
                        <a:t>3.14 Store and Load Material Records</a:t>
                      </a:r>
                    </a:p>
                    <a:p>
                      <a:pPr marL="0" marR="0" algn="just">
                        <a:lnSpc>
                          <a:spcPct val="105000"/>
                        </a:lnSpc>
                        <a:spcBef>
                          <a:spcPts val="0"/>
                        </a:spcBef>
                        <a:spcAft>
                          <a:spcPts val="0"/>
                        </a:spcAft>
                      </a:pPr>
                      <a:r>
                        <a:rPr lang="en-US" sz="1000">
                          <a:effectLst/>
                        </a:rPr>
                        <a:t>3.15 Slice Geometry into Thickness Levels</a:t>
                      </a:r>
                    </a:p>
                    <a:p>
                      <a:pPr marL="0" marR="0" algn="just">
                        <a:lnSpc>
                          <a:spcPct val="105000"/>
                        </a:lnSpc>
                        <a:spcBef>
                          <a:spcPts val="0"/>
                        </a:spcBef>
                        <a:spcAft>
                          <a:spcPts val="0"/>
                        </a:spcAft>
                      </a:pPr>
                      <a:r>
                        <a:rPr lang="en-US" sz="1000">
                          <a:effectLst/>
                        </a:rPr>
                        <a:t>3.16 Monitor Flow Sensors</a:t>
                      </a:r>
                    </a:p>
                    <a:p>
                      <a:pPr marL="0" marR="0" algn="just">
                        <a:lnSpc>
                          <a:spcPct val="105000"/>
                        </a:lnSpc>
                        <a:spcBef>
                          <a:spcPts val="0"/>
                        </a:spcBef>
                        <a:spcAft>
                          <a:spcPts val="0"/>
                        </a:spcAft>
                      </a:pPr>
                      <a:r>
                        <a:rPr lang="en-US" sz="1000">
                          <a:effectLst/>
                        </a:rPr>
                        <a:t>4.2 Host Software to Printer Connection</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Printed Model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The user will load an STL file. Set configuration Data and click print.  The system will then print the correct shape and material.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r h="626882">
                <a:tc>
                  <a:txBody>
                    <a:bodyPr/>
                    <a:lstStyle/>
                    <a:p>
                      <a:pPr marL="0" marR="0" algn="just">
                        <a:lnSpc>
                          <a:spcPct val="105000"/>
                        </a:lnSpc>
                        <a:spcBef>
                          <a:spcPts val="0"/>
                        </a:spcBef>
                        <a:spcAft>
                          <a:spcPts val="0"/>
                        </a:spcAft>
                      </a:pPr>
                      <a:r>
                        <a:rPr lang="en-US" sz="1000">
                          <a:effectLst/>
                        </a:rPr>
                        <a:t>VT4</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6.1 Temperature cutoff threshold</a:t>
                      </a:r>
                    </a:p>
                    <a:p>
                      <a:pPr marL="0" marR="0" algn="just">
                        <a:lnSpc>
                          <a:spcPct val="105000"/>
                        </a:lnSpc>
                        <a:spcBef>
                          <a:spcPts val="0"/>
                        </a:spcBef>
                        <a:spcAft>
                          <a:spcPts val="0"/>
                        </a:spcAft>
                      </a:pPr>
                      <a:r>
                        <a:rPr lang="en-US" sz="1000">
                          <a:effectLst/>
                        </a:rPr>
                        <a:t>3.16 Monitor Flow Sensors</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System stops printing if out of range </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During a print run a fan will be pointed at the head reducing its temperature to below specified material requirements and the printer will stop printing until the temperature is raised to the correct level.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bl>
          </a:graphicData>
        </a:graphic>
      </p:graphicFrame>
    </p:spTree>
    <p:extLst>
      <p:ext uri="{BB962C8B-B14F-4D97-AF65-F5344CB8AC3E}">
        <p14:creationId xmlns:p14="http://schemas.microsoft.com/office/powerpoint/2010/main" val="17632996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noAutofit/>
          </a:bodyPr>
          <a:lstStyle/>
          <a:p>
            <a:r>
              <a:rPr lang="en-US" sz="2000" dirty="0" smtClean="0"/>
              <a:t>Hardware Unreliable</a:t>
            </a:r>
          </a:p>
          <a:p>
            <a:pPr lvl="1"/>
            <a:r>
              <a:rPr lang="en-US" sz="1600" dirty="0" smtClean="0"/>
              <a:t>Impact</a:t>
            </a:r>
          </a:p>
          <a:p>
            <a:pPr lvl="2"/>
            <a:r>
              <a:rPr lang="en-US" sz="1400" dirty="0" smtClean="0"/>
              <a:t>Difficult to determine if failures are happening on the hardware or software.</a:t>
            </a:r>
          </a:p>
          <a:p>
            <a:pPr lvl="1"/>
            <a:r>
              <a:rPr lang="en-US" sz="1600" dirty="0" smtClean="0"/>
              <a:t>Severity</a:t>
            </a:r>
          </a:p>
          <a:p>
            <a:pPr lvl="2"/>
            <a:r>
              <a:rPr lang="en-US" sz="1400" dirty="0" smtClean="0"/>
              <a:t>Low</a:t>
            </a:r>
          </a:p>
          <a:p>
            <a:pPr lvl="1"/>
            <a:r>
              <a:rPr lang="en-US" sz="1600" dirty="0" smtClean="0"/>
              <a:t>Strategy</a:t>
            </a:r>
          </a:p>
          <a:p>
            <a:pPr lvl="2"/>
            <a:r>
              <a:rPr lang="en-US" sz="1400" dirty="0" smtClean="0"/>
              <a:t>Examine the G-Codes that are sent to the printer for correctness.  Examine raw feedback from the printer separately.</a:t>
            </a:r>
          </a:p>
          <a:p>
            <a:r>
              <a:rPr lang="en-US" sz="2000" dirty="0" smtClean="0"/>
              <a:t>Third Party Software Unreliable</a:t>
            </a:r>
          </a:p>
          <a:p>
            <a:pPr lvl="1"/>
            <a:r>
              <a:rPr lang="en-US" sz="1600" dirty="0" smtClean="0"/>
              <a:t>Impact</a:t>
            </a:r>
          </a:p>
          <a:p>
            <a:pPr lvl="2"/>
            <a:r>
              <a:rPr lang="en-US" sz="1400" dirty="0" smtClean="0"/>
              <a:t>During third party software failure, tests in this test plan may not return accurate results.</a:t>
            </a:r>
          </a:p>
          <a:p>
            <a:pPr lvl="1"/>
            <a:r>
              <a:rPr lang="en-US" sz="1600" dirty="0" smtClean="0"/>
              <a:t>Severity</a:t>
            </a:r>
          </a:p>
          <a:p>
            <a:pPr lvl="2"/>
            <a:r>
              <a:rPr lang="en-US" sz="1400" dirty="0" smtClean="0"/>
              <a:t>High</a:t>
            </a:r>
          </a:p>
          <a:p>
            <a:pPr lvl="1"/>
            <a:r>
              <a:rPr lang="en-US" sz="1600" dirty="0" smtClean="0"/>
              <a:t>Strategy</a:t>
            </a:r>
          </a:p>
          <a:p>
            <a:pPr lvl="2"/>
            <a:r>
              <a:rPr lang="en-US" sz="1400" dirty="0" smtClean="0"/>
              <a:t>Test third party software separately when tests involving the third party software fail.</a:t>
            </a:r>
          </a:p>
        </p:txBody>
      </p:sp>
    </p:spTree>
    <p:extLst>
      <p:ext uri="{BB962C8B-B14F-4D97-AF65-F5344CB8AC3E}">
        <p14:creationId xmlns:p14="http://schemas.microsoft.com/office/powerpoint/2010/main" val="1835189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2078632"/>
              </p:ext>
            </p:extLst>
          </p:nvPr>
        </p:nvGraphicFramePr>
        <p:xfrm>
          <a:off x="628650" y="1890744"/>
          <a:ext cx="7886700" cy="179832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Difficult to determine if failures are happening on the hardware or software.</a:t>
                      </a: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Low</a:t>
                      </a:r>
                    </a:p>
                    <a:p>
                      <a:endParaRPr lang="en-US" sz="2000" dirty="0"/>
                    </a:p>
                  </a:txBody>
                  <a:tcPr/>
                </a:tc>
              </a:tr>
              <a:tr h="370840">
                <a:tc>
                  <a:txBody>
                    <a:bodyPr/>
                    <a:lstStyle/>
                    <a:p>
                      <a:r>
                        <a:rPr lang="en-US" dirty="0" smtClean="0"/>
                        <a:t>Strategy</a:t>
                      </a:r>
                      <a:endParaRPr lang="en-US" dirty="0"/>
                    </a:p>
                  </a:txBody>
                  <a:tcPr/>
                </a:tc>
                <a:tc>
                  <a:txBody>
                    <a:bodyPr/>
                    <a:lstStyle/>
                    <a:p>
                      <a:r>
                        <a:rPr lang="en-US" sz="1600" dirty="0" smtClean="0"/>
                        <a:t>Examine the G-Codes that are sent to the printer for correctness.  Examine raw feedback from the printer separately.</a:t>
                      </a:r>
                      <a:endParaRPr lang="en-US" sz="1600" dirty="0"/>
                    </a:p>
                  </a:txBody>
                  <a:tcPr/>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Hardware Unreliable</a:t>
            </a:r>
            <a:endParaRPr lang="en-US" sz="2000" dirty="0"/>
          </a:p>
        </p:txBody>
      </p:sp>
      <p:graphicFrame>
        <p:nvGraphicFramePr>
          <p:cNvPr id="6" name="Content Placeholder 3"/>
          <p:cNvGraphicFramePr>
            <a:graphicFrameLocks/>
          </p:cNvGraphicFramePr>
          <p:nvPr>
            <p:extLst>
              <p:ext uri="{D42A27DB-BD31-4B8C-83A1-F6EECF244321}">
                <p14:modId xmlns:p14="http://schemas.microsoft.com/office/powerpoint/2010/main" val="3882719474"/>
              </p:ext>
            </p:extLst>
          </p:nvPr>
        </p:nvGraphicFramePr>
        <p:xfrm>
          <a:off x="628650" y="4286472"/>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pPr lvl="0"/>
                      <a:r>
                        <a:rPr lang="en-US" sz="1800" dirty="0" smtClean="0"/>
                        <a:t>During third party software failure, tests in this test plan may not return accurate results.</a:t>
                      </a: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High</a:t>
                      </a:r>
                    </a:p>
                    <a:p>
                      <a:endParaRPr lang="en-US" sz="1800" dirty="0"/>
                    </a:p>
                  </a:txBody>
                  <a:tcPr/>
                </a:tc>
              </a:tr>
              <a:tr h="370840">
                <a:tc>
                  <a:txBody>
                    <a:bodyPr/>
                    <a:lstStyle/>
                    <a:p>
                      <a:r>
                        <a:rPr lang="en-US" dirty="0" smtClean="0"/>
                        <a:t>Strategy</a:t>
                      </a:r>
                      <a:endParaRPr lang="en-US" dirty="0"/>
                    </a:p>
                  </a:txBody>
                  <a:tcPr/>
                </a:tc>
                <a:tc>
                  <a:txBody>
                    <a:bodyPr/>
                    <a:lstStyle/>
                    <a:p>
                      <a:pPr lvl="0"/>
                      <a:r>
                        <a:rPr lang="en-US" sz="1800" dirty="0" smtClean="0"/>
                        <a:t>Test third party software separately when tests involving the third party software fail.</a:t>
                      </a:r>
                    </a:p>
                  </a:txBody>
                  <a:tcPr/>
                </a:tc>
              </a:tr>
            </a:tbl>
          </a:graphicData>
        </a:graphic>
      </p:graphicFrame>
      <p:sp>
        <p:nvSpPr>
          <p:cNvPr id="7" name="TextBox 6"/>
          <p:cNvSpPr txBox="1"/>
          <p:nvPr/>
        </p:nvSpPr>
        <p:spPr>
          <a:xfrm>
            <a:off x="628650" y="3886362"/>
            <a:ext cx="7886700" cy="400110"/>
          </a:xfrm>
          <a:prstGeom prst="rect">
            <a:avLst/>
          </a:prstGeom>
          <a:noFill/>
        </p:spPr>
        <p:txBody>
          <a:bodyPr wrap="square" rtlCol="0">
            <a:spAutoFit/>
          </a:bodyPr>
          <a:lstStyle/>
          <a:p>
            <a:r>
              <a:rPr lang="en-US" sz="2000" dirty="0" smtClean="0"/>
              <a:t>Third Party Software Unreliable</a:t>
            </a:r>
            <a:endParaRPr lang="en-US" sz="2000" dirty="0"/>
          </a:p>
        </p:txBody>
      </p:sp>
    </p:spTree>
    <p:extLst>
      <p:ext uri="{BB962C8B-B14F-4D97-AF65-F5344CB8AC3E}">
        <p14:creationId xmlns:p14="http://schemas.microsoft.com/office/powerpoint/2010/main" val="29495823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(cont.)</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92164242"/>
              </p:ext>
            </p:extLst>
          </p:nvPr>
        </p:nvGraphicFramePr>
        <p:xfrm>
          <a:off x="628650" y="1890744"/>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r>
                        <a:rPr lang="en-US" sz="1800" kern="1200" dirty="0" smtClean="0">
                          <a:solidFill>
                            <a:schemeClr val="dk1"/>
                          </a:solidFill>
                          <a:effectLst/>
                          <a:latin typeface="+mn-lt"/>
                          <a:ea typeface="+mn-ea"/>
                          <a:cs typeface="+mn-cs"/>
                        </a:rPr>
                        <a:t>Some defects specific to certain combinations of input may never be discovered through the testing process.</a:t>
                      </a:r>
                      <a:endParaRPr lang="en-US" sz="1800" kern="1200" dirty="0">
                        <a:solidFill>
                          <a:schemeClr val="dk1"/>
                        </a:solidFill>
                        <a:effectLst/>
                        <a:latin typeface="+mn-lt"/>
                        <a:ea typeface="+mn-ea"/>
                        <a:cs typeface="+mn-cs"/>
                      </a:endParaRPr>
                    </a:p>
                  </a:txBody>
                  <a:tcPr/>
                </a:tc>
              </a:tr>
              <a:tr h="370840">
                <a:tc>
                  <a:txBody>
                    <a:bodyPr/>
                    <a:lstStyle/>
                    <a:p>
                      <a:r>
                        <a:rPr lang="en-US" dirty="0" smtClean="0"/>
                        <a:t>Severity</a:t>
                      </a:r>
                      <a:endParaRPr lang="en-US" dirty="0"/>
                    </a:p>
                  </a:txBody>
                  <a:tcPr/>
                </a:tc>
                <a:tc>
                  <a:txBody>
                    <a:bodyPr/>
                    <a:lstStyle/>
                    <a:p>
                      <a:r>
                        <a:rPr lang="en-US" sz="1800" kern="1200" dirty="0" smtClean="0">
                          <a:solidFill>
                            <a:schemeClr val="dk1"/>
                          </a:solidFill>
                          <a:effectLst/>
                          <a:latin typeface="+mn-lt"/>
                          <a:ea typeface="+mn-ea"/>
                          <a:cs typeface="+mn-cs"/>
                        </a:rPr>
                        <a:t>Medium</a:t>
                      </a:r>
                    </a:p>
                    <a:p>
                      <a:endParaRPr lang="en-US" sz="1800" kern="1200" dirty="0" smtClean="0">
                        <a:solidFill>
                          <a:schemeClr val="dk1"/>
                        </a:solidFill>
                        <a:effectLst/>
                        <a:latin typeface="+mn-lt"/>
                        <a:ea typeface="+mn-ea"/>
                        <a:cs typeface="+mn-cs"/>
                      </a:endParaRPr>
                    </a:p>
                  </a:txBody>
                  <a:tcPr/>
                </a:tc>
              </a:tr>
              <a:tr h="370840">
                <a:tc>
                  <a:txBody>
                    <a:bodyPr/>
                    <a:lstStyle/>
                    <a:p>
                      <a:r>
                        <a:rPr lang="en-US" dirty="0" smtClean="0"/>
                        <a:t>Strategy</a:t>
                      </a:r>
                      <a:endParaRPr lang="en-US" dirty="0"/>
                    </a:p>
                  </a:txBody>
                  <a:tcPr/>
                </a:tc>
                <a:tc>
                  <a:txBody>
                    <a:bodyPr/>
                    <a:lstStyle/>
                    <a:p>
                      <a:r>
                        <a:rPr lang="en-US" sz="1800" kern="1200" dirty="0" smtClean="0">
                          <a:solidFill>
                            <a:schemeClr val="dk1"/>
                          </a:solidFill>
                          <a:effectLst/>
                          <a:latin typeface="+mn-lt"/>
                          <a:ea typeface="+mn-ea"/>
                          <a:cs typeface="+mn-cs"/>
                        </a:rPr>
                        <a:t>Boundary conditions will be tested for each input.</a:t>
                      </a:r>
                    </a:p>
                    <a:p>
                      <a:endParaRPr lang="en-US" sz="1800" kern="1200" dirty="0">
                        <a:solidFill>
                          <a:schemeClr val="dk1"/>
                        </a:solidFill>
                        <a:effectLst/>
                        <a:latin typeface="+mn-lt"/>
                        <a:ea typeface="+mn-ea"/>
                        <a:cs typeface="+mn-cs"/>
                      </a:endParaRPr>
                    </a:p>
                  </a:txBody>
                  <a:tcPr/>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Untested Input Combinations</a:t>
            </a:r>
            <a:endParaRPr lang="en-US" sz="2000" dirty="0"/>
          </a:p>
        </p:txBody>
      </p:sp>
      <p:graphicFrame>
        <p:nvGraphicFramePr>
          <p:cNvPr id="6" name="Content Placeholder 3"/>
          <p:cNvGraphicFramePr>
            <a:graphicFrameLocks/>
          </p:cNvGraphicFramePr>
          <p:nvPr>
            <p:extLst>
              <p:ext uri="{D42A27DB-BD31-4B8C-83A1-F6EECF244321}">
                <p14:modId xmlns:p14="http://schemas.microsoft.com/office/powerpoint/2010/main" val="188219152"/>
              </p:ext>
            </p:extLst>
          </p:nvPr>
        </p:nvGraphicFramePr>
        <p:xfrm>
          <a:off x="628650" y="4286472"/>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r>
                        <a:rPr lang="en-US" sz="1800" kern="1200" dirty="0" smtClean="0">
                          <a:solidFill>
                            <a:schemeClr val="dk1"/>
                          </a:solidFill>
                          <a:effectLst/>
                          <a:latin typeface="+mn-lt"/>
                          <a:ea typeface="+mn-ea"/>
                          <a:cs typeface="+mn-cs"/>
                        </a:rPr>
                        <a:t>Extends the time needed for testing.</a:t>
                      </a:r>
                    </a:p>
                    <a:p>
                      <a:endParaRPr lang="en-US" sz="1800" kern="1200" dirty="0">
                        <a:solidFill>
                          <a:schemeClr val="dk1"/>
                        </a:solidFill>
                        <a:effectLst/>
                        <a:latin typeface="+mn-lt"/>
                        <a:ea typeface="+mn-ea"/>
                        <a:cs typeface="+mn-cs"/>
                      </a:endParaRP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Low</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r h="370840">
                <a:tc>
                  <a:txBody>
                    <a:bodyPr/>
                    <a:lstStyle/>
                    <a:p>
                      <a:r>
                        <a:rPr lang="en-US" dirty="0" smtClean="0"/>
                        <a:t>Strategy</a:t>
                      </a:r>
                      <a:endParaRPr lang="en-US" dirty="0"/>
                    </a:p>
                  </a:txBody>
                  <a:tcPr/>
                </a:tc>
                <a:tc>
                  <a:txBody>
                    <a:bodyPr/>
                    <a:lstStyle/>
                    <a:p>
                      <a:r>
                        <a:rPr lang="en-US" sz="1800" kern="1200" dirty="0" smtClean="0">
                          <a:solidFill>
                            <a:schemeClr val="dk1"/>
                          </a:solidFill>
                          <a:effectLst/>
                          <a:latin typeface="+mn-lt"/>
                          <a:ea typeface="+mn-ea"/>
                          <a:cs typeface="+mn-cs"/>
                        </a:rPr>
                        <a:t>Regression testing will be performed whenever defects are patched.</a:t>
                      </a:r>
                      <a:endParaRPr lang="en-US" sz="1800" kern="1200" dirty="0">
                        <a:solidFill>
                          <a:schemeClr val="dk1"/>
                        </a:solidFill>
                        <a:effectLst/>
                        <a:latin typeface="+mn-lt"/>
                        <a:ea typeface="+mn-ea"/>
                        <a:cs typeface="+mn-cs"/>
                      </a:endParaRPr>
                    </a:p>
                  </a:txBody>
                  <a:tcPr/>
                </a:tc>
              </a:tr>
            </a:tbl>
          </a:graphicData>
        </a:graphic>
      </p:graphicFrame>
      <p:sp>
        <p:nvSpPr>
          <p:cNvPr id="7" name="TextBox 6"/>
          <p:cNvSpPr txBox="1"/>
          <p:nvPr/>
        </p:nvSpPr>
        <p:spPr>
          <a:xfrm>
            <a:off x="628650" y="3886362"/>
            <a:ext cx="7886700" cy="400110"/>
          </a:xfrm>
          <a:prstGeom prst="rect">
            <a:avLst/>
          </a:prstGeom>
          <a:noFill/>
        </p:spPr>
        <p:txBody>
          <a:bodyPr wrap="square" rtlCol="0">
            <a:spAutoFit/>
          </a:bodyPr>
          <a:lstStyle/>
          <a:p>
            <a:r>
              <a:rPr lang="en-US" sz="2000" dirty="0" smtClean="0"/>
              <a:t>Defect Fixes May Cause Other New Defects</a:t>
            </a:r>
            <a:endParaRPr lang="en-US" sz="2000" dirty="0"/>
          </a:p>
        </p:txBody>
      </p:sp>
    </p:spTree>
    <p:extLst>
      <p:ext uri="{BB962C8B-B14F-4D97-AF65-F5344CB8AC3E}">
        <p14:creationId xmlns:p14="http://schemas.microsoft.com/office/powerpoint/2010/main" val="4008962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Be Tested</a:t>
            </a:r>
            <a:endParaRPr lang="en-US" dirty="0"/>
          </a:p>
        </p:txBody>
      </p:sp>
      <p:sp>
        <p:nvSpPr>
          <p:cNvPr id="3" name="Content Placeholder 2"/>
          <p:cNvSpPr>
            <a:spLocks noGrp="1"/>
          </p:cNvSpPr>
          <p:nvPr>
            <p:ph idx="1"/>
          </p:nvPr>
        </p:nvSpPr>
        <p:spPr/>
        <p:txBody>
          <a:bodyPr numCol="2">
            <a:normAutofit fontScale="85000" lnSpcReduction="20000"/>
          </a:bodyPr>
          <a:lstStyle/>
          <a:p>
            <a:pPr lvl="0"/>
            <a:r>
              <a:rPr lang="en-US" dirty="0"/>
              <a:t>STL File Input</a:t>
            </a:r>
          </a:p>
          <a:p>
            <a:pPr lvl="0"/>
            <a:r>
              <a:rPr lang="en-US" dirty="0"/>
              <a:t>Graphical User Interface</a:t>
            </a:r>
          </a:p>
          <a:p>
            <a:pPr lvl="0"/>
            <a:r>
              <a:rPr lang="en-US" dirty="0"/>
              <a:t>Generate Machine Instructions</a:t>
            </a:r>
          </a:p>
          <a:p>
            <a:pPr lvl="0"/>
            <a:r>
              <a:rPr lang="en-US" dirty="0"/>
              <a:t>Issue Machine Instructions</a:t>
            </a:r>
          </a:p>
          <a:p>
            <a:pPr lvl="0"/>
            <a:r>
              <a:rPr lang="en-US" dirty="0"/>
              <a:t>Monitor Temperature</a:t>
            </a:r>
          </a:p>
          <a:p>
            <a:pPr lvl="0"/>
            <a:r>
              <a:rPr lang="en-US" dirty="0"/>
              <a:t>Monitor Position</a:t>
            </a:r>
          </a:p>
          <a:p>
            <a:pPr lvl="0"/>
            <a:r>
              <a:rPr lang="en-US" dirty="0"/>
              <a:t>Adhere to Material Constraints</a:t>
            </a:r>
          </a:p>
          <a:p>
            <a:pPr lvl="0"/>
            <a:r>
              <a:rPr lang="en-US" dirty="0"/>
              <a:t>Identify Materials</a:t>
            </a:r>
          </a:p>
          <a:p>
            <a:pPr lvl="0"/>
            <a:r>
              <a:rPr lang="en-US" dirty="0"/>
              <a:t>Identify Shapes</a:t>
            </a:r>
          </a:p>
          <a:p>
            <a:pPr lvl="0"/>
            <a:r>
              <a:rPr lang="en-US" dirty="0"/>
              <a:t>Determine Shape of Support Material Structure</a:t>
            </a:r>
          </a:p>
          <a:p>
            <a:pPr lvl="0"/>
            <a:r>
              <a:rPr lang="en-US" dirty="0"/>
              <a:t>Create Printing Path</a:t>
            </a:r>
          </a:p>
          <a:p>
            <a:pPr lvl="0"/>
            <a:r>
              <a:rPr lang="en-US" dirty="0"/>
              <a:t>Database Interface</a:t>
            </a:r>
          </a:p>
          <a:p>
            <a:pPr lvl="0"/>
            <a:r>
              <a:rPr lang="en-US" dirty="0"/>
              <a:t>Store &amp; Load Material Records</a:t>
            </a:r>
          </a:p>
          <a:p>
            <a:pPr lvl="0"/>
            <a:r>
              <a:rPr lang="en-US" dirty="0"/>
              <a:t>Slice Geometry into Thickness Levels</a:t>
            </a:r>
          </a:p>
          <a:p>
            <a:pPr lvl="0"/>
            <a:r>
              <a:rPr lang="en-US" dirty="0"/>
              <a:t>Monitor Flow Sensors</a:t>
            </a:r>
          </a:p>
          <a:p>
            <a:pPr lvl="0"/>
            <a:r>
              <a:rPr lang="en-US" dirty="0"/>
              <a:t>Allow for UV Head Polymerization</a:t>
            </a:r>
          </a:p>
          <a:p>
            <a:pPr lvl="0"/>
            <a:r>
              <a:rPr lang="en-US" dirty="0"/>
              <a:t>Fill Density</a:t>
            </a:r>
          </a:p>
          <a:p>
            <a:pPr lvl="0"/>
            <a:r>
              <a:rPr lang="en-US" dirty="0"/>
              <a:t>Software Installer</a:t>
            </a:r>
          </a:p>
          <a:p>
            <a:pPr lvl="0"/>
            <a:r>
              <a:rPr lang="en-US" dirty="0"/>
              <a:t>Host Software to Printer Connection</a:t>
            </a:r>
          </a:p>
          <a:p>
            <a:pPr lvl="0"/>
            <a:r>
              <a:rPr lang="en-US" dirty="0"/>
              <a:t>Startup Time</a:t>
            </a:r>
          </a:p>
          <a:p>
            <a:pPr lvl="0"/>
            <a:r>
              <a:rPr lang="en-US" dirty="0"/>
              <a:t>STL Import Time</a:t>
            </a:r>
          </a:p>
          <a:p>
            <a:pPr lvl="0"/>
            <a:r>
              <a:rPr lang="en-US" dirty="0"/>
              <a:t>Object Processing Time</a:t>
            </a:r>
          </a:p>
          <a:p>
            <a:pPr lvl="0"/>
            <a:r>
              <a:rPr lang="en-US" dirty="0"/>
              <a:t>GUI Responsiveness</a:t>
            </a:r>
          </a:p>
          <a:p>
            <a:pPr lvl="0"/>
            <a:r>
              <a:rPr lang="en-US" dirty="0"/>
              <a:t>Real Time Sensor Monitoring</a:t>
            </a:r>
          </a:p>
          <a:p>
            <a:pPr lvl="0"/>
            <a:r>
              <a:rPr lang="en-US" dirty="0"/>
              <a:t>Temperature Cutoff Threshold</a:t>
            </a:r>
          </a:p>
          <a:p>
            <a:pPr lvl="0"/>
            <a:r>
              <a:rPr lang="en-US" dirty="0"/>
              <a:t>Printing Area Restrictions</a:t>
            </a:r>
          </a:p>
          <a:p>
            <a:pPr lvl="0"/>
            <a:r>
              <a:rPr lang="en-US" dirty="0"/>
              <a:t>Material Database</a:t>
            </a:r>
          </a:p>
          <a:p>
            <a:endParaRPr lang="en-US" dirty="0"/>
          </a:p>
        </p:txBody>
      </p:sp>
    </p:spTree>
    <p:extLst>
      <p:ext uri="{BB962C8B-B14F-4D97-AF65-F5344CB8AC3E}">
        <p14:creationId xmlns:p14="http://schemas.microsoft.com/office/powerpoint/2010/main" val="8893192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Not To Be Tested</a:t>
            </a:r>
            <a:endParaRPr lang="en-US" dirty="0"/>
          </a:p>
        </p:txBody>
      </p:sp>
      <p:sp>
        <p:nvSpPr>
          <p:cNvPr id="3" name="Content Placeholder 2"/>
          <p:cNvSpPr>
            <a:spLocks noGrp="1"/>
          </p:cNvSpPr>
          <p:nvPr>
            <p:ph idx="1"/>
          </p:nvPr>
        </p:nvSpPr>
        <p:spPr/>
        <p:txBody>
          <a:bodyPr/>
          <a:lstStyle/>
          <a:p>
            <a:r>
              <a:rPr lang="en-US" dirty="0" smtClean="0"/>
              <a:t>Monitor Door Switch</a:t>
            </a:r>
          </a:p>
          <a:p>
            <a:r>
              <a:rPr lang="en-US" dirty="0" smtClean="0"/>
              <a:t>Graphical Object Models</a:t>
            </a:r>
          </a:p>
          <a:p>
            <a:r>
              <a:rPr lang="en-US" dirty="0" smtClean="0"/>
              <a:t>Abstract Hardware Interface</a:t>
            </a:r>
          </a:p>
          <a:p>
            <a:r>
              <a:rPr lang="en-US" dirty="0" smtClean="0"/>
              <a:t>Modular and Scalable Design</a:t>
            </a:r>
            <a:endParaRPr lang="en-US" dirty="0"/>
          </a:p>
        </p:txBody>
      </p:sp>
    </p:spTree>
    <p:extLst>
      <p:ext uri="{BB962C8B-B14F-4D97-AF65-F5344CB8AC3E}">
        <p14:creationId xmlns:p14="http://schemas.microsoft.com/office/powerpoint/2010/main" val="4126106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Strategy</a:t>
            </a:r>
            <a:endParaRPr lang="en-US" dirty="0"/>
          </a:p>
        </p:txBody>
      </p:sp>
      <p:sp>
        <p:nvSpPr>
          <p:cNvPr id="3" name="Content Placeholder 2"/>
          <p:cNvSpPr>
            <a:spLocks noGrp="1"/>
          </p:cNvSpPr>
          <p:nvPr>
            <p:ph idx="1"/>
          </p:nvPr>
        </p:nvSpPr>
        <p:spPr/>
        <p:txBody>
          <a:bodyPr>
            <a:normAutofit/>
          </a:bodyPr>
          <a:lstStyle/>
          <a:p>
            <a:r>
              <a:rPr lang="en-US" dirty="0" smtClean="0"/>
              <a:t>Test smallest testable units first and work towards the system as a whole</a:t>
            </a:r>
          </a:p>
          <a:p>
            <a:r>
              <a:rPr lang="en-US" dirty="0" smtClean="0"/>
              <a:t>Unit Testing</a:t>
            </a:r>
          </a:p>
          <a:p>
            <a:pPr lvl="1"/>
            <a:r>
              <a:rPr lang="en-US" dirty="0" smtClean="0"/>
              <a:t>Modules tested with </a:t>
            </a:r>
            <a:r>
              <a:rPr lang="en-US" dirty="0" err="1" smtClean="0"/>
              <a:t>JUnit</a:t>
            </a:r>
            <a:endParaRPr lang="en-US" dirty="0" smtClean="0"/>
          </a:p>
          <a:p>
            <a:r>
              <a:rPr lang="en-US" dirty="0" smtClean="0"/>
              <a:t>Component Testing</a:t>
            </a:r>
          </a:p>
          <a:p>
            <a:pPr lvl="1"/>
            <a:r>
              <a:rPr lang="en-US" dirty="0" smtClean="0"/>
              <a:t>Subsystems</a:t>
            </a:r>
          </a:p>
          <a:p>
            <a:r>
              <a:rPr lang="en-US" dirty="0" smtClean="0"/>
              <a:t>Integration</a:t>
            </a:r>
          </a:p>
          <a:p>
            <a:pPr lvl="1"/>
            <a:r>
              <a:rPr lang="en-US" dirty="0" smtClean="0"/>
              <a:t>Communication between layers</a:t>
            </a:r>
          </a:p>
          <a:p>
            <a:r>
              <a:rPr lang="en-US" dirty="0" smtClean="0"/>
              <a:t>Regression Testing</a:t>
            </a:r>
          </a:p>
          <a:p>
            <a:r>
              <a:rPr lang="en-US" dirty="0" smtClean="0"/>
              <a:t>Testing performed on Windows PC with Mechanical team’s 3-D Printer</a:t>
            </a:r>
            <a:endParaRPr lang="en-US" dirty="0"/>
          </a:p>
        </p:txBody>
      </p:sp>
    </p:spTree>
    <p:extLst>
      <p:ext uri="{BB962C8B-B14F-4D97-AF65-F5344CB8AC3E}">
        <p14:creationId xmlns:p14="http://schemas.microsoft.com/office/powerpoint/2010/main" val="699038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Overall Success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6568161"/>
              </p:ext>
            </p:extLst>
          </p:nvPr>
        </p:nvGraphicFramePr>
        <p:xfrm>
          <a:off x="628650" y="1415828"/>
          <a:ext cx="8015479" cy="4594828"/>
        </p:xfrm>
        <a:graphic>
          <a:graphicData uri="http://schemas.openxmlformats.org/drawingml/2006/table">
            <a:tbl>
              <a:tblPr firstRow="1" bandRow="1">
                <a:tableStyleId>{5C22544A-7EE6-4342-B048-85BDC9FD1C3A}</a:tableStyleId>
              </a:tblPr>
              <a:tblGrid>
                <a:gridCol w="2671255"/>
                <a:gridCol w="2672112"/>
                <a:gridCol w="2672112"/>
              </a:tblGrid>
              <a:tr h="319508">
                <a:tc>
                  <a:txBody>
                    <a:bodyPr/>
                    <a:lstStyle/>
                    <a:p>
                      <a:pPr marL="0" marR="0" algn="l">
                        <a:lnSpc>
                          <a:spcPct val="105000"/>
                        </a:lnSpc>
                        <a:spcBef>
                          <a:spcPts val="0"/>
                        </a:spcBef>
                        <a:spcAft>
                          <a:spcPts val="0"/>
                        </a:spcAft>
                      </a:pPr>
                      <a:r>
                        <a:rPr lang="en-US" sz="1600" dirty="0">
                          <a:effectLst/>
                        </a:rPr>
                        <a:t>Metric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dirty="0">
                          <a:effectLst/>
                        </a:rPr>
                        <a:t>Pass Criteria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dirty="0">
                          <a:effectLst/>
                        </a:rPr>
                        <a:t>Fail Criteria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critical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Less than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high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100%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Less than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moderate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75% - 100%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75%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a:effectLst/>
                        </a:rPr>
                        <a:t>Percentage of low priority features verified</a:t>
                      </a:r>
                    </a:p>
                    <a:p>
                      <a:pPr marL="0" marR="0" algn="l">
                        <a:lnSpc>
                          <a:spcPct val="105000"/>
                        </a:lnSpc>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50% - 100%</a:t>
                      </a:r>
                    </a:p>
                    <a:p>
                      <a:pPr marL="0" marR="0" algn="l">
                        <a:lnSpc>
                          <a:spcPct val="105000"/>
                        </a:lnSpc>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9508">
                <a:tc>
                  <a:txBody>
                    <a:bodyPr/>
                    <a:lstStyle/>
                    <a:p>
                      <a:pPr marL="0" marR="0" algn="l">
                        <a:lnSpc>
                          <a:spcPct val="105000"/>
                        </a:lnSpc>
                        <a:spcBef>
                          <a:spcPts val="0"/>
                        </a:spcBef>
                        <a:spcAft>
                          <a:spcPts val="0"/>
                        </a:spcAft>
                      </a:pPr>
                      <a:r>
                        <a:rPr lang="en-US" sz="1800">
                          <a:effectLst/>
                        </a:rPr>
                        <a:t>Branch and Line Coverage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80%-100%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80%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6067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Deliverables</a:t>
            </a:r>
            <a:endParaRPr lang="en-US" dirty="0"/>
          </a:p>
        </p:txBody>
      </p:sp>
      <p:sp>
        <p:nvSpPr>
          <p:cNvPr id="3" name="Content Placeholder 2"/>
          <p:cNvSpPr>
            <a:spLocks noGrp="1"/>
          </p:cNvSpPr>
          <p:nvPr>
            <p:ph idx="1"/>
          </p:nvPr>
        </p:nvSpPr>
        <p:spPr/>
        <p:txBody>
          <a:bodyPr>
            <a:normAutofit/>
          </a:bodyPr>
          <a:lstStyle/>
          <a:p>
            <a:r>
              <a:rPr lang="en-US" dirty="0" err="1" smtClean="0"/>
              <a:t>JUnit</a:t>
            </a:r>
            <a:r>
              <a:rPr lang="en-US" dirty="0" smtClean="0"/>
              <a:t> Tests</a:t>
            </a:r>
          </a:p>
          <a:p>
            <a:pPr lvl="1"/>
            <a:r>
              <a:rPr lang="en-US" dirty="0" smtClean="0"/>
              <a:t>Test Cases</a:t>
            </a:r>
          </a:p>
          <a:p>
            <a:pPr lvl="1"/>
            <a:r>
              <a:rPr lang="en-US" dirty="0" smtClean="0"/>
              <a:t>Test Execution Code</a:t>
            </a:r>
          </a:p>
          <a:p>
            <a:r>
              <a:rPr lang="en-US" dirty="0" smtClean="0"/>
              <a:t>Test Output Reports</a:t>
            </a:r>
          </a:p>
          <a:p>
            <a:r>
              <a:rPr lang="en-US" dirty="0" smtClean="0"/>
              <a:t>Coverage Reports</a:t>
            </a:r>
          </a:p>
          <a:p>
            <a:r>
              <a:rPr lang="en-US" dirty="0" smtClean="0"/>
              <a:t>Non-</a:t>
            </a:r>
            <a:r>
              <a:rPr lang="en-US" dirty="0" err="1" smtClean="0"/>
              <a:t>Junit</a:t>
            </a:r>
            <a:r>
              <a:rPr lang="en-US" dirty="0" smtClean="0"/>
              <a:t> Tests</a:t>
            </a:r>
          </a:p>
          <a:p>
            <a:pPr lvl="1"/>
            <a:r>
              <a:rPr lang="en-US" dirty="0" smtClean="0"/>
              <a:t>Tabular report</a:t>
            </a:r>
          </a:p>
        </p:txBody>
      </p:sp>
    </p:spTree>
    <p:extLst>
      <p:ext uri="{BB962C8B-B14F-4D97-AF65-F5344CB8AC3E}">
        <p14:creationId xmlns:p14="http://schemas.microsoft.com/office/powerpoint/2010/main" val="33248037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3334737"/>
              </p:ext>
            </p:extLst>
          </p:nvPr>
        </p:nvGraphicFramePr>
        <p:xfrm>
          <a:off x="457200" y="1447800"/>
          <a:ext cx="6857999" cy="3985840"/>
        </p:xfrm>
        <a:graphic>
          <a:graphicData uri="http://schemas.openxmlformats.org/drawingml/2006/table">
            <a:tbl>
              <a:tblPr firstRow="1" firstCol="1" bandRow="1">
                <a:tableStyleId>{5C22544A-7EE6-4342-B048-85BDC9FD1C3A}</a:tableStyleId>
              </a:tblPr>
              <a:tblGrid>
                <a:gridCol w="829963"/>
                <a:gridCol w="2856431"/>
                <a:gridCol w="1078944"/>
                <a:gridCol w="2092661"/>
              </a:tblGrid>
              <a:tr h="199292">
                <a:tc>
                  <a:txBody>
                    <a:bodyPr/>
                    <a:lstStyle/>
                    <a:p>
                      <a:pPr marL="0" marR="0" algn="l">
                        <a:lnSpc>
                          <a:spcPct val="105000"/>
                        </a:lnSpc>
                        <a:spcBef>
                          <a:spcPts val="0"/>
                        </a:spcBef>
                        <a:spcAft>
                          <a:spcPts val="0"/>
                        </a:spcAft>
                      </a:pPr>
                      <a:r>
                        <a:rPr lang="en-US" sz="1000" dirty="0">
                          <a:effectLst/>
                        </a:rPr>
                        <a:t>Stage</a:t>
                      </a:r>
                      <a:endParaRPr lang="en-US" sz="1000" dirty="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Unit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Start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Finish</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Persistence Framework</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Command Structure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Database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Subsection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Translation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Normalization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Preprocessing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 Wrapper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Parser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Unification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G-Code Preparation</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Post 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TxRx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Deserialization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dirty="0">
                          <a:effectLst/>
                        </a:rPr>
                        <a:t>4/1/14</a:t>
                      </a:r>
                      <a:endParaRPr lang="en-US" sz="10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21396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5" name="Content Placeholder 4"/>
          <p:cNvSpPr>
            <a:spLocks noGrp="1"/>
          </p:cNvSpPr>
          <p:nvPr>
            <p:ph idx="1"/>
          </p:nvPr>
        </p:nvSpPr>
        <p:spPr/>
        <p:txBody>
          <a:bodyPr/>
          <a:lstStyle/>
          <a:p>
            <a:r>
              <a:rPr lang="en-US" dirty="0" smtClean="0"/>
              <a:t>Seven Layers</a:t>
            </a:r>
          </a:p>
          <a:p>
            <a:r>
              <a:rPr lang="en-US" dirty="0" smtClean="0"/>
              <a:t>Layer Independence</a:t>
            </a:r>
          </a:p>
          <a:p>
            <a:r>
              <a:rPr lang="en-US" dirty="0" smtClean="0"/>
              <a:t>Interface Based</a:t>
            </a:r>
          </a:p>
          <a:p>
            <a:r>
              <a:rPr lang="en-US" dirty="0" smtClean="0"/>
              <a:t>Master Configuration Object</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81725220"/>
              </p:ext>
            </p:extLst>
          </p:nvPr>
        </p:nvGraphicFramePr>
        <p:xfrm>
          <a:off x="3594894" y="533400"/>
          <a:ext cx="4863306" cy="6238875"/>
        </p:xfrm>
        <a:graphic>
          <a:graphicData uri="http://schemas.openxmlformats.org/presentationml/2006/ole">
            <mc:AlternateContent xmlns:mc="http://schemas.openxmlformats.org/markup-compatibility/2006">
              <mc:Choice xmlns:v="urn:schemas-microsoft-com:vml" Requires="v">
                <p:oleObj spid="_x0000_s9242" name="Visio" r:id="rId3" imgW="7343730" imgH="9410580" progId="Visio.Drawing.15">
                  <p:embed/>
                </p:oleObj>
              </mc:Choice>
              <mc:Fallback>
                <p:oleObj name="Visio" r:id="rId3" imgW="7343730" imgH="9410580" progId="Visio.Drawing.15">
                  <p:embed/>
                  <p:pic>
                    <p:nvPicPr>
                      <p:cNvPr id="0" name="Object 1"/>
                      <p:cNvPicPr>
                        <a:picLocks noChangeAspect="1" noChangeArrowheads="1"/>
                      </p:cNvPicPr>
                      <p:nvPr/>
                    </p:nvPicPr>
                    <p:blipFill>
                      <a:blip r:embed="rId4"/>
                      <a:srcRect/>
                      <a:stretch>
                        <a:fillRect/>
                      </a:stretch>
                    </p:blipFill>
                    <p:spPr bwMode="auto">
                      <a:xfrm>
                        <a:off x="3594894" y="533400"/>
                        <a:ext cx="4863306" cy="6238875"/>
                      </a:xfrm>
                      <a:prstGeom prst="rect">
                        <a:avLst/>
                      </a:prstGeom>
                      <a:noFill/>
                    </p:spPr>
                  </p:pic>
                </p:oleObj>
              </mc:Fallback>
            </mc:AlternateContent>
          </a:graphicData>
        </a:graphic>
      </p:graphicFrame>
    </p:spTree>
    <p:extLst>
      <p:ext uri="{BB962C8B-B14F-4D97-AF65-F5344CB8AC3E}">
        <p14:creationId xmlns:p14="http://schemas.microsoft.com/office/powerpoint/2010/main" val="283741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9940195"/>
              </p:ext>
            </p:extLst>
          </p:nvPr>
        </p:nvGraphicFramePr>
        <p:xfrm>
          <a:off x="457200" y="1447800"/>
          <a:ext cx="6857999" cy="3985840"/>
        </p:xfrm>
        <a:graphic>
          <a:graphicData uri="http://schemas.openxmlformats.org/drawingml/2006/table">
            <a:tbl>
              <a:tblPr firstRow="1" firstCol="1" bandRow="1">
                <a:tableStyleId>{5C22544A-7EE6-4342-B048-85BDC9FD1C3A}</a:tableStyleId>
              </a:tblPr>
              <a:tblGrid>
                <a:gridCol w="829963"/>
                <a:gridCol w="2856431"/>
                <a:gridCol w="1078944"/>
                <a:gridCol w="2092661"/>
              </a:tblGrid>
              <a:tr h="199292">
                <a:tc>
                  <a:txBody>
                    <a:bodyPr/>
                    <a:lstStyle/>
                    <a:p>
                      <a:pPr marL="0" marR="0" algn="l">
                        <a:lnSpc>
                          <a:spcPct val="105000"/>
                        </a:lnSpc>
                        <a:spcBef>
                          <a:spcPts val="0"/>
                        </a:spcBef>
                        <a:spcAft>
                          <a:spcPts val="0"/>
                        </a:spcAft>
                      </a:pPr>
                      <a:r>
                        <a:rPr lang="en-US" sz="1000" dirty="0">
                          <a:effectLst/>
                        </a:rPr>
                        <a:t>Stage</a:t>
                      </a:r>
                      <a:endParaRPr lang="en-US" sz="1000" dirty="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Unit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Start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Finish</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Persistence Framework</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Command Structure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Database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Subsection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Translation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Normalization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Preprocessing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 Wrapper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Parser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Unification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G-Code Preparation</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Post 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TxRx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Deserialization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dirty="0">
                          <a:effectLst/>
                        </a:rPr>
                        <a:t>4/1/14</a:t>
                      </a:r>
                      <a:endParaRPr lang="en-US" sz="10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454955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2 and 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27156405"/>
              </p:ext>
            </p:extLst>
          </p:nvPr>
        </p:nvGraphicFramePr>
        <p:xfrm>
          <a:off x="228600" y="1219203"/>
          <a:ext cx="8077200" cy="4608576"/>
        </p:xfrm>
        <a:graphic>
          <a:graphicData uri="http://schemas.openxmlformats.org/drawingml/2006/table">
            <a:tbl>
              <a:tblPr firstRow="1" firstCol="1" bandRow="1">
                <a:tableStyleId>{5C22544A-7EE6-4342-B048-85BDC9FD1C3A}</a:tableStyleId>
              </a:tblPr>
              <a:tblGrid>
                <a:gridCol w="982850"/>
                <a:gridCol w="4559924"/>
                <a:gridCol w="1289267"/>
                <a:gridCol w="1245159"/>
              </a:tblGrid>
              <a:tr h="185057">
                <a:tc>
                  <a:txBody>
                    <a:bodyPr/>
                    <a:lstStyle/>
                    <a:p>
                      <a:pPr marL="0" marR="0" algn="l">
                        <a:lnSpc>
                          <a:spcPct val="105000"/>
                        </a:lnSpc>
                        <a:spcBef>
                          <a:spcPts val="0"/>
                        </a:spcBef>
                        <a:spcAft>
                          <a:spcPts val="0"/>
                        </a:spcAft>
                      </a:pPr>
                      <a:r>
                        <a:rPr lang="en-US" sz="1200">
                          <a:effectLst/>
                        </a:rPr>
                        <a:t>Stage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Unit</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Start</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Finish</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dirty="0">
                          <a:effectLst/>
                        </a:rPr>
                        <a:t>2</a:t>
                      </a:r>
                      <a:endParaRPr lang="en-US" sz="1200" dirty="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dirty="0">
                          <a:effectLst/>
                        </a:rPr>
                        <a:t>Print Job GUI Module</a:t>
                      </a:r>
                      <a:endParaRPr lang="en-US" sz="1200" dirty="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Job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State Controller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State 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Control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Import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Configuration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Material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Configuration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Extruder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Status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GUI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Import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Configuration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Material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Configuration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Extruder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User Interface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Dispatch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State Monitoring</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Feedback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dirty="0">
                          <a:effectLst/>
                        </a:rPr>
                        <a:t>4/29/14</a:t>
                      </a:r>
                      <a:endParaRPr lang="en-US" sz="12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421618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991594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Decomposition</a:t>
            </a:r>
            <a:endParaRPr lang="en-US" dirty="0"/>
          </a:p>
        </p:txBody>
      </p:sp>
      <p:sp>
        <p:nvSpPr>
          <p:cNvPr id="5" name="Content Placeholder 4"/>
          <p:cNvSpPr>
            <a:spLocks noGrp="1"/>
          </p:cNvSpPr>
          <p:nvPr>
            <p:ph idx="1"/>
          </p:nvPr>
        </p:nvSpPr>
        <p:spPr/>
        <p:txBody>
          <a:bodyPr/>
          <a:lstStyle/>
          <a:p>
            <a:r>
              <a:rPr lang="en-US" dirty="0" smtClean="0"/>
              <a:t>High Cohesion</a:t>
            </a:r>
          </a:p>
          <a:p>
            <a:r>
              <a:rPr lang="en-US" dirty="0" smtClean="0"/>
              <a:t>Low Coupling</a:t>
            </a:r>
          </a:p>
          <a:p>
            <a:r>
              <a:rPr lang="en-US" dirty="0"/>
              <a:t>Master Configuration Object</a:t>
            </a: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1289922"/>
              </p:ext>
            </p:extLst>
          </p:nvPr>
        </p:nvGraphicFramePr>
        <p:xfrm>
          <a:off x="3200400" y="32658"/>
          <a:ext cx="5256741" cy="6758668"/>
        </p:xfrm>
        <a:graphic>
          <a:graphicData uri="http://schemas.openxmlformats.org/presentationml/2006/ole">
            <mc:AlternateContent xmlns:mc="http://schemas.openxmlformats.org/markup-compatibility/2006">
              <mc:Choice xmlns:v="urn:schemas-microsoft-com:vml" Requires="v">
                <p:oleObj spid="_x0000_s10267" name="Visio" r:id="rId3" imgW="7534278" imgH="9677340" progId="Visio.Drawing.15">
                  <p:embed/>
                </p:oleObj>
              </mc:Choice>
              <mc:Fallback>
                <p:oleObj name="Visio" r:id="rId3" imgW="7534278" imgH="96773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58"/>
                        <a:ext cx="5256741" cy="6758668"/>
                      </a:xfrm>
                      <a:prstGeom prst="rect">
                        <a:avLst/>
                      </a:prstGeom>
                      <a:noFill/>
                    </p:spPr>
                  </p:pic>
                </p:oleObj>
              </mc:Fallback>
            </mc:AlternateContent>
          </a:graphicData>
        </a:graphic>
      </p:graphicFrame>
    </p:spTree>
    <p:extLst>
      <p:ext uri="{BB962C8B-B14F-4D97-AF65-F5344CB8AC3E}">
        <p14:creationId xmlns:p14="http://schemas.microsoft.com/office/powerpoint/2010/main" val="1594147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Data Flows</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24455600"/>
              </p:ext>
            </p:extLst>
          </p:nvPr>
        </p:nvGraphicFramePr>
        <p:xfrm>
          <a:off x="3733800" y="29817"/>
          <a:ext cx="4648200" cy="6765483"/>
        </p:xfrm>
        <a:graphic>
          <a:graphicData uri="http://schemas.openxmlformats.org/drawingml/2006/table">
            <a:tbl>
              <a:tblPr firstRow="1" firstCol="1" bandRow="1">
                <a:tableStyleId>{5C22544A-7EE6-4342-B048-85BDC9FD1C3A}</a:tableStyleId>
              </a:tblPr>
              <a:tblGrid>
                <a:gridCol w="1524000"/>
                <a:gridCol w="800100"/>
                <a:gridCol w="2324100"/>
              </a:tblGrid>
              <a:tr h="127566">
                <a:tc>
                  <a:txBody>
                    <a:bodyPr/>
                    <a:lstStyle/>
                    <a:p>
                      <a:pPr marL="0" marR="0" algn="l">
                        <a:lnSpc>
                          <a:spcPct val="105000"/>
                        </a:lnSpc>
                        <a:spcBef>
                          <a:spcPts val="0"/>
                        </a:spcBef>
                        <a:spcAft>
                          <a:spcPts val="0"/>
                        </a:spcAft>
                      </a:pPr>
                      <a:r>
                        <a:rPr lang="en-US" sz="800" dirty="0">
                          <a:effectLst/>
                        </a:rPr>
                        <a:t>Layer</a:t>
                      </a:r>
                      <a:endParaRPr lang="en-US" sz="800" dirty="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a:effectLst/>
                        </a:rPr>
                        <a:t>Data Flow ID</a:t>
                      </a:r>
                      <a:endParaRPr lang="en-US" sz="80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dirty="0">
                          <a:effectLst/>
                        </a:rPr>
                        <a:t>Data</a:t>
                      </a:r>
                      <a:endParaRPr lang="en-US" sz="800" dirty="0">
                        <a:effectLst/>
                        <a:latin typeface="Times New Roman"/>
                        <a:ea typeface="Times New Roman"/>
                        <a:cs typeface="Times New Roman"/>
                      </a:endParaRPr>
                    </a:p>
                  </a:txBody>
                  <a:tcPr marL="36286" marR="36286" marT="0" marB="0" anchor="b"/>
                </a:tc>
              </a:tr>
              <a:tr h="162219">
                <a:tc rowSpan="10">
                  <a:txBody>
                    <a:bodyPr/>
                    <a:lstStyle/>
                    <a:p>
                      <a:pPr marL="0" marR="0" algn="ctr">
                        <a:lnSpc>
                          <a:spcPct val="105000"/>
                        </a:lnSpc>
                        <a:spcBef>
                          <a:spcPts val="0"/>
                        </a:spcBef>
                        <a:spcAft>
                          <a:spcPts val="0"/>
                        </a:spcAft>
                      </a:pPr>
                      <a:r>
                        <a:rPr lang="en-US" sz="800" dirty="0">
                          <a:solidFill>
                            <a:schemeClr val="bg1"/>
                          </a:solidFill>
                          <a:effectLst/>
                        </a:rPr>
                        <a:t>Outside Inputs</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FFC000"/>
                    </a:solidFill>
                  </a:tcPr>
                </a:tc>
                <a:tc>
                  <a:txBody>
                    <a:bodyPr/>
                    <a:lstStyle/>
                    <a:p>
                      <a:pPr marL="0" marR="0" algn="l">
                        <a:lnSpc>
                          <a:spcPct val="105000"/>
                        </a:lnSpc>
                        <a:spcBef>
                          <a:spcPts val="0"/>
                        </a:spcBef>
                        <a:spcAft>
                          <a:spcPts val="0"/>
                        </a:spcAft>
                      </a:pPr>
                      <a:r>
                        <a:rPr lang="en-US" sz="800" dirty="0">
                          <a:solidFill>
                            <a:schemeClr val="bg1"/>
                          </a:solidFill>
                          <a:effectLst/>
                        </a:rPr>
                        <a:t>OI1</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Object file of the STL file to be printed</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OI2</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OI3</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Material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OI4</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OI5</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selections and button press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OI6</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OI7</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Disk reads of XML and Directory structure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OI8</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OI9</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OS Driver information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OI10</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Extruder configuration data entry values</a:t>
                      </a:r>
                      <a:endParaRPr lang="en-US" sz="800">
                        <a:effectLst/>
                        <a:latin typeface="Times New Roman"/>
                        <a:ea typeface="Times New Roman"/>
                        <a:cs typeface="Times New Roman"/>
                      </a:endParaRPr>
                    </a:p>
                  </a:txBody>
                  <a:tcPr marL="36286" marR="36286" marT="0" marB="0" anchor="b"/>
                </a:tc>
              </a:tr>
              <a:tr h="127566">
                <a:tc rowSpan="26">
                  <a:txBody>
                    <a:bodyPr/>
                    <a:lstStyle/>
                    <a:p>
                      <a:pPr marL="0" marR="0" algn="ctr">
                        <a:lnSpc>
                          <a:spcPct val="105000"/>
                        </a:lnSpc>
                        <a:spcBef>
                          <a:spcPts val="0"/>
                        </a:spcBef>
                        <a:spcAft>
                          <a:spcPts val="0"/>
                        </a:spcAft>
                      </a:pPr>
                      <a:r>
                        <a:rPr lang="en-US" sz="800" dirty="0">
                          <a:solidFill>
                            <a:schemeClr val="bg1"/>
                          </a:solidFill>
                          <a:effectLst/>
                        </a:rPr>
                        <a:t>User Interface Layer</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ED7D31"/>
                    </a:solidFill>
                  </a:tcPr>
                </a:tc>
                <a:tc>
                  <a:txBody>
                    <a:bodyPr/>
                    <a:lstStyle/>
                    <a:p>
                      <a:pPr marL="0" marR="0" algn="l">
                        <a:lnSpc>
                          <a:spcPct val="105000"/>
                        </a:lnSpc>
                        <a:spcBef>
                          <a:spcPts val="0"/>
                        </a:spcBef>
                        <a:spcAft>
                          <a:spcPts val="0"/>
                        </a:spcAft>
                      </a:pPr>
                      <a:r>
                        <a:rPr lang="en-US" sz="800">
                          <a:solidFill>
                            <a:schemeClr val="bg1"/>
                          </a:solidFill>
                          <a:effectLst/>
                        </a:rPr>
                        <a:t>UI1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Import file name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Success state of import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printer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printer configuration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material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material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configuration data</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Run print job</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File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Material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Configuration object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All requested configuration objects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requests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results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XML File writes to disk</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job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Pause, Resume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Extruder Configuration Data</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Extruder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UI26</a:t>
                      </a:r>
                      <a:endParaRPr lang="en-US" sz="800" dirty="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Extruder Configuration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Preprocessing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B43500"/>
                    </a:solidFill>
                  </a:tcPr>
                </a:tc>
                <a:tc>
                  <a:txBody>
                    <a:bodyPr/>
                    <a:lstStyle/>
                    <a:p>
                      <a:pPr marL="0" marR="0" algn="l">
                        <a:lnSpc>
                          <a:spcPct val="105000"/>
                        </a:lnSpc>
                        <a:spcBef>
                          <a:spcPts val="0"/>
                        </a:spcBef>
                        <a:spcAft>
                          <a:spcPts val="0"/>
                        </a:spcAft>
                      </a:pPr>
                      <a:r>
                        <a:rPr lang="en-US" sz="800">
                          <a:solidFill>
                            <a:schemeClr val="bg1"/>
                          </a:solidFill>
                          <a:effectLst/>
                        </a:rPr>
                        <a:t>PR1</a:t>
                      </a:r>
                      <a:endParaRPr lang="en-US" sz="80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PR2</a:t>
                      </a:r>
                      <a:endParaRPr lang="en-US" sz="800" dirty="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2219">
                <a:tc>
                  <a:txBody>
                    <a:bodyPr/>
                    <a:lstStyle/>
                    <a:p>
                      <a:pPr marL="0" marR="0" algn="ctr">
                        <a:lnSpc>
                          <a:spcPct val="105000"/>
                        </a:lnSpc>
                        <a:spcBef>
                          <a:spcPts val="0"/>
                        </a:spcBef>
                        <a:spcAft>
                          <a:spcPts val="0"/>
                        </a:spcAft>
                      </a:pPr>
                      <a:r>
                        <a:rPr lang="en-US" sz="800">
                          <a:solidFill>
                            <a:schemeClr val="bg1"/>
                          </a:solidFill>
                          <a:effectLst/>
                        </a:rPr>
                        <a:t>Processing Layer</a:t>
                      </a:r>
                      <a:endParaRPr lang="en-US" sz="80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dirty="0">
                          <a:solidFill>
                            <a:schemeClr val="bg1"/>
                          </a:solidFill>
                          <a:effectLst/>
                        </a:rPr>
                        <a:t>PO1</a:t>
                      </a:r>
                      <a:endParaRPr lang="en-US" sz="800" dirty="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Post-Processing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5B9BD5"/>
                    </a:solidFill>
                  </a:tcPr>
                </a:tc>
                <a:tc>
                  <a:txBody>
                    <a:bodyPr/>
                    <a:lstStyle/>
                    <a:p>
                      <a:pPr marL="0" marR="0" algn="l">
                        <a:lnSpc>
                          <a:spcPct val="105000"/>
                        </a:lnSpc>
                        <a:spcBef>
                          <a:spcPts val="0"/>
                        </a:spcBef>
                        <a:spcAft>
                          <a:spcPts val="0"/>
                        </a:spcAft>
                      </a:pPr>
                      <a:r>
                        <a:rPr lang="en-US" sz="800">
                          <a:solidFill>
                            <a:schemeClr val="bg1"/>
                          </a:solidFill>
                          <a:effectLst/>
                        </a:rPr>
                        <a:t>PP1</a:t>
                      </a:r>
                      <a:endParaRPr lang="en-US" sz="80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5972">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PP2</a:t>
                      </a:r>
                      <a:endParaRPr lang="en-US" sz="800" dirty="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3527">
                <a:tc>
                  <a:txBody>
                    <a:bodyPr/>
                    <a:lstStyle/>
                    <a:p>
                      <a:pPr marL="0" marR="0" algn="ctr">
                        <a:lnSpc>
                          <a:spcPct val="105000"/>
                        </a:lnSpc>
                        <a:spcBef>
                          <a:spcPts val="0"/>
                        </a:spcBef>
                        <a:spcAft>
                          <a:spcPts val="0"/>
                        </a:spcAft>
                      </a:pPr>
                      <a:r>
                        <a:rPr lang="en-US" sz="800">
                          <a:solidFill>
                            <a:schemeClr val="bg1"/>
                          </a:solidFill>
                          <a:effectLst/>
                        </a:rPr>
                        <a:t>Printer Control Layer</a:t>
                      </a:r>
                      <a:endParaRPr lang="en-US" sz="80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dirty="0">
                          <a:solidFill>
                            <a:schemeClr val="bg1"/>
                          </a:solidFill>
                          <a:effectLst/>
                        </a:rPr>
                        <a:t>PL1</a:t>
                      </a:r>
                      <a:endParaRPr lang="en-US" sz="800" dirty="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a:effectLst/>
                        </a:rPr>
                        <a:t>G-Code</a:t>
                      </a:r>
                      <a:endParaRPr lang="en-US" sz="800">
                        <a:effectLst/>
                        <a:latin typeface="Times New Roman"/>
                        <a:ea typeface="Times New Roman"/>
                        <a:cs typeface="Times New Roman"/>
                      </a:endParaRPr>
                    </a:p>
                  </a:txBody>
                  <a:tcPr marL="36286" marR="36286" marT="0" marB="0" anchor="b"/>
                </a:tc>
              </a:tr>
              <a:tr h="127566">
                <a:tc rowSpan="3">
                  <a:txBody>
                    <a:bodyPr/>
                    <a:lstStyle/>
                    <a:p>
                      <a:pPr marL="0" marR="0" algn="ctr">
                        <a:lnSpc>
                          <a:spcPct val="105000"/>
                        </a:lnSpc>
                        <a:spcBef>
                          <a:spcPts val="0"/>
                        </a:spcBef>
                        <a:spcAft>
                          <a:spcPts val="0"/>
                        </a:spcAft>
                      </a:pPr>
                      <a:r>
                        <a:rPr lang="en-US" sz="800">
                          <a:solidFill>
                            <a:schemeClr val="bg1"/>
                          </a:solidFill>
                          <a:effectLst/>
                        </a:rPr>
                        <a:t>Communications Layer</a:t>
                      </a:r>
                      <a:endParaRPr lang="en-US" sz="800">
                        <a:solidFill>
                          <a:schemeClr val="bg1"/>
                        </a:solidFill>
                        <a:effectLst/>
                        <a:latin typeface="Times New Roman"/>
                        <a:ea typeface="Times New Roman"/>
                        <a:cs typeface="Times New Roman"/>
                      </a:endParaRPr>
                    </a:p>
                  </a:txBody>
                  <a:tcPr marL="36286" marR="36286" marT="0" marB="0" anchor="ctr">
                    <a:solidFill>
                      <a:srgbClr val="7030A0"/>
                    </a:solidFill>
                  </a:tcPr>
                </a:tc>
                <a:tc>
                  <a:txBody>
                    <a:bodyPr/>
                    <a:lstStyle/>
                    <a:p>
                      <a:pPr marL="0" marR="0" algn="l">
                        <a:lnSpc>
                          <a:spcPct val="105000"/>
                        </a:lnSpc>
                        <a:spcBef>
                          <a:spcPts val="0"/>
                        </a:spcBef>
                        <a:spcAft>
                          <a:spcPts val="0"/>
                        </a:spcAft>
                      </a:pPr>
                      <a:r>
                        <a:rPr lang="en-US" sz="800" dirty="0">
                          <a:solidFill>
                            <a:schemeClr val="bg1"/>
                          </a:solidFill>
                          <a:effectLst/>
                        </a:rPr>
                        <a:t>CL1</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G-Codes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CL2</a:t>
                      </a:r>
                      <a:endParaRPr lang="en-US" sz="80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printer state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CL3</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Command stream</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dirty="0">
                          <a:solidFill>
                            <a:schemeClr val="bg1"/>
                          </a:solidFill>
                          <a:effectLst/>
                        </a:rPr>
                        <a:t>Printer Feedback Layer</a:t>
                      </a:r>
                      <a:endParaRPr lang="en-US" sz="800" dirty="0">
                        <a:solidFill>
                          <a:schemeClr val="bg1"/>
                        </a:solidFill>
                        <a:effectLst/>
                        <a:latin typeface="Times New Roman"/>
                        <a:ea typeface="Times New Roman"/>
                        <a:cs typeface="Times New Roman"/>
                      </a:endParaRPr>
                    </a:p>
                  </a:txBody>
                  <a:tcPr marL="36286" marR="36286" marT="0" marB="0" anchor="ctr">
                    <a:solidFill>
                      <a:srgbClr val="00B050"/>
                    </a:solidFill>
                  </a:tcPr>
                </a:tc>
                <a:tc>
                  <a:txBody>
                    <a:bodyPr/>
                    <a:lstStyle/>
                    <a:p>
                      <a:pPr marL="0" marR="0" algn="l">
                        <a:lnSpc>
                          <a:spcPct val="105000"/>
                        </a:lnSpc>
                        <a:spcBef>
                          <a:spcPts val="0"/>
                        </a:spcBef>
                        <a:spcAft>
                          <a:spcPts val="0"/>
                        </a:spcAft>
                      </a:pPr>
                      <a:r>
                        <a:rPr lang="en-US" sz="800">
                          <a:solidFill>
                            <a:schemeClr val="bg1"/>
                          </a:solidFill>
                          <a:effectLst/>
                        </a:rPr>
                        <a:t>PF1</a:t>
                      </a:r>
                      <a:endParaRPr lang="en-US" sz="80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a:effectLst/>
                        </a:rPr>
                        <a:t>Printer State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PF2</a:t>
                      </a:r>
                      <a:endParaRPr lang="en-US" sz="800" dirty="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dirty="0">
                          <a:effectLst/>
                        </a:rPr>
                        <a:t>Printer State Object</a:t>
                      </a:r>
                      <a:endParaRPr lang="en-US" sz="800" dirty="0">
                        <a:effectLst/>
                        <a:latin typeface="Times New Roman"/>
                        <a:ea typeface="Times New Roman"/>
                        <a:cs typeface="Times New Roman"/>
                      </a:endParaRPr>
                    </a:p>
                  </a:txBody>
                  <a:tcPr marL="36286" marR="36286" marT="0" marB="0" anchor="b"/>
                </a:tc>
              </a:tr>
            </a:tbl>
          </a:graphicData>
        </a:graphic>
      </p:graphicFrame>
    </p:spTree>
    <p:extLst>
      <p:ext uri="{BB962C8B-B14F-4D97-AF65-F5344CB8AC3E}">
        <p14:creationId xmlns:p14="http://schemas.microsoft.com/office/powerpoint/2010/main" val="44443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Staged Development</a:t>
            </a:r>
            <a:endParaRPr lang="en-US" dirty="0"/>
          </a:p>
        </p:txBody>
      </p:sp>
      <p:sp>
        <p:nvSpPr>
          <p:cNvPr id="3" name="Content Placeholder 2"/>
          <p:cNvSpPr>
            <a:spLocks noGrp="1"/>
          </p:cNvSpPr>
          <p:nvPr>
            <p:ph idx="1"/>
          </p:nvPr>
        </p:nvSpPr>
        <p:spPr>
          <a:xfrm>
            <a:off x="228600" y="1600200"/>
            <a:ext cx="7467600" cy="5257800"/>
          </a:xfrm>
        </p:spPr>
        <p:txBody>
          <a:bodyPr>
            <a:normAutofit fontScale="85000" lnSpcReduction="20000"/>
          </a:bodyPr>
          <a:lstStyle/>
          <a:p>
            <a:r>
              <a:rPr lang="en-US" b="1" dirty="0"/>
              <a:t>Stage one</a:t>
            </a:r>
          </a:p>
          <a:p>
            <a:pPr lvl="1"/>
            <a:r>
              <a:rPr lang="en-US" dirty="0"/>
              <a:t>User Interface Layer</a:t>
            </a:r>
          </a:p>
          <a:p>
            <a:pPr lvl="2"/>
            <a:r>
              <a:rPr lang="en-US" dirty="0"/>
              <a:t>Database subsystem</a:t>
            </a:r>
          </a:p>
          <a:p>
            <a:pPr lvl="3"/>
            <a:r>
              <a:rPr lang="en-US" dirty="0"/>
              <a:t>Persistence Framework</a:t>
            </a:r>
          </a:p>
          <a:p>
            <a:pPr lvl="3"/>
            <a:r>
              <a:rPr lang="en-US" dirty="0"/>
              <a:t>Command Structure</a:t>
            </a:r>
          </a:p>
          <a:p>
            <a:pPr lvl="1"/>
            <a:r>
              <a:rPr lang="en-US" dirty="0"/>
              <a:t>Preprocessing Layer</a:t>
            </a:r>
          </a:p>
          <a:p>
            <a:pPr lvl="2"/>
            <a:r>
              <a:rPr lang="en-US" dirty="0"/>
              <a:t>Normalization Subsystem</a:t>
            </a:r>
          </a:p>
          <a:p>
            <a:pPr lvl="3"/>
            <a:r>
              <a:rPr lang="en-US" dirty="0"/>
              <a:t>Object Subsection Module</a:t>
            </a:r>
          </a:p>
          <a:p>
            <a:pPr lvl="3"/>
            <a:r>
              <a:rPr lang="en-US" dirty="0"/>
              <a:t>Object Translation Module</a:t>
            </a:r>
          </a:p>
          <a:p>
            <a:pPr lvl="1"/>
            <a:r>
              <a:rPr lang="en-US" dirty="0"/>
              <a:t>Processing Layer</a:t>
            </a:r>
          </a:p>
          <a:p>
            <a:pPr lvl="2"/>
            <a:r>
              <a:rPr lang="en-US" dirty="0"/>
              <a:t>Slicing Engine</a:t>
            </a:r>
          </a:p>
          <a:p>
            <a:pPr lvl="3"/>
            <a:r>
              <a:rPr lang="en-US" dirty="0"/>
              <a:t>Slicing Engine Wrapper</a:t>
            </a:r>
          </a:p>
          <a:p>
            <a:pPr lvl="1"/>
            <a:r>
              <a:rPr lang="en-US" dirty="0"/>
              <a:t>Post Processing Layer</a:t>
            </a:r>
          </a:p>
          <a:p>
            <a:pPr lvl="2"/>
            <a:r>
              <a:rPr lang="en-US" dirty="0"/>
              <a:t>G-Code Preparation</a:t>
            </a:r>
          </a:p>
          <a:p>
            <a:pPr lvl="3"/>
            <a:r>
              <a:rPr lang="en-US" dirty="0"/>
              <a:t>Parser Module</a:t>
            </a:r>
          </a:p>
          <a:p>
            <a:pPr lvl="3"/>
            <a:r>
              <a:rPr lang="en-US" dirty="0"/>
              <a:t>Unification Module</a:t>
            </a:r>
          </a:p>
          <a:p>
            <a:pPr lvl="1"/>
            <a:r>
              <a:rPr lang="en-US" dirty="0"/>
              <a:t>Communications Layer</a:t>
            </a:r>
          </a:p>
          <a:p>
            <a:pPr lvl="2"/>
            <a:r>
              <a:rPr lang="en-US" dirty="0"/>
              <a:t>Communications Subsystem</a:t>
            </a:r>
          </a:p>
          <a:p>
            <a:pPr lvl="3"/>
            <a:r>
              <a:rPr lang="en-US" dirty="0"/>
              <a:t>Serialization Module</a:t>
            </a:r>
          </a:p>
          <a:p>
            <a:pPr lvl="3"/>
            <a:r>
              <a:rPr lang="en-US" dirty="0" err="1"/>
              <a:t>TxRx</a:t>
            </a:r>
            <a:r>
              <a:rPr lang="en-US" dirty="0"/>
              <a:t> Module</a:t>
            </a:r>
          </a:p>
          <a:p>
            <a:pPr lvl="3"/>
            <a:r>
              <a:rPr lang="en-US" dirty="0"/>
              <a:t>Deserialization Module</a:t>
            </a:r>
          </a:p>
          <a:p>
            <a:endParaRPr lang="en-US" dirty="0" smtClean="0"/>
          </a:p>
        </p:txBody>
      </p:sp>
    </p:spTree>
    <p:extLst>
      <p:ext uri="{BB962C8B-B14F-4D97-AF65-F5344CB8AC3E}">
        <p14:creationId xmlns:p14="http://schemas.microsoft.com/office/powerpoint/2010/main" val="4089104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Staged Development</a:t>
            </a:r>
            <a:endParaRPr lang="en-US" dirty="0"/>
          </a:p>
        </p:txBody>
      </p:sp>
      <p:sp>
        <p:nvSpPr>
          <p:cNvPr id="4" name="Content Placeholder 2"/>
          <p:cNvSpPr txBox="1">
            <a:spLocks/>
          </p:cNvSpPr>
          <p:nvPr/>
        </p:nvSpPr>
        <p:spPr>
          <a:xfrm>
            <a:off x="457200" y="1295400"/>
            <a:ext cx="3276600" cy="3048000"/>
          </a:xfrm>
          <a:prstGeom prst="rect">
            <a:avLst/>
          </a:prstGeom>
        </p:spPr>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a:t>Stage Two</a:t>
            </a:r>
          </a:p>
          <a:p>
            <a:pPr lvl="1"/>
            <a:r>
              <a:rPr lang="en-US" dirty="0"/>
              <a:t>User Interface Layer</a:t>
            </a:r>
          </a:p>
          <a:p>
            <a:pPr lvl="2"/>
            <a:r>
              <a:rPr lang="en-US" dirty="0"/>
              <a:t>GUI Subsystem</a:t>
            </a:r>
          </a:p>
          <a:p>
            <a:pPr lvl="3"/>
            <a:r>
              <a:rPr lang="en-US" dirty="0"/>
              <a:t>Print Job GUI Module</a:t>
            </a:r>
          </a:p>
          <a:p>
            <a:pPr lvl="2"/>
            <a:r>
              <a:rPr lang="en-US" dirty="0"/>
              <a:t>Controller Subsystem</a:t>
            </a:r>
          </a:p>
          <a:p>
            <a:pPr lvl="3"/>
            <a:r>
              <a:rPr lang="en-US" dirty="0"/>
              <a:t>Print Job Controller</a:t>
            </a:r>
          </a:p>
          <a:p>
            <a:pPr lvl="1"/>
            <a:r>
              <a:rPr lang="en-US" dirty="0"/>
              <a:t>Printer Control Layer</a:t>
            </a:r>
          </a:p>
          <a:p>
            <a:pPr lvl="2"/>
            <a:r>
              <a:rPr lang="en-US" dirty="0"/>
              <a:t>Printer State Controller</a:t>
            </a:r>
          </a:p>
          <a:p>
            <a:pPr lvl="3"/>
            <a:r>
              <a:rPr lang="en-US" dirty="0"/>
              <a:t>Printer State Controller</a:t>
            </a:r>
          </a:p>
          <a:p>
            <a:endParaRPr lang="en-US" dirty="0" smtClean="0"/>
          </a:p>
        </p:txBody>
      </p:sp>
      <p:sp>
        <p:nvSpPr>
          <p:cNvPr id="5" name="Content Placeholder 2"/>
          <p:cNvSpPr txBox="1">
            <a:spLocks/>
          </p:cNvSpPr>
          <p:nvPr/>
        </p:nvSpPr>
        <p:spPr>
          <a:xfrm>
            <a:off x="3886200" y="3200400"/>
            <a:ext cx="4343400" cy="3048000"/>
          </a:xfrm>
          <a:prstGeom prst="rect">
            <a:avLst/>
          </a:prstGeom>
        </p:spPr>
        <p:txBody>
          <a:bodyPr vert="horz" lIns="91440" tIns="45720" rIns="91440" bIns="45720" rtlCol="0">
            <a:normAutofit fontScale="55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lvl="2"/>
            <a:r>
              <a:rPr lang="en-US" b="1" dirty="0"/>
              <a:t>Stage Three</a:t>
            </a:r>
          </a:p>
          <a:p>
            <a:pPr lvl="0"/>
            <a:r>
              <a:rPr lang="en-US" sz="2400" dirty="0"/>
              <a:t>User Interface Layer</a:t>
            </a:r>
          </a:p>
          <a:p>
            <a:pPr lvl="1"/>
            <a:r>
              <a:rPr lang="en-US" dirty="0"/>
              <a:t>GUI Subsystem</a:t>
            </a:r>
          </a:p>
          <a:p>
            <a:pPr lvl="2"/>
            <a:r>
              <a:rPr lang="en-US" dirty="0"/>
              <a:t>Import GUI Module</a:t>
            </a:r>
          </a:p>
          <a:p>
            <a:pPr lvl="2"/>
            <a:r>
              <a:rPr lang="en-US" dirty="0"/>
              <a:t>Printer Configuration GUI Module</a:t>
            </a:r>
          </a:p>
          <a:p>
            <a:pPr lvl="2"/>
            <a:r>
              <a:rPr lang="en-US" dirty="0"/>
              <a:t>Material GUI Module</a:t>
            </a:r>
          </a:p>
          <a:p>
            <a:pPr lvl="2"/>
            <a:r>
              <a:rPr lang="en-US" dirty="0"/>
              <a:t>Print Configuration GUI Module</a:t>
            </a:r>
          </a:p>
          <a:p>
            <a:pPr lvl="2"/>
            <a:r>
              <a:rPr lang="en-US" dirty="0"/>
              <a:t>Extruder GUI Module</a:t>
            </a:r>
          </a:p>
          <a:p>
            <a:pPr lvl="2"/>
            <a:r>
              <a:rPr lang="en-US" dirty="0"/>
              <a:t>Status GUI Module</a:t>
            </a:r>
          </a:p>
          <a:p>
            <a:pPr lvl="1"/>
            <a:r>
              <a:rPr lang="en-US" dirty="0"/>
              <a:t>Controller Subsystem</a:t>
            </a:r>
          </a:p>
          <a:p>
            <a:pPr lvl="2"/>
            <a:r>
              <a:rPr lang="en-US" dirty="0"/>
              <a:t>Import Controller</a:t>
            </a:r>
          </a:p>
          <a:p>
            <a:pPr lvl="2"/>
            <a:r>
              <a:rPr lang="en-US" dirty="0"/>
              <a:t>Printer Configuration Controller</a:t>
            </a:r>
          </a:p>
          <a:p>
            <a:pPr lvl="2"/>
            <a:r>
              <a:rPr lang="en-US" dirty="0"/>
              <a:t>Material Controller</a:t>
            </a:r>
          </a:p>
          <a:p>
            <a:pPr lvl="2"/>
            <a:r>
              <a:rPr lang="en-US" dirty="0"/>
              <a:t>Print Configuration Controller</a:t>
            </a:r>
          </a:p>
          <a:p>
            <a:pPr lvl="2"/>
            <a:r>
              <a:rPr lang="en-US" dirty="0"/>
              <a:t>Extruder Controller</a:t>
            </a:r>
          </a:p>
          <a:p>
            <a:pPr lvl="0"/>
            <a:r>
              <a:rPr lang="en-US" sz="2400" dirty="0"/>
              <a:t>Printer Feedback Layer</a:t>
            </a:r>
          </a:p>
          <a:p>
            <a:pPr lvl="1"/>
            <a:r>
              <a:rPr lang="en-US" dirty="0"/>
              <a:t>State Monitoring</a:t>
            </a:r>
          </a:p>
          <a:p>
            <a:pPr lvl="2"/>
            <a:r>
              <a:rPr lang="en-US" dirty="0"/>
              <a:t>Dispatch Module</a:t>
            </a:r>
          </a:p>
        </p:txBody>
      </p:sp>
    </p:spTree>
    <p:extLst>
      <p:ext uri="{BB962C8B-B14F-4D97-AF65-F5344CB8AC3E}">
        <p14:creationId xmlns:p14="http://schemas.microsoft.com/office/powerpoint/2010/main" val="12584577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551</TotalTime>
  <Words>3830</Words>
  <Application>Microsoft Office PowerPoint</Application>
  <PresentationFormat>On-screen Show (4:3)</PresentationFormat>
  <Paragraphs>1047</Paragraphs>
  <Slides>52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55" baseType="lpstr">
      <vt:lpstr>Adjacency</vt:lpstr>
      <vt:lpstr>Visio</vt:lpstr>
      <vt:lpstr>Microsoft Visio Drawing</vt:lpstr>
      <vt:lpstr>Team Ink3D Test Plan Review</vt:lpstr>
      <vt:lpstr>Outline</vt:lpstr>
      <vt:lpstr>Critical Requirements</vt:lpstr>
      <vt:lpstr>Architecture Overview</vt:lpstr>
      <vt:lpstr>Architecture Design</vt:lpstr>
      <vt:lpstr>Module  Decomposition</vt:lpstr>
      <vt:lpstr>Module  Data Flows</vt:lpstr>
      <vt:lpstr>Staged Development</vt:lpstr>
      <vt:lpstr>Staged Development</vt:lpstr>
      <vt:lpstr>Staged Development</vt:lpstr>
      <vt:lpstr>Design Decomposition</vt:lpstr>
      <vt:lpstr>User Interface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Controller Unit Testing</vt:lpstr>
      <vt:lpstr>Controller Unit Testing</vt:lpstr>
      <vt:lpstr>UI Component Testing</vt:lpstr>
      <vt:lpstr>Preprocessing Unit Testing</vt:lpstr>
      <vt:lpstr>Processing Unit Testing</vt:lpstr>
      <vt:lpstr>Post Processing Unit Testing</vt:lpstr>
      <vt:lpstr>Preprocessing Component Testing</vt:lpstr>
      <vt:lpstr>Post Processing Component Testing</vt:lpstr>
      <vt:lpstr>Printer State Controller – Unit Tests</vt:lpstr>
      <vt:lpstr>Printer State Controller</vt:lpstr>
      <vt:lpstr>Dispatch Module – Unit Tests</vt:lpstr>
      <vt:lpstr>Serialization Module – Unit Test</vt:lpstr>
      <vt:lpstr>PowerPoint Presentation</vt:lpstr>
      <vt:lpstr>Tx/Rx Module – Unit Tests</vt:lpstr>
      <vt:lpstr>Integration Testing</vt:lpstr>
      <vt:lpstr>Validation Testing</vt:lpstr>
      <vt:lpstr>Risks</vt:lpstr>
      <vt:lpstr>Risks</vt:lpstr>
      <vt:lpstr>Risks (cont.)</vt:lpstr>
      <vt:lpstr>Features To Be Tested</vt:lpstr>
      <vt:lpstr>Features Not To Be Tested</vt:lpstr>
      <vt:lpstr>Overall Strategy</vt:lpstr>
      <vt:lpstr>Metrics for Overall Success</vt:lpstr>
      <vt:lpstr>Test Deliverables</vt:lpstr>
      <vt:lpstr>Test Schedules Stage 1</vt:lpstr>
      <vt:lpstr>Test Schedules Stage 1</vt:lpstr>
      <vt:lpstr>Test Schedules Stage 2 and 3</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Dan</dc:creator>
  <cp:lastModifiedBy>Dan</cp:lastModifiedBy>
  <cp:revision>73</cp:revision>
  <dcterms:created xsi:type="dcterms:W3CDTF">2013-10-17T22:49:05Z</dcterms:created>
  <dcterms:modified xsi:type="dcterms:W3CDTF">2014-03-16T20:04:11Z</dcterms:modified>
</cp:coreProperties>
</file>