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3" r:id="rId17"/>
    <p:sldId id="286" r:id="rId18"/>
    <p:sldId id="283" r:id="rId19"/>
    <p:sldId id="284" r:id="rId20"/>
    <p:sldId id="285" r:id="rId21"/>
    <p:sldId id="287" r:id="rId22"/>
    <p:sldId id="294" r:id="rId23"/>
    <p:sldId id="288" r:id="rId24"/>
    <p:sldId id="295" r:id="rId25"/>
    <p:sldId id="289" r:id="rId26"/>
    <p:sldId id="296" r:id="rId27"/>
    <p:sldId id="290" r:id="rId28"/>
    <p:sldId id="297" r:id="rId29"/>
    <p:sldId id="291" r:id="rId30"/>
    <p:sldId id="292" r:id="rId31"/>
    <p:sldId id="298" r:id="rId32"/>
    <p:sldId id="29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3384" y="-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F613003-4F67-4F0F-9D1F-1BB6FD8C78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F4DA45-B795-4CB0-B3BB-6A487B8C4B48}" type="datetimeFigureOut">
              <a:rPr lang="en-US" smtClean="0"/>
              <a:t>12/9/2013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7848600" cy="2593975"/>
          </a:xfrm>
        </p:spPr>
        <p:txBody>
          <a:bodyPr/>
          <a:lstStyle/>
          <a:p>
            <a:r>
              <a:rPr lang="en-US" dirty="0" smtClean="0"/>
              <a:t>Team Ink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Architecture Design Specification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95800"/>
            <a:ext cx="646176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Daniel Lain</a:t>
            </a:r>
          </a:p>
          <a:p>
            <a:r>
              <a:rPr lang="en-US" dirty="0" smtClean="0"/>
              <a:t>Tim Edmonson</a:t>
            </a:r>
          </a:p>
          <a:p>
            <a:r>
              <a:rPr lang="en-US" dirty="0" smtClean="0"/>
              <a:t>Shawn Simonson</a:t>
            </a:r>
          </a:p>
          <a:p>
            <a:r>
              <a:rPr lang="en-US" dirty="0" smtClean="0"/>
              <a:t>Jesse Bowles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Slice and generate G-Code</a:t>
            </a:r>
          </a:p>
          <a:p>
            <a:pPr lvl="1"/>
            <a:r>
              <a:rPr lang="en-US" dirty="0" smtClean="0"/>
              <a:t>Translates object file to path</a:t>
            </a:r>
          </a:p>
          <a:p>
            <a:r>
              <a:rPr lang="en-US" dirty="0" smtClean="0"/>
              <a:t>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Normalized object data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 smtClean="0"/>
              <a:t>Prepare G-Code based on configuration </a:t>
            </a:r>
          </a:p>
          <a:p>
            <a:r>
              <a:rPr lang="en-US" dirty="0" smtClean="0"/>
              <a:t>Re-Packages G-Code and Configuration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Interface</a:t>
            </a:r>
          </a:p>
          <a:p>
            <a:pPr lvl="1"/>
            <a:r>
              <a:rPr lang="en-US" dirty="0" smtClean="0"/>
              <a:t>Printer state control</a:t>
            </a:r>
          </a:p>
          <a:p>
            <a:pPr lvl="1"/>
            <a:r>
              <a:rPr lang="en-US" dirty="0" smtClean="0"/>
              <a:t>Packet preparation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Instruction stream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specific G-Code path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Printer monitoring</a:t>
            </a:r>
          </a:p>
          <a:p>
            <a:pPr lvl="1"/>
            <a:r>
              <a:rPr lang="en-US" dirty="0" smtClean="0"/>
              <a:t>Status collection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Status Notification</a:t>
            </a:r>
          </a:p>
          <a:p>
            <a:pPr lvl="1"/>
            <a:r>
              <a:rPr lang="en-US" dirty="0" smtClean="0"/>
              <a:t>State Change Notification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Printer Status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Subsystem Overview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9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060557"/>
              </p:ext>
            </p:extLst>
          </p:nvPr>
        </p:nvGraphicFramePr>
        <p:xfrm>
          <a:off x="1219200" y="1447800"/>
          <a:ext cx="59436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7134210" imgH="5152950" progId="Visio.Drawing.15">
                  <p:embed/>
                </p:oleObj>
              </mc:Choice>
              <mc:Fallback>
                <p:oleObj name="Visio" r:id="rId3" imgW="7134210" imgH="5152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5943600" cy="429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Module</a:t>
            </a:r>
          </a:p>
          <a:p>
            <a:pPr lvl="1"/>
            <a:r>
              <a:rPr lang="en-US" dirty="0" smtClean="0"/>
              <a:t>Purpose:  Allow the user to import object files</a:t>
            </a:r>
          </a:p>
          <a:p>
            <a:pPr lvl="1"/>
            <a:r>
              <a:rPr lang="en-US" dirty="0" smtClean="0"/>
              <a:t>Function:  Display interface from which users import files and pass those files to the Print Module.</a:t>
            </a:r>
          </a:p>
          <a:p>
            <a:pPr lvl="1"/>
            <a:r>
              <a:rPr lang="en-US" dirty="0" smtClean="0"/>
              <a:t>Dependencies:  Print Module</a:t>
            </a:r>
          </a:p>
          <a:p>
            <a:pPr lvl="1"/>
            <a:r>
              <a:rPr lang="en-US" dirty="0" smtClean="0"/>
              <a:t>Processing:  Create reference to an object file.</a:t>
            </a:r>
          </a:p>
          <a:p>
            <a:pPr lvl="1"/>
            <a:r>
              <a:rPr lang="en-US" dirty="0" smtClean="0"/>
              <a:t>Input:  Object File Name</a:t>
            </a:r>
          </a:p>
          <a:p>
            <a:pPr lvl="1"/>
            <a:r>
              <a:rPr lang="en-US" dirty="0" smtClean="0"/>
              <a:t>Output:  Object File Reference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Module</a:t>
            </a:r>
          </a:p>
          <a:p>
            <a:pPr lvl="1"/>
            <a:r>
              <a:rPr lang="en-US" dirty="0"/>
              <a:t>Purpose:  Allow user to set print specific settings and initiate a print job.</a:t>
            </a:r>
          </a:p>
          <a:p>
            <a:pPr lvl="1"/>
            <a:r>
              <a:rPr lang="en-US" dirty="0"/>
              <a:t>Function:  Display interface from which users can set print settings and initiate a print.  Pass the necessary information to the Preprocessing Layer when a print is initiated.</a:t>
            </a:r>
          </a:p>
          <a:p>
            <a:pPr lvl="1"/>
            <a:r>
              <a:rPr lang="en-US" dirty="0"/>
              <a:t>Dependencies:  Database Interface</a:t>
            </a:r>
          </a:p>
          <a:p>
            <a:pPr lvl="1"/>
            <a:r>
              <a:rPr lang="en-US" dirty="0"/>
              <a:t>Processing:  Map materials to object files.  Package print request object.</a:t>
            </a:r>
          </a:p>
          <a:p>
            <a:pPr lvl="1"/>
            <a:r>
              <a:rPr lang="en-US" dirty="0"/>
              <a:t>Input:  Print Settings, Printer Configuration, Material Data, Object File </a:t>
            </a:r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Output:  Print Packet (Encapsulates Print Settings, Printer Configuration, Material Data, Object File References)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User Interface Layer Subsystems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Module</a:t>
            </a:r>
          </a:p>
          <a:p>
            <a:pPr lvl="1"/>
            <a:r>
              <a:rPr lang="en-US" dirty="0" smtClean="0"/>
              <a:t>Purpose:  Allow the user to configure printer settings and material information.</a:t>
            </a:r>
          </a:p>
          <a:p>
            <a:pPr lvl="1"/>
            <a:r>
              <a:rPr lang="en-US" dirty="0" smtClean="0"/>
              <a:t>Function:  Display interface from which users can input printer configuration and material information.  Pass information to the Database Interface to be saved.</a:t>
            </a:r>
          </a:p>
          <a:p>
            <a:pPr lvl="1"/>
            <a:r>
              <a:rPr lang="en-US" dirty="0" smtClean="0"/>
              <a:t>Dependencies:  Database Interface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Printer Configuration Data, Material Data</a:t>
            </a:r>
          </a:p>
          <a:p>
            <a:pPr lvl="1"/>
            <a:r>
              <a:rPr lang="en-US" dirty="0" smtClean="0"/>
              <a:t>Output:  Printer Configuration Data, Material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Interface</a:t>
            </a:r>
          </a:p>
          <a:p>
            <a:pPr lvl="1"/>
            <a:r>
              <a:rPr lang="en-US" dirty="0" smtClean="0"/>
              <a:t>Purpose:  Abstract data persistence</a:t>
            </a:r>
          </a:p>
          <a:p>
            <a:pPr lvl="1"/>
            <a:r>
              <a:rPr lang="en-US" dirty="0" smtClean="0"/>
              <a:t>Function:  Receive data from other modules and store it in a database.  Retrieve data from the database for other modules.</a:t>
            </a:r>
          </a:p>
          <a:p>
            <a:pPr lvl="1"/>
            <a:r>
              <a:rPr lang="en-US" dirty="0" smtClean="0"/>
              <a:t>Dependencies:  None</a:t>
            </a:r>
          </a:p>
          <a:p>
            <a:pPr lvl="1"/>
            <a:r>
              <a:rPr lang="en-US" dirty="0" smtClean="0"/>
              <a:t>Processing:  Database query generation</a:t>
            </a:r>
          </a:p>
          <a:p>
            <a:pPr lvl="1"/>
            <a:r>
              <a:rPr lang="en-US" dirty="0" smtClean="0"/>
              <a:t>Input:  Configuration Information</a:t>
            </a:r>
          </a:p>
          <a:p>
            <a:pPr lvl="1"/>
            <a:r>
              <a:rPr lang="en-US" dirty="0" smtClean="0"/>
              <a:t>Output:  CRUD Operations, Configuration Information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5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Guiding Principles</a:t>
            </a:r>
          </a:p>
          <a:p>
            <a:r>
              <a:rPr lang="en-US" dirty="0" smtClean="0"/>
              <a:t>Layer Overview</a:t>
            </a:r>
          </a:p>
          <a:p>
            <a:r>
              <a:rPr lang="en-US" dirty="0" smtClean="0"/>
              <a:t>Detailed Layer Subsystem Descriptions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User Interface Layer 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Module</a:t>
            </a:r>
          </a:p>
          <a:p>
            <a:pPr lvl="1"/>
            <a:r>
              <a:rPr lang="en-US" dirty="0" smtClean="0"/>
              <a:t>Purpose:  Display printer status information to the user and allow the user to stop/pause/resume a print job.</a:t>
            </a:r>
          </a:p>
          <a:p>
            <a:pPr lvl="1"/>
            <a:r>
              <a:rPr lang="en-US" dirty="0" smtClean="0"/>
              <a:t>Function:  Interpret data from the Printer Feedback Layer and display the data to the user.  Send stop/pause/resume commands to the Physical Layer.</a:t>
            </a:r>
          </a:p>
          <a:p>
            <a:pPr lvl="1"/>
            <a:r>
              <a:rPr lang="en-US" dirty="0" smtClean="0"/>
              <a:t>Processing:  User Input Processing</a:t>
            </a:r>
          </a:p>
          <a:p>
            <a:pPr lvl="1"/>
            <a:r>
              <a:rPr lang="en-US" dirty="0" smtClean="0"/>
              <a:t>Input:  Stop/Pause/Resume User Input, Printer State Data, Configuration Data</a:t>
            </a:r>
          </a:p>
          <a:p>
            <a:pPr lvl="1"/>
            <a:r>
              <a:rPr lang="en-US" dirty="0" smtClean="0"/>
              <a:t>Output:  Stop/Pause/Resume Command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743629"/>
              </p:ext>
            </p:extLst>
          </p:nvPr>
        </p:nvGraphicFramePr>
        <p:xfrm>
          <a:off x="1295400" y="1600200"/>
          <a:ext cx="59150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5914944" imgH="4533804" progId="Visio.Drawing.15">
                  <p:embed/>
                </p:oleObj>
              </mc:Choice>
              <mc:Fallback>
                <p:oleObj name="Visio" r:id="rId3" imgW="5914944" imgH="453380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59150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83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Module</a:t>
            </a:r>
          </a:p>
          <a:p>
            <a:pPr lvl="1"/>
            <a:r>
              <a:rPr lang="en-US" dirty="0"/>
              <a:t>Purpose: </a:t>
            </a:r>
            <a:r>
              <a:rPr lang="en-US" dirty="0" smtClean="0"/>
              <a:t>Provide a uniform interface between the Print Module and the Processing Layer. </a:t>
            </a:r>
          </a:p>
          <a:p>
            <a:pPr lvl="1"/>
            <a:r>
              <a:rPr lang="en-US" dirty="0" smtClean="0"/>
              <a:t>Function: </a:t>
            </a:r>
            <a:r>
              <a:rPr lang="en-US" dirty="0"/>
              <a:t>Translate and repackage the print request object in to the format that the processing layer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Dependencies: Print Module</a:t>
            </a:r>
            <a:endParaRPr lang="en-US" dirty="0"/>
          </a:p>
          <a:p>
            <a:pPr lvl="1"/>
            <a:r>
              <a:rPr lang="en-US" dirty="0"/>
              <a:t>Processing</a:t>
            </a:r>
            <a:r>
              <a:rPr lang="en-US" dirty="0" smtClean="0"/>
              <a:t>: Normalizes Object File</a:t>
            </a:r>
          </a:p>
          <a:p>
            <a:pPr lvl="1"/>
            <a:r>
              <a:rPr lang="en-US" dirty="0" smtClean="0"/>
              <a:t>Input: Packet of Files</a:t>
            </a:r>
          </a:p>
          <a:p>
            <a:pPr lvl="2"/>
            <a:r>
              <a:rPr lang="en-US" dirty="0" smtClean="0"/>
              <a:t>The Object(s)</a:t>
            </a:r>
          </a:p>
          <a:p>
            <a:pPr lvl="2"/>
            <a:r>
              <a:rPr lang="en-US" dirty="0" smtClean="0"/>
              <a:t>Material(s)</a:t>
            </a:r>
          </a:p>
          <a:p>
            <a:pPr lvl="2"/>
            <a:r>
              <a:rPr lang="en-US" dirty="0" smtClean="0"/>
              <a:t>Printer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Normalized Object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62425"/>
              </p:ext>
            </p:extLst>
          </p:nvPr>
        </p:nvGraphicFramePr>
        <p:xfrm>
          <a:off x="2362200" y="1752600"/>
          <a:ext cx="3943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3943350" imgH="3152790" progId="Visio.Drawing.15">
                  <p:embed/>
                </p:oleObj>
              </mc:Choice>
              <mc:Fallback>
                <p:oleObj name="Visio" r:id="rId3" imgW="3943350" imgH="31527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943350" cy="315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5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Engine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Create a set of instructions for the print job</a:t>
            </a:r>
            <a:endParaRPr lang="en-US" dirty="0"/>
          </a:p>
          <a:p>
            <a:pPr lvl="1"/>
            <a:r>
              <a:rPr lang="en-US" dirty="0" smtClean="0"/>
              <a:t>Function: Uses the Object File to create a printing path.</a:t>
            </a:r>
          </a:p>
          <a:p>
            <a:pPr lvl="1"/>
            <a:r>
              <a:rPr lang="en-US" dirty="0" smtClean="0"/>
              <a:t>Dependencies: Normalization Module</a:t>
            </a:r>
            <a:endParaRPr lang="en-US" dirty="0"/>
          </a:p>
          <a:p>
            <a:pPr lvl="1"/>
            <a:r>
              <a:rPr lang="en-US" dirty="0"/>
              <a:t>Processing: </a:t>
            </a:r>
            <a:r>
              <a:rPr lang="en-US" dirty="0" smtClean="0"/>
              <a:t> Slices object into layers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</a:t>
            </a:r>
            <a:r>
              <a:rPr lang="en-US" dirty="0"/>
              <a:t>Packet of Files</a:t>
            </a:r>
          </a:p>
          <a:p>
            <a:pPr lvl="2"/>
            <a:r>
              <a:rPr lang="en-US" dirty="0"/>
              <a:t>Normalized Object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Print </a:t>
            </a:r>
            <a:r>
              <a:rPr lang="en-US" dirty="0" smtClean="0"/>
              <a:t>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5673"/>
              </p:ext>
            </p:extLst>
          </p:nvPr>
        </p:nvGraphicFramePr>
        <p:xfrm>
          <a:off x="2286000" y="1905000"/>
          <a:ext cx="394335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3943350" imgH="3381480" progId="Visio.Drawing.15">
                  <p:embed/>
                </p:oleObj>
              </mc:Choice>
              <mc:Fallback>
                <p:oleObj name="Visio" r:id="rId3" imgW="3943350" imgH="3381480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94335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7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Processing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G-Code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modify the instructions for the printer to accept.</a:t>
            </a:r>
            <a:endParaRPr lang="en-US" dirty="0"/>
          </a:p>
          <a:p>
            <a:pPr lvl="1"/>
            <a:r>
              <a:rPr lang="en-US" dirty="0" smtClean="0"/>
              <a:t>Function: Adds instructions for unique commands for the particular printer</a:t>
            </a:r>
          </a:p>
          <a:p>
            <a:pPr lvl="1"/>
            <a:r>
              <a:rPr lang="en-US" dirty="0" smtClean="0"/>
              <a:t>Dependencies: Slicing Engine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Modifies G-Code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052488"/>
              </p:ext>
            </p:extLst>
          </p:nvPr>
        </p:nvGraphicFramePr>
        <p:xfrm>
          <a:off x="1752600" y="1524000"/>
          <a:ext cx="594360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6543720" imgH="5695920" progId="Visio.Drawing.15">
                  <p:embed/>
                </p:oleObj>
              </mc:Choice>
              <mc:Fallback>
                <p:oleObj name="Visio" r:id="rId3" imgW="654372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5943600" cy="517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895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Printer State Controller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conditionally dispatch G-Codes to packet preparation module based on printer and operator state.</a:t>
            </a:r>
            <a:endParaRPr lang="en-US" dirty="0"/>
          </a:p>
          <a:p>
            <a:pPr lvl="1"/>
            <a:r>
              <a:rPr lang="en-US" dirty="0" smtClean="0"/>
              <a:t>Function: Accept status inputs from status module and printer state monitoring and conditionally dispatches G-Code stream to packet preparation module.</a:t>
            </a:r>
          </a:p>
          <a:p>
            <a:pPr lvl="1"/>
            <a:r>
              <a:rPr lang="en-US" dirty="0" smtClean="0"/>
              <a:t>Dependencies: Packet preparation module, status module, and printer state monitoring module.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May insert G-codes to halt the print if necessary.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Error State, Packet of Files</a:t>
            </a:r>
          </a:p>
          <a:p>
            <a:pPr lvl="2"/>
            <a:r>
              <a:rPr lang="en-US" dirty="0" smtClean="0"/>
              <a:t>G-Code</a:t>
            </a:r>
          </a:p>
          <a:p>
            <a:pPr lvl="2"/>
            <a:r>
              <a:rPr lang="en-US" dirty="0" smtClean="0"/>
              <a:t>Print Configuration</a:t>
            </a:r>
          </a:p>
          <a:p>
            <a:pPr lvl="1"/>
            <a:r>
              <a:rPr lang="en-US" dirty="0" smtClean="0"/>
              <a:t>Output: G-Code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Preparation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Convert G-Code stream into byte-stream for printer.</a:t>
            </a:r>
            <a:endParaRPr lang="en-US" dirty="0"/>
          </a:p>
          <a:p>
            <a:pPr lvl="1"/>
            <a:r>
              <a:rPr lang="en-US" dirty="0" smtClean="0"/>
              <a:t>Function: Serialize G-Code stream and packetize so that the packets can be transmitted to the printer. Establish serial connection to printer firmware.</a:t>
            </a:r>
          </a:p>
          <a:p>
            <a:pPr lvl="1"/>
            <a:r>
              <a:rPr lang="en-US" dirty="0" smtClean="0"/>
              <a:t>Dependencies: Printer state controller.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Serialization of G-Code stream. Chunk serialized G-Code stream into packets to be sent to printer firmware.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G-Code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Bits on a Wire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 for unknown hardware implementation</a:t>
            </a:r>
          </a:p>
          <a:p>
            <a:r>
              <a:rPr lang="en-US" dirty="0" smtClean="0"/>
              <a:t>Multiple materials</a:t>
            </a:r>
          </a:p>
          <a:p>
            <a:r>
              <a:rPr lang="en-US" dirty="0" smtClean="0"/>
              <a:t>Evolution of Hardware and Software</a:t>
            </a:r>
          </a:p>
          <a:p>
            <a:r>
              <a:rPr lang="en-US" dirty="0" smtClean="0"/>
              <a:t>Guiding Principles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Portability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29488"/>
              </p:ext>
            </p:extLst>
          </p:nvPr>
        </p:nvGraphicFramePr>
        <p:xfrm>
          <a:off x="1371600" y="1524000"/>
          <a:ext cx="59436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6486480" imgH="5695920" progId="Visio.Drawing.15">
                  <p:embed/>
                </p:oleObj>
              </mc:Choice>
              <mc:Fallback>
                <p:oleObj name="Visio" r:id="rId3" imgW="6486480" imgH="56959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5943600" cy="521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6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Printer Feedback Layer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Monitoring</a:t>
            </a:r>
          </a:p>
          <a:p>
            <a:pPr lvl="1"/>
            <a:r>
              <a:rPr lang="en-US" dirty="0"/>
              <a:t>Purpose:  </a:t>
            </a:r>
            <a:r>
              <a:rPr lang="en-US" dirty="0" smtClean="0"/>
              <a:t>To monitor the operating status of the printer hardware. </a:t>
            </a:r>
            <a:endParaRPr lang="en-US" dirty="0"/>
          </a:p>
          <a:p>
            <a:pPr lvl="1"/>
            <a:r>
              <a:rPr lang="en-US" dirty="0" smtClean="0"/>
              <a:t>Function: Listens for response from printer on established serial connection. Assembles and converts received data into form appropriate for inter-layer transmission. </a:t>
            </a:r>
          </a:p>
          <a:p>
            <a:pPr lvl="1"/>
            <a:r>
              <a:rPr lang="en-US" dirty="0" smtClean="0"/>
              <a:t>Dependencies: Printer State Controller, Status Module</a:t>
            </a:r>
            <a:endParaRPr lang="en-US" dirty="0"/>
          </a:p>
          <a:p>
            <a:pPr lvl="1"/>
            <a:r>
              <a:rPr lang="en-US" dirty="0"/>
              <a:t>Processing:  </a:t>
            </a:r>
            <a:r>
              <a:rPr lang="en-US" dirty="0" smtClean="0"/>
              <a:t>Data conversion from printer byte-stream into data structure suitable for transmission to other layers in </a:t>
            </a:r>
            <a:r>
              <a:rPr lang="en-US" smtClean="0"/>
              <a:t>the system.</a:t>
            </a:r>
            <a:endParaRPr lang="en-US" dirty="0"/>
          </a:p>
          <a:p>
            <a:pPr lvl="1"/>
            <a:r>
              <a:rPr lang="en-US" dirty="0"/>
              <a:t>Input</a:t>
            </a:r>
            <a:r>
              <a:rPr lang="en-US" dirty="0" smtClean="0"/>
              <a:t>: State Info</a:t>
            </a:r>
            <a:endParaRPr lang="en-US" dirty="0"/>
          </a:p>
          <a:p>
            <a:pPr lvl="1"/>
            <a:r>
              <a:rPr lang="en-US" dirty="0"/>
              <a:t>Output</a:t>
            </a:r>
            <a:r>
              <a:rPr lang="en-US" dirty="0" smtClean="0"/>
              <a:t>: Error State, State Info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72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461052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7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Layer replacement</a:t>
            </a:r>
          </a:p>
          <a:p>
            <a:pPr lvl="1"/>
            <a:r>
              <a:rPr lang="en-US" dirty="0" smtClean="0"/>
              <a:t>Loose coupling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Interfaces defined</a:t>
            </a:r>
          </a:p>
          <a:p>
            <a:pPr lvl="1"/>
            <a:r>
              <a:rPr lang="en-US" dirty="0" smtClean="0"/>
              <a:t>High cohesion</a:t>
            </a:r>
          </a:p>
          <a:p>
            <a:pPr lvl="1"/>
            <a:r>
              <a:rPr lang="en-US" dirty="0" smtClean="0"/>
              <a:t>Unidirectional data flows</a:t>
            </a:r>
          </a:p>
          <a:p>
            <a:pPr lvl="1"/>
            <a:r>
              <a:rPr lang="en-US" dirty="0" smtClean="0"/>
              <a:t>Abstraction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Configurability</a:t>
            </a:r>
          </a:p>
          <a:p>
            <a:pPr lvl="1"/>
            <a:r>
              <a:rPr lang="en-US" dirty="0" smtClean="0"/>
              <a:t>Printer Configurability</a:t>
            </a:r>
          </a:p>
          <a:p>
            <a:pPr lvl="1"/>
            <a:r>
              <a:rPr lang="en-US" dirty="0" smtClean="0"/>
              <a:t>Print Configurability</a:t>
            </a:r>
          </a:p>
          <a:p>
            <a:pPr lvl="1"/>
            <a:r>
              <a:rPr lang="en-US" dirty="0" smtClean="0"/>
              <a:t>Material Configurability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Package interfaces</a:t>
            </a:r>
          </a:p>
          <a:p>
            <a:pPr lvl="1"/>
            <a:r>
              <a:rPr lang="en-US" dirty="0" smtClean="0"/>
              <a:t>Configuration pass through</a:t>
            </a:r>
          </a:p>
          <a:p>
            <a:pPr lvl="1"/>
            <a:r>
              <a:rPr lang="en-US" dirty="0" smtClean="0"/>
              <a:t>Concrete implementation selection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Reusable sub-systems</a:t>
            </a:r>
          </a:p>
          <a:p>
            <a:pPr lvl="1"/>
            <a:r>
              <a:rPr lang="en-US" dirty="0" smtClean="0"/>
              <a:t>Need to add future sub-systems</a:t>
            </a:r>
          </a:p>
          <a:p>
            <a:pPr lvl="1"/>
            <a:r>
              <a:rPr lang="en-US" dirty="0" smtClean="0"/>
              <a:t>Maintainable codebase</a:t>
            </a:r>
          </a:p>
          <a:p>
            <a:r>
              <a:rPr lang="en-US" dirty="0" smtClean="0"/>
              <a:t>Design implications</a:t>
            </a:r>
          </a:p>
          <a:p>
            <a:pPr lvl="1"/>
            <a:r>
              <a:rPr lang="en-US" dirty="0" smtClean="0"/>
              <a:t>Abstract interfaces</a:t>
            </a:r>
          </a:p>
          <a:p>
            <a:pPr lvl="1"/>
            <a:r>
              <a:rPr lang="en-US" dirty="0" smtClean="0"/>
              <a:t>Composite configurations</a:t>
            </a:r>
          </a:p>
          <a:p>
            <a:pPr lvl="1"/>
            <a:r>
              <a:rPr lang="en-US" dirty="0" smtClean="0"/>
              <a:t>Establish frameworks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350614"/>
              </p:ext>
            </p:extLst>
          </p:nvPr>
        </p:nvGraphicFramePr>
        <p:xfrm>
          <a:off x="1981200" y="1371600"/>
          <a:ext cx="4343400" cy="5274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3" imgW="3867210" imgH="4695840" progId="Visio.Drawing.15">
                  <p:embed/>
                </p:oleObj>
              </mc:Choice>
              <mc:Fallback>
                <p:oleObj name="Visio" r:id="rId3" imgW="3867210" imgH="46958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343400" cy="5274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2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user</a:t>
            </a:r>
          </a:p>
          <a:p>
            <a:pPr lvl="1"/>
            <a:r>
              <a:rPr lang="en-US" dirty="0" smtClean="0"/>
              <a:t>Import Files</a:t>
            </a:r>
          </a:p>
          <a:p>
            <a:pPr lvl="1"/>
            <a:r>
              <a:rPr lang="en-US" dirty="0" smtClean="0"/>
              <a:t>Configure Materials</a:t>
            </a:r>
          </a:p>
          <a:p>
            <a:pPr lvl="1"/>
            <a:r>
              <a:rPr lang="en-US" dirty="0" smtClean="0"/>
              <a:t>Configure Printer</a:t>
            </a:r>
          </a:p>
          <a:p>
            <a:pPr lvl="1"/>
            <a:r>
              <a:rPr lang="en-US" dirty="0" smtClean="0"/>
              <a:t>Initiate Print</a:t>
            </a:r>
          </a:p>
          <a:p>
            <a:pPr lvl="1"/>
            <a:r>
              <a:rPr lang="en-US" dirty="0" smtClean="0"/>
              <a:t>Pause / Resume</a:t>
            </a:r>
          </a:p>
          <a:p>
            <a:pPr lvl="1"/>
            <a:r>
              <a:rPr lang="en-US" dirty="0" smtClean="0"/>
              <a:t>Printer Status</a:t>
            </a:r>
          </a:p>
          <a:p>
            <a:r>
              <a:rPr lang="en-US" dirty="0" smtClean="0"/>
              <a:t>Packages Print Data for Preprocessing 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User Input</a:t>
            </a:r>
          </a:p>
          <a:p>
            <a:pPr lvl="1"/>
            <a:r>
              <a:rPr lang="en-US" dirty="0" smtClean="0"/>
              <a:t>Printer feedback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620000" cy="4800600"/>
          </a:xfrm>
        </p:spPr>
        <p:txBody>
          <a:bodyPr/>
          <a:lstStyle/>
          <a:p>
            <a:r>
              <a:rPr lang="en-US" dirty="0" smtClean="0"/>
              <a:t>Interface to processing layer</a:t>
            </a:r>
          </a:p>
          <a:p>
            <a:pPr lvl="1"/>
            <a:r>
              <a:rPr lang="en-US" dirty="0" smtClean="0"/>
              <a:t>Translates data format</a:t>
            </a:r>
          </a:p>
          <a:p>
            <a:r>
              <a:rPr lang="en-US" dirty="0" smtClean="0"/>
              <a:t>Re-Packages Print Data for Processing</a:t>
            </a:r>
          </a:p>
          <a:p>
            <a:r>
              <a:rPr lang="en-US" dirty="0" smtClean="0"/>
              <a:t>Expectations</a:t>
            </a:r>
          </a:p>
          <a:p>
            <a:pPr lvl="1"/>
            <a:r>
              <a:rPr lang="en-US" dirty="0" smtClean="0"/>
              <a:t>Standard format object file</a:t>
            </a:r>
          </a:p>
          <a:p>
            <a:pPr lvl="1"/>
            <a:r>
              <a:rPr lang="en-US" dirty="0" smtClean="0"/>
              <a:t>Configuration data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265</TotalTime>
  <Words>1023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Adjacency</vt:lpstr>
      <vt:lpstr>Visio</vt:lpstr>
      <vt:lpstr>Microsoft Visio Drawing</vt:lpstr>
      <vt:lpstr>Team Ink3D Architecture Design Specification Review</vt:lpstr>
      <vt:lpstr>Outline</vt:lpstr>
      <vt:lpstr>Architectural Vision</vt:lpstr>
      <vt:lpstr>Guiding Principle</vt:lpstr>
      <vt:lpstr>Guiding Principle</vt:lpstr>
      <vt:lpstr>Guiding Principle</vt:lpstr>
      <vt:lpstr>Layer Structure</vt:lpstr>
      <vt:lpstr>User Interface Layer</vt:lpstr>
      <vt:lpstr>Preprocessing Layer</vt:lpstr>
      <vt:lpstr>Processing Layer</vt:lpstr>
      <vt:lpstr>Post-Processing Layer</vt:lpstr>
      <vt:lpstr>Physical Layer</vt:lpstr>
      <vt:lpstr>Printer Feedback Layer</vt:lpstr>
      <vt:lpstr>Layer Subsystem Overview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User Interface Layer Subsystems</vt:lpstr>
      <vt:lpstr>Preprocessing Layer Subsystems</vt:lpstr>
      <vt:lpstr>Preprocessing Layer Subsystems</vt:lpstr>
      <vt:lpstr>Processing Layer Subsystems</vt:lpstr>
      <vt:lpstr>Processing Layer Subsystems</vt:lpstr>
      <vt:lpstr>Post Processing Layer Subsystems</vt:lpstr>
      <vt:lpstr>Post Processing Layer Subsystems</vt:lpstr>
      <vt:lpstr>Physical Layer Subsystems</vt:lpstr>
      <vt:lpstr>Physical Layer Subsystems</vt:lpstr>
      <vt:lpstr>Physical Layer Subsystems</vt:lpstr>
      <vt:lpstr>Printer Feedback Layer Subsystems</vt:lpstr>
      <vt:lpstr>Printer Feedback Layer Subsystems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Dan</dc:creator>
  <cp:lastModifiedBy>Dan</cp:lastModifiedBy>
  <cp:revision>39</cp:revision>
  <dcterms:created xsi:type="dcterms:W3CDTF">2013-10-17T22:49:05Z</dcterms:created>
  <dcterms:modified xsi:type="dcterms:W3CDTF">2013-12-10T04:24:32Z</dcterms:modified>
</cp:coreProperties>
</file>