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1" r:id="rId4"/>
    <p:sldId id="272" r:id="rId5"/>
    <p:sldId id="274" r:id="rId6"/>
    <p:sldId id="277" r:id="rId7"/>
    <p:sldId id="280" r:id="rId8"/>
    <p:sldId id="282" r:id="rId9"/>
    <p:sldId id="284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88" r:id="rId25"/>
    <p:sldId id="289" r:id="rId26"/>
    <p:sldId id="290" r:id="rId27"/>
    <p:sldId id="291" r:id="rId28"/>
    <p:sldId id="292" r:id="rId29"/>
    <p:sldId id="307" r:id="rId30"/>
    <p:sldId id="308" r:id="rId31"/>
    <p:sldId id="309" r:id="rId32"/>
    <p:sldId id="310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2" y="-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High</a:t>
            </a:r>
          </a:p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  <a:endParaRPr lang="en-US" dirty="0"/>
          </a:p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45894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658299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94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Modularity</a:t>
            </a:r>
          </a:p>
          <a:p>
            <a:pPr lvl="1"/>
            <a:r>
              <a:rPr lang="en-US" sz="3200" dirty="0" smtClean="0"/>
              <a:t>Layer replacement</a:t>
            </a:r>
          </a:p>
          <a:p>
            <a:pPr lvl="1"/>
            <a:r>
              <a:rPr lang="en-US" sz="3200" dirty="0" smtClean="0"/>
              <a:t>Loose coupling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Interfaces defined</a:t>
            </a:r>
          </a:p>
          <a:p>
            <a:pPr lvl="1"/>
            <a:r>
              <a:rPr lang="en-US" sz="3200" dirty="0" smtClean="0"/>
              <a:t>High cohesion</a:t>
            </a:r>
          </a:p>
          <a:p>
            <a:pPr lvl="1"/>
            <a:r>
              <a:rPr lang="en-US" sz="3200" dirty="0" smtClean="0"/>
              <a:t>Unidirectional data flows</a:t>
            </a:r>
          </a:p>
          <a:p>
            <a:pPr lvl="1"/>
            <a:r>
              <a:rPr lang="en-US" sz="3200" dirty="0" smtClean="0"/>
              <a:t>Abstraction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Configurability</a:t>
            </a:r>
          </a:p>
          <a:p>
            <a:pPr lvl="1"/>
            <a:r>
              <a:rPr lang="en-US" sz="3200" dirty="0" smtClean="0"/>
              <a:t>Printer Configurability</a:t>
            </a:r>
          </a:p>
          <a:p>
            <a:pPr lvl="1"/>
            <a:r>
              <a:rPr lang="en-US" sz="3200" dirty="0" smtClean="0"/>
              <a:t>Print Configurability</a:t>
            </a:r>
          </a:p>
          <a:p>
            <a:pPr lvl="1"/>
            <a:r>
              <a:rPr lang="en-US" sz="3200" dirty="0" smtClean="0"/>
              <a:t>Material Configurability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Package interfaces</a:t>
            </a:r>
          </a:p>
          <a:p>
            <a:pPr lvl="1"/>
            <a:r>
              <a:rPr lang="en-US" sz="3200" dirty="0" smtClean="0"/>
              <a:t>Configuration pass through</a:t>
            </a:r>
          </a:p>
          <a:p>
            <a:pPr lvl="1"/>
            <a:r>
              <a:rPr lang="en-US" sz="3200" dirty="0" smtClean="0"/>
              <a:t>Concrete implementation selection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Extensibility</a:t>
            </a:r>
          </a:p>
          <a:p>
            <a:pPr lvl="1"/>
            <a:r>
              <a:rPr lang="en-US" sz="3200" dirty="0" smtClean="0"/>
              <a:t>Reusable sub-systems</a:t>
            </a:r>
          </a:p>
          <a:p>
            <a:pPr lvl="1"/>
            <a:r>
              <a:rPr lang="en-US" sz="3200" dirty="0" smtClean="0"/>
              <a:t>Need to add future sub-systems</a:t>
            </a:r>
          </a:p>
          <a:p>
            <a:pPr lvl="1"/>
            <a:r>
              <a:rPr lang="en-US" sz="3200" dirty="0" smtClean="0"/>
              <a:t>Maintainable codebase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interfaces</a:t>
            </a:r>
          </a:p>
          <a:p>
            <a:pPr lvl="1"/>
            <a:r>
              <a:rPr lang="en-US" sz="3200" dirty="0" smtClean="0"/>
              <a:t>Composite configurations</a:t>
            </a:r>
          </a:p>
          <a:p>
            <a:pPr lvl="1"/>
            <a:r>
              <a:rPr lang="en-US" sz="3200" dirty="0" smtClean="0"/>
              <a:t>Establish frameworks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Portability</a:t>
            </a:r>
          </a:p>
          <a:p>
            <a:pPr lvl="1"/>
            <a:r>
              <a:rPr lang="en-US" sz="3200" dirty="0" smtClean="0"/>
              <a:t>Usable with a variety of printers</a:t>
            </a:r>
          </a:p>
          <a:p>
            <a:pPr lvl="1"/>
            <a:r>
              <a:rPr lang="en-US" sz="3200" dirty="0" smtClean="0"/>
              <a:t>Usable with different interfaces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communications layer</a:t>
            </a:r>
          </a:p>
          <a:p>
            <a:pPr lvl="1"/>
            <a:r>
              <a:rPr lang="en-US" sz="3200" dirty="0" smtClean="0"/>
              <a:t>Can implement different G-Code flavors</a:t>
            </a:r>
          </a:p>
          <a:p>
            <a:pPr lvl="1"/>
            <a:r>
              <a:rPr lang="en-US" sz="3200" dirty="0" smtClean="0"/>
              <a:t>Abstract printer feedback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7343730" imgH="9410580" progId="Visio.Drawing.15">
                  <p:embed/>
                </p:oleObj>
              </mc:Choice>
              <mc:Fallback>
                <p:oleObj name="Visio" r:id="rId3" imgW="7343730" imgH="94105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7534278" imgH="9677340" progId="Visio.Drawing.15">
                  <p:embed/>
                </p:oleObj>
              </mc:Choice>
              <mc:Fallback>
                <p:oleObj name="Visio" r:id="rId3" imgW="7534278" imgH="96773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077199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914400"/>
            <a:ext cx="4586288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97275" cy="4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7620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4939"/>
              </p:ext>
            </p:extLst>
          </p:nvPr>
        </p:nvGraphicFramePr>
        <p:xfrm>
          <a:off x="685801" y="1074420"/>
          <a:ext cx="6553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389"/>
                <a:gridCol w="2165405"/>
                <a:gridCol w="2165405"/>
              </a:tblGrid>
              <a:tr h="132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Assigned 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Responsibility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Daniel Lain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Manager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Hardware Lead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Shawn Simonson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 Liaison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Software Engineering Lead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Jesse Bowles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 UMLs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74828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 Programmer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 Edmonson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Research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Change Approval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Post 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53200" cy="49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Control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0937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Communications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45584"/>
            <a:ext cx="8288066" cy="28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4348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Master Configuration Object</a:t>
            </a:r>
          </a:p>
          <a:p>
            <a:pPr lvl="1"/>
            <a:r>
              <a:rPr lang="en-US" sz="3200" dirty="0" smtClean="0"/>
              <a:t>Consistent interface between layers</a:t>
            </a:r>
          </a:p>
          <a:p>
            <a:pPr lvl="1"/>
            <a:r>
              <a:rPr lang="en-US" sz="3200" dirty="0" smtClean="0"/>
              <a:t>Many parameters for processing</a:t>
            </a:r>
          </a:p>
          <a:p>
            <a:pPr lvl="1"/>
            <a:r>
              <a:rPr lang="en-US" sz="3200" dirty="0"/>
              <a:t>Linear </a:t>
            </a:r>
            <a:r>
              <a:rPr lang="en-US" sz="3200" dirty="0" smtClean="0"/>
              <a:t>pipeline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97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Third Party Slicing Engine vs. Custom Slicing </a:t>
            </a:r>
            <a:r>
              <a:rPr lang="en-US" sz="3600" dirty="0" smtClean="0"/>
              <a:t>Engine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Feasibility</a:t>
            </a:r>
            <a:endParaRPr lang="en-US" sz="3200" dirty="0"/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Geometry skills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Complexity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Time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95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Considerations/Tradeoffs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Processing Layers vs. One Processing </a:t>
            </a:r>
            <a:r>
              <a:rPr lang="en-US" sz="3600" dirty="0" smtClean="0"/>
              <a:t>Layer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1"/>
            <a:r>
              <a:rPr lang="en-US" sz="3200" dirty="0" smtClean="0"/>
              <a:t>Preprocessing</a:t>
            </a:r>
          </a:p>
          <a:p>
            <a:pPr lvl="1"/>
            <a:r>
              <a:rPr lang="en-US" sz="3200" dirty="0" smtClean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10162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Separate Printer Control Layer and Printer Feedback </a:t>
            </a:r>
            <a:r>
              <a:rPr lang="en-US" sz="3600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Modularity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Portability Between Printers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GUI View / Controller Subsystems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2"/>
            <a:r>
              <a:rPr lang="en-US" sz="2800" dirty="0" smtClean="0"/>
              <a:t>Separation between presentation and logic</a:t>
            </a:r>
          </a:p>
          <a:p>
            <a:pPr lvl="1"/>
            <a:r>
              <a:rPr lang="en-US" sz="3200" dirty="0" smtClean="0"/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66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Be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lvl="0"/>
            <a:r>
              <a:rPr lang="en-US" dirty="0"/>
              <a:t>STL File Input</a:t>
            </a:r>
          </a:p>
          <a:p>
            <a:pPr lvl="0"/>
            <a:r>
              <a:rPr lang="en-US" dirty="0"/>
              <a:t>Graphical User Interface</a:t>
            </a:r>
          </a:p>
          <a:p>
            <a:pPr lvl="0"/>
            <a:r>
              <a:rPr lang="en-US" dirty="0"/>
              <a:t>Generate Machine Instructions</a:t>
            </a:r>
          </a:p>
          <a:p>
            <a:pPr lvl="0"/>
            <a:r>
              <a:rPr lang="en-US" dirty="0"/>
              <a:t>Issue Machine Instructions</a:t>
            </a:r>
          </a:p>
          <a:p>
            <a:pPr lvl="0"/>
            <a:r>
              <a:rPr lang="en-US" dirty="0"/>
              <a:t>Monitor Temperature</a:t>
            </a:r>
          </a:p>
          <a:p>
            <a:pPr lvl="0"/>
            <a:r>
              <a:rPr lang="en-US" dirty="0"/>
              <a:t>Monitor Position</a:t>
            </a:r>
          </a:p>
          <a:p>
            <a:pPr lvl="0"/>
            <a:r>
              <a:rPr lang="en-US" dirty="0"/>
              <a:t>Adhere to Material Constraints</a:t>
            </a:r>
          </a:p>
          <a:p>
            <a:pPr lvl="0"/>
            <a:r>
              <a:rPr lang="en-US" dirty="0"/>
              <a:t>Identify Materials</a:t>
            </a:r>
          </a:p>
          <a:p>
            <a:pPr lvl="0"/>
            <a:r>
              <a:rPr lang="en-US" dirty="0"/>
              <a:t>Identify Shapes</a:t>
            </a:r>
          </a:p>
          <a:p>
            <a:pPr lvl="0"/>
            <a:r>
              <a:rPr lang="en-US" dirty="0"/>
              <a:t>Determine Shape of Support Material Structure</a:t>
            </a:r>
          </a:p>
          <a:p>
            <a:pPr lvl="0"/>
            <a:r>
              <a:rPr lang="en-US" dirty="0"/>
              <a:t>Create Printing Path</a:t>
            </a:r>
          </a:p>
          <a:p>
            <a:pPr lvl="0"/>
            <a:r>
              <a:rPr lang="en-US" dirty="0"/>
              <a:t>Database Interface</a:t>
            </a:r>
          </a:p>
          <a:p>
            <a:pPr lvl="0"/>
            <a:r>
              <a:rPr lang="en-US" dirty="0"/>
              <a:t>Store &amp; Load Material Records</a:t>
            </a:r>
          </a:p>
          <a:p>
            <a:pPr lvl="0"/>
            <a:r>
              <a:rPr lang="en-US" dirty="0"/>
              <a:t>Slice Geometry into Thickness Levels</a:t>
            </a:r>
          </a:p>
          <a:p>
            <a:pPr lvl="0"/>
            <a:r>
              <a:rPr lang="en-US" dirty="0"/>
              <a:t>Monitor Flow Sensors</a:t>
            </a:r>
          </a:p>
          <a:p>
            <a:pPr lvl="0"/>
            <a:r>
              <a:rPr lang="en-US" dirty="0"/>
              <a:t>Allow for UV Head Polymerization</a:t>
            </a:r>
          </a:p>
          <a:p>
            <a:pPr lvl="0"/>
            <a:r>
              <a:rPr lang="en-US" dirty="0"/>
              <a:t>Fill Density</a:t>
            </a:r>
          </a:p>
          <a:p>
            <a:pPr lvl="0"/>
            <a:r>
              <a:rPr lang="en-US" dirty="0"/>
              <a:t>Software Installer</a:t>
            </a:r>
          </a:p>
          <a:p>
            <a:pPr lvl="0"/>
            <a:r>
              <a:rPr lang="en-US" dirty="0"/>
              <a:t>Host Software to Printer Connection</a:t>
            </a:r>
          </a:p>
          <a:p>
            <a:pPr lvl="0"/>
            <a:r>
              <a:rPr lang="en-US" dirty="0"/>
              <a:t>Startup Time</a:t>
            </a:r>
          </a:p>
          <a:p>
            <a:pPr lvl="0"/>
            <a:r>
              <a:rPr lang="en-US" dirty="0"/>
              <a:t>STL Import Time</a:t>
            </a:r>
          </a:p>
          <a:p>
            <a:pPr lvl="0"/>
            <a:r>
              <a:rPr lang="en-US" dirty="0"/>
              <a:t>Object Processing Time</a:t>
            </a:r>
          </a:p>
          <a:p>
            <a:pPr lvl="0"/>
            <a:r>
              <a:rPr lang="en-US" dirty="0"/>
              <a:t>GUI Responsiveness</a:t>
            </a:r>
          </a:p>
          <a:p>
            <a:pPr lvl="0"/>
            <a:r>
              <a:rPr lang="en-US" dirty="0"/>
              <a:t>Real Time Sensor Monitoring</a:t>
            </a:r>
          </a:p>
          <a:p>
            <a:pPr lvl="0"/>
            <a:r>
              <a:rPr lang="en-US" dirty="0"/>
              <a:t>Temperature Cutoff Threshold</a:t>
            </a:r>
          </a:p>
          <a:p>
            <a:pPr lvl="0"/>
            <a:r>
              <a:rPr lang="en-US" dirty="0"/>
              <a:t>Printing Area Restrictions</a:t>
            </a:r>
          </a:p>
          <a:p>
            <a:pPr lvl="0"/>
            <a:r>
              <a:rPr lang="en-US" dirty="0"/>
              <a:t>Material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Not To Be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Door Switch</a:t>
            </a:r>
          </a:p>
          <a:p>
            <a:r>
              <a:rPr lang="en-US" dirty="0" smtClean="0"/>
              <a:t>Graphical Object Models</a:t>
            </a:r>
          </a:p>
          <a:p>
            <a:r>
              <a:rPr lang="en-US" dirty="0" smtClean="0"/>
              <a:t>Abstract Hardware Interface</a:t>
            </a:r>
          </a:p>
          <a:p>
            <a:r>
              <a:rPr lang="en-US" dirty="0" smtClean="0"/>
              <a:t>Modular and Scalable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Overall Success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88469"/>
              </p:ext>
            </p:extLst>
          </p:nvPr>
        </p:nvGraphicFramePr>
        <p:xfrm>
          <a:off x="628650" y="1415828"/>
          <a:ext cx="8015479" cy="459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255"/>
                <a:gridCol w="2672112"/>
                <a:gridCol w="2672112"/>
              </a:tblGrid>
              <a:tr h="3195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Pass Criteria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Fail Criteria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Percentage of critical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Less than %100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Percentage of high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Less than 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Percentage of moderate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75% - 100%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Less than 75%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Percentage of low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 - 100%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Less than 50%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5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Branch and Line Coverage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80%-100%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Less than 80%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Test Execution Code</a:t>
            </a:r>
          </a:p>
          <a:p>
            <a:r>
              <a:rPr lang="en-US" dirty="0" smtClean="0"/>
              <a:t>Test Output Reports</a:t>
            </a:r>
          </a:p>
          <a:p>
            <a:r>
              <a:rPr lang="en-US" dirty="0" smtClean="0"/>
              <a:t>Coverage Reports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Tabular report</a:t>
            </a:r>
          </a:p>
        </p:txBody>
      </p:sp>
    </p:spTree>
    <p:extLst>
      <p:ext uri="{BB962C8B-B14F-4D97-AF65-F5344CB8AC3E}">
        <p14:creationId xmlns:p14="http://schemas.microsoft.com/office/powerpoint/2010/main" val="10817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customer’s needs</a:t>
            </a:r>
          </a:p>
          <a:p>
            <a:r>
              <a:rPr lang="en-US" dirty="0" smtClean="0"/>
              <a:t>Constant communication with team and customer</a:t>
            </a:r>
          </a:p>
          <a:p>
            <a:r>
              <a:rPr lang="en-US" dirty="0" smtClean="0"/>
              <a:t>Ask for help when needed</a:t>
            </a:r>
          </a:p>
          <a:p>
            <a:r>
              <a:rPr lang="en-US" dirty="0" smtClean="0"/>
              <a:t>Hold each other accountable</a:t>
            </a:r>
          </a:p>
          <a:p>
            <a:r>
              <a:rPr lang="en-US" dirty="0" smtClean="0"/>
              <a:t>Design in as much detail as possible before implementation</a:t>
            </a:r>
          </a:p>
          <a:p>
            <a:r>
              <a:rPr lang="en-US" dirty="0" smtClean="0"/>
              <a:t>Use resources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65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9987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6029" y="2514600"/>
            <a:ext cx="22860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Partially 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6029" y="3276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4114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987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987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</TotalTime>
  <Words>617</Words>
  <Application>Microsoft Office PowerPoint</Application>
  <PresentationFormat>On-screen Show (4:3)</PresentationFormat>
  <Paragraphs>303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Adjacency</vt:lpstr>
      <vt:lpstr>Visio</vt:lpstr>
      <vt:lpstr>Team Ink3D Final Presentation</vt:lpstr>
      <vt:lpstr>Organization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Other Requirements</vt:lpstr>
      <vt:lpstr>Architecture Guiding Principle</vt:lpstr>
      <vt:lpstr>Architecture Guiding Principle</vt:lpstr>
      <vt:lpstr>Architecture Guiding Principle</vt:lpstr>
      <vt:lpstr>Architecture Guiding Principle</vt:lpstr>
      <vt:lpstr>Architecture Design</vt:lpstr>
      <vt:lpstr>Module  Decomposition</vt:lpstr>
      <vt:lpstr>User Interface Layer</vt:lpstr>
      <vt:lpstr>Preprocessing Layer</vt:lpstr>
      <vt:lpstr>Processing Layer</vt:lpstr>
      <vt:lpstr>Post Processing Layer</vt:lpstr>
      <vt:lpstr>Printer Control Layer</vt:lpstr>
      <vt:lpstr>Communications Layer</vt:lpstr>
      <vt:lpstr>Printer Feedback Layer</vt:lpstr>
      <vt:lpstr>Design Considerations/Tradeoffs</vt:lpstr>
      <vt:lpstr>Design Considerations/Tradeoffs</vt:lpstr>
      <vt:lpstr>Design Considerations/Tradeoffs</vt:lpstr>
      <vt:lpstr>Design Considerations/Tradeoffs</vt:lpstr>
      <vt:lpstr>Design Considerations/Tradeoffs</vt:lpstr>
      <vt:lpstr>Features To Be Tested</vt:lpstr>
      <vt:lpstr>Features Not To Be Tested</vt:lpstr>
      <vt:lpstr>Metrics for Overall Success</vt:lpstr>
      <vt:lpstr>Test Deliverables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25</cp:revision>
  <dcterms:created xsi:type="dcterms:W3CDTF">2013-10-17T22:49:05Z</dcterms:created>
  <dcterms:modified xsi:type="dcterms:W3CDTF">2014-04-27T17:13:17Z</dcterms:modified>
</cp:coreProperties>
</file>