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57" r:id="rId4"/>
    <p:sldId id="260"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11ADEE-8407-4121-A573-57C195DB20DA}"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011ADEE-8407-4121-A573-57C195DB20DA}" type="datetimeFigureOut">
              <a:rPr lang="en-US" smtClean="0"/>
              <a:t>4/30/2014</a:t>
            </a:fld>
            <a:endParaRPr lang="en-US"/>
          </a:p>
        </p:txBody>
      </p:sp>
      <p:sp>
        <p:nvSpPr>
          <p:cNvPr id="8" name="Slide Number Placeholder 7"/>
          <p:cNvSpPr>
            <a:spLocks noGrp="1"/>
          </p:cNvSpPr>
          <p:nvPr>
            <p:ph type="sldNum" sz="quarter" idx="11"/>
          </p:nvPr>
        </p:nvSpPr>
        <p:spPr/>
        <p:txBody>
          <a:bodyPr/>
          <a:lstStyle/>
          <a:p>
            <a:fld id="{6FAF4D72-3124-43CC-833B-AF31EC2B4EA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11ADEE-8407-4121-A573-57C195DB20DA}"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11ADEE-8407-4121-A573-57C195DB20DA}"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1ADEE-8407-4121-A573-57C195DB20DA}"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AF4D72-3124-43CC-833B-AF31EC2B4E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AF4D72-3124-43CC-833B-AF31EC2B4EA3}"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11ADEE-8407-4121-A573-57C195DB20DA}"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FAF4D72-3124-43CC-833B-AF31EC2B4EA3}"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011ADEE-8407-4121-A573-57C195DB20DA}" type="datetimeFigureOut">
              <a:rPr lang="en-US" smtClean="0"/>
              <a:t>4/30/2014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FAF4D72-3124-43CC-833B-AF31EC2B4EA3}"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8.jpeg"/><Relationship Id="rId5" Type="http://schemas.openxmlformats.org/officeDocument/2006/relationships/image" Target="../media/image5.png"/><Relationship Id="rId10" Type="http://schemas.openxmlformats.org/officeDocument/2006/relationships/image" Target="../media/image2.emf"/><Relationship Id="rId4" Type="http://schemas.openxmlformats.org/officeDocument/2006/relationships/image" Target="../media/image4.png"/><Relationship Id="rId9" Type="http://schemas.openxmlformats.org/officeDocument/2006/relationships/package" Target="../embeddings/Microsoft_Visio_Drawing3311.vsd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2151097" y="4354091"/>
            <a:ext cx="2379069" cy="25039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19400" y="5606045"/>
            <a:ext cx="1524000" cy="1023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Printer Pic</a:t>
            </a:r>
            <a:endParaRPr lang="en-US" dirty="0"/>
          </a:p>
        </p:txBody>
      </p:sp>
      <p:grpSp>
        <p:nvGrpSpPr>
          <p:cNvPr id="20" name="Group 19"/>
          <p:cNvGrpSpPr/>
          <p:nvPr/>
        </p:nvGrpSpPr>
        <p:grpSpPr>
          <a:xfrm>
            <a:off x="4530167" y="990600"/>
            <a:ext cx="2379069" cy="3000280"/>
            <a:chOff x="4530167" y="990600"/>
            <a:chExt cx="2379069" cy="2961301"/>
          </a:xfrm>
        </p:grpSpPr>
        <p:grpSp>
          <p:nvGrpSpPr>
            <p:cNvPr id="29" name="Group 28"/>
            <p:cNvGrpSpPr/>
            <p:nvPr/>
          </p:nvGrpSpPr>
          <p:grpSpPr>
            <a:xfrm>
              <a:off x="4530167" y="990600"/>
              <a:ext cx="2379069" cy="2961301"/>
              <a:chOff x="381000" y="450236"/>
              <a:chExt cx="2327833" cy="2757128"/>
            </a:xfrm>
          </p:grpSpPr>
          <p:sp>
            <p:nvSpPr>
              <p:cNvPr id="30" name="Rectangle 2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39840"/>
              <a:ext cx="2033819" cy="261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p:nvPr/>
        </p:nvGrpSpPr>
        <p:grpSpPr>
          <a:xfrm>
            <a:off x="4530166" y="3990880"/>
            <a:ext cx="2379069" cy="2867120"/>
            <a:chOff x="4530166" y="3990880"/>
            <a:chExt cx="2379069" cy="2867120"/>
          </a:xfrm>
        </p:grpSpPr>
        <p:grpSp>
          <p:nvGrpSpPr>
            <p:cNvPr id="36" name="Group 35"/>
            <p:cNvGrpSpPr/>
            <p:nvPr/>
          </p:nvGrpSpPr>
          <p:grpSpPr>
            <a:xfrm>
              <a:off x="4530166" y="3990880"/>
              <a:ext cx="2379069" cy="2867120"/>
              <a:chOff x="381000" y="450236"/>
              <a:chExt cx="2327833" cy="2757128"/>
            </a:xfrm>
          </p:grpSpPr>
          <p:sp>
            <p:nvSpPr>
              <p:cNvPr id="37" name="Rectangle 3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Detailed Design</a:t>
                </a:r>
                <a:endParaRPr lang="en-US" dirty="0"/>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4349278"/>
              <a:ext cx="1881420" cy="241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8" name="Table 17"/>
          <p:cNvGraphicFramePr>
            <a:graphicFrameLocks noGrp="1"/>
          </p:cNvGraphicFramePr>
          <p:nvPr>
            <p:extLst>
              <p:ext uri="{D42A27DB-BD31-4B8C-83A1-F6EECF244321}">
                <p14:modId xmlns:p14="http://schemas.microsoft.com/office/powerpoint/2010/main" val="3698545019"/>
              </p:ext>
            </p:extLst>
          </p:nvPr>
        </p:nvGraphicFramePr>
        <p:xfrm>
          <a:off x="50334" y="2471250"/>
          <a:ext cx="2088530" cy="2278380"/>
        </p:xfrm>
        <a:graphic>
          <a:graphicData uri="http://schemas.openxmlformats.org/drawingml/2006/table">
            <a:tbl>
              <a:tblPr firstRow="1" firstCol="1" bandRow="1">
                <a:tableStyleId>{5C22544A-7EE6-4342-B048-85BDC9FD1C3A}</a:tableStyleId>
              </a:tblPr>
              <a:tblGrid>
                <a:gridCol w="778244"/>
                <a:gridCol w="551997"/>
                <a:gridCol w="758289"/>
              </a:tblGrid>
              <a:tr h="139557">
                <a:tc>
                  <a:txBody>
                    <a:bodyPr/>
                    <a:lstStyle/>
                    <a:p>
                      <a:pPr marL="0" marR="0">
                        <a:spcBef>
                          <a:spcPts val="600"/>
                        </a:spcBef>
                        <a:spcAft>
                          <a:spcPts val="0"/>
                        </a:spcAft>
                      </a:pPr>
                      <a:r>
                        <a:rPr lang="en-US" sz="500" dirty="0">
                          <a:effectLst/>
                        </a:rPr>
                        <a:t>Role</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Assigned To</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Responsibility</a:t>
                      </a:r>
                      <a:endParaRPr lang="en-US" sz="50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Project Manager</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Daniel Lain</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Maintain Project </a:t>
                      </a:r>
                      <a:r>
                        <a:rPr lang="en-US" sz="500" dirty="0" smtClean="0">
                          <a:effectLst/>
                        </a:rPr>
                        <a:t>Plan</a:t>
                      </a:r>
                      <a:br>
                        <a:rPr lang="en-US" sz="500" dirty="0" smtClean="0">
                          <a:effectLst/>
                        </a:rPr>
                      </a:br>
                      <a:r>
                        <a:rPr lang="en-US" sz="500" dirty="0" smtClean="0">
                          <a:effectLst/>
                        </a:rPr>
                        <a:t>Assign </a:t>
                      </a:r>
                      <a:r>
                        <a:rPr lang="en-US" sz="500" dirty="0">
                          <a:effectLst/>
                        </a:rPr>
                        <a:t>Tasks to </a:t>
                      </a:r>
                      <a:r>
                        <a:rPr lang="en-US" sz="500" dirty="0" smtClean="0">
                          <a:effectLst/>
                        </a:rPr>
                        <a:t>Team</a:t>
                      </a:r>
                      <a:br>
                        <a:rPr lang="en-US" sz="500" dirty="0" smtClean="0">
                          <a:effectLst/>
                        </a:rPr>
                      </a:br>
                      <a:r>
                        <a:rPr lang="en-US" sz="500" dirty="0" smtClean="0">
                          <a:effectLst/>
                        </a:rPr>
                        <a:t>Turn </a:t>
                      </a:r>
                      <a:r>
                        <a:rPr lang="en-US" sz="500" dirty="0">
                          <a:effectLst/>
                        </a:rPr>
                        <a:t>in </a:t>
                      </a:r>
                      <a:r>
                        <a:rPr lang="en-US" sz="500" dirty="0" smtClean="0">
                          <a:effectLst/>
                        </a:rPr>
                        <a:t>Deliverables</a:t>
                      </a:r>
                      <a:br>
                        <a:rPr lang="en-US" sz="500" dirty="0" smtClean="0">
                          <a:effectLst/>
                        </a:rPr>
                      </a:br>
                      <a:r>
                        <a:rPr lang="en-US" sz="500" dirty="0" smtClean="0">
                          <a:effectLst/>
                        </a:rPr>
                        <a:t>Risk Manager</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dirty="0">
                          <a:effectLst/>
                        </a:rPr>
                        <a:t>Hardware Lead</a:t>
                      </a:r>
                      <a:endParaRPr lang="en-US" sz="500" dirty="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Shawn Simonson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Plan Hardware </a:t>
                      </a:r>
                      <a:r>
                        <a:rPr lang="en-US" sz="500" dirty="0" smtClean="0">
                          <a:effectLst/>
                        </a:rPr>
                        <a:t>Interfaces</a:t>
                      </a:r>
                      <a:br>
                        <a:rPr lang="en-US" sz="500" dirty="0" smtClean="0">
                          <a:effectLst/>
                        </a:rPr>
                      </a:br>
                      <a:r>
                        <a:rPr lang="en-US" sz="500" dirty="0" smtClean="0">
                          <a:effectLst/>
                        </a:rPr>
                        <a:t>Research Hardware</a:t>
                      </a:r>
                      <a:br>
                        <a:rPr lang="en-US" sz="500" dirty="0" smtClean="0">
                          <a:effectLst/>
                        </a:rPr>
                      </a:br>
                      <a:r>
                        <a:rPr lang="en-US" sz="500" dirty="0" err="1" smtClean="0">
                          <a:effectLst/>
                        </a:rPr>
                        <a:t>Hardware</a:t>
                      </a:r>
                      <a:r>
                        <a:rPr lang="en-US" sz="500" dirty="0" smtClean="0">
                          <a:effectLst/>
                        </a:rPr>
                        <a:t> Development</a:t>
                      </a:r>
                      <a:br>
                        <a:rPr lang="en-US" sz="500" dirty="0" smtClean="0">
                          <a:effectLst/>
                        </a:rPr>
                      </a:br>
                      <a:r>
                        <a:rPr lang="en-US" sz="500" dirty="0" smtClean="0">
                          <a:effectLst/>
                        </a:rPr>
                        <a:t>ME Liaison</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565826">
                <a:tc>
                  <a:txBody>
                    <a:bodyPr/>
                    <a:lstStyle/>
                    <a:p>
                      <a:pPr marL="0" marR="0">
                        <a:spcBef>
                          <a:spcPts val="600"/>
                        </a:spcBef>
                        <a:spcAft>
                          <a:spcPts val="0"/>
                        </a:spcAft>
                      </a:pPr>
                      <a:r>
                        <a:rPr lang="en-US" sz="500">
                          <a:effectLst/>
                        </a:rPr>
                        <a:t>Software Engineering Lead</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Jesse Bowles</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System </a:t>
                      </a:r>
                      <a:r>
                        <a:rPr lang="en-US" sz="500" dirty="0" smtClean="0">
                          <a:effectLst/>
                        </a:rPr>
                        <a:t>Architecture</a:t>
                      </a:r>
                      <a:br>
                        <a:rPr lang="en-US" sz="500" dirty="0" smtClean="0">
                          <a:effectLst/>
                        </a:rPr>
                      </a:br>
                      <a:r>
                        <a:rPr lang="en-US" sz="500" dirty="0" smtClean="0">
                          <a:effectLst/>
                        </a:rPr>
                        <a:t>Modular Planning</a:t>
                      </a:r>
                      <a:br>
                        <a:rPr lang="en-US" sz="500" dirty="0" smtClean="0">
                          <a:effectLst/>
                        </a:rPr>
                      </a:br>
                      <a:r>
                        <a:rPr lang="en-US" sz="500" dirty="0" smtClean="0">
                          <a:effectLst/>
                        </a:rPr>
                        <a:t>Scalability Planning</a:t>
                      </a:r>
                      <a:br>
                        <a:rPr lang="en-US" sz="500" dirty="0" smtClean="0">
                          <a:effectLst/>
                        </a:rPr>
                      </a:br>
                      <a:r>
                        <a:rPr lang="en-US" sz="500" dirty="0" smtClean="0">
                          <a:effectLst/>
                        </a:rPr>
                        <a:t>Develop UMLs</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r h="441345">
                <a:tc>
                  <a:txBody>
                    <a:bodyPr/>
                    <a:lstStyle/>
                    <a:p>
                      <a:pPr marL="0" marR="0">
                        <a:spcBef>
                          <a:spcPts val="600"/>
                        </a:spcBef>
                        <a:spcAft>
                          <a:spcPts val="0"/>
                        </a:spcAft>
                      </a:pPr>
                      <a:r>
                        <a:rPr lang="en-US" sz="500">
                          <a:effectLst/>
                        </a:rPr>
                        <a:t>Lead Programmer</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a:effectLst/>
                        </a:rPr>
                        <a:t>Tim Edmonson</a:t>
                      </a:r>
                      <a:endParaRPr lang="en-US" sz="500">
                        <a:effectLst/>
                        <a:latin typeface="Times New Roman"/>
                        <a:ea typeface="Times New Roman"/>
                      </a:endParaRPr>
                    </a:p>
                  </a:txBody>
                  <a:tcPr marL="48986" marR="48986" marT="0" marB="0"/>
                </a:tc>
                <a:tc>
                  <a:txBody>
                    <a:bodyPr/>
                    <a:lstStyle/>
                    <a:p>
                      <a:pPr marL="0" marR="0">
                        <a:spcBef>
                          <a:spcPts val="600"/>
                        </a:spcBef>
                        <a:spcAft>
                          <a:spcPts val="0"/>
                        </a:spcAft>
                      </a:pPr>
                      <a:r>
                        <a:rPr lang="en-US" sz="500" dirty="0">
                          <a:effectLst/>
                        </a:rPr>
                        <a:t>Algorithm </a:t>
                      </a:r>
                      <a:r>
                        <a:rPr lang="en-US" sz="500" dirty="0" smtClean="0">
                          <a:effectLst/>
                        </a:rPr>
                        <a:t>Development</a:t>
                      </a:r>
                      <a:br>
                        <a:rPr lang="en-US" sz="500" dirty="0" smtClean="0">
                          <a:effectLst/>
                        </a:rPr>
                      </a:br>
                      <a:r>
                        <a:rPr lang="en-US" sz="500" dirty="0" smtClean="0">
                          <a:effectLst/>
                        </a:rPr>
                        <a:t>Open </a:t>
                      </a:r>
                      <a:r>
                        <a:rPr lang="en-US" sz="500" dirty="0">
                          <a:effectLst/>
                        </a:rPr>
                        <a:t>Source </a:t>
                      </a:r>
                      <a:r>
                        <a:rPr lang="en-US" sz="500" dirty="0" smtClean="0">
                          <a:effectLst/>
                        </a:rPr>
                        <a:t>Selection</a:t>
                      </a:r>
                      <a:br>
                        <a:rPr lang="en-US" sz="500" dirty="0" smtClean="0">
                          <a:effectLst/>
                        </a:rPr>
                      </a:br>
                      <a:r>
                        <a:rPr lang="en-US" sz="500" dirty="0" smtClean="0">
                          <a:effectLst/>
                        </a:rPr>
                        <a:t>Algorithm Research</a:t>
                      </a:r>
                      <a:br>
                        <a:rPr lang="en-US" sz="500" dirty="0" smtClean="0">
                          <a:effectLst/>
                        </a:rPr>
                      </a:br>
                      <a:r>
                        <a:rPr lang="en-US" sz="500" dirty="0" smtClean="0">
                          <a:effectLst/>
                        </a:rPr>
                        <a:t>Change </a:t>
                      </a:r>
                      <a:r>
                        <a:rPr lang="en-US" sz="500" dirty="0">
                          <a:effectLst/>
                        </a:rPr>
                        <a:t>Approval</a:t>
                      </a:r>
                      <a:endParaRPr lang="en-US" sz="500" dirty="0">
                        <a:effectLst/>
                        <a:latin typeface="Times New Roman"/>
                        <a:ea typeface="Times New Roman"/>
                      </a:endParaRPr>
                    </a:p>
                  </a:txBody>
                  <a:tcPr marL="48986" marR="48986" marT="0" marB="0"/>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54828749"/>
              </p:ext>
            </p:extLst>
          </p:nvPr>
        </p:nvGraphicFramePr>
        <p:xfrm>
          <a:off x="40106" y="4953000"/>
          <a:ext cx="2093494" cy="1679136"/>
        </p:xfrm>
        <a:graphic>
          <a:graphicData uri="http://schemas.openxmlformats.org/drawingml/2006/table">
            <a:tbl>
              <a:tblPr firstRow="1" bandRow="1">
                <a:tableStyleId>{5C22544A-7EE6-4342-B048-85BDC9FD1C3A}</a:tableStyleId>
              </a:tblPr>
              <a:tblGrid>
                <a:gridCol w="2093494"/>
              </a:tblGrid>
              <a:tr h="164903">
                <a:tc>
                  <a:txBody>
                    <a:bodyPr/>
                    <a:lstStyle/>
                    <a:p>
                      <a:r>
                        <a:rPr lang="en-US" sz="500" dirty="0" smtClean="0"/>
                        <a:t>Lessons Learned</a:t>
                      </a:r>
                      <a:endParaRPr lang="en-US" sz="500" dirty="0"/>
                    </a:p>
                  </a:txBody>
                  <a:tcPr/>
                </a:tc>
              </a:tr>
              <a:tr h="251916">
                <a:tc>
                  <a:txBody>
                    <a:bodyPr/>
                    <a:lstStyle/>
                    <a:p>
                      <a:r>
                        <a:rPr lang="en-US" sz="500" dirty="0" smtClean="0"/>
                        <a:t>Understand the</a:t>
                      </a:r>
                      <a:r>
                        <a:rPr lang="en-US" sz="500" baseline="0" dirty="0" smtClean="0"/>
                        <a:t> customer’s needs</a:t>
                      </a:r>
                      <a:endParaRPr lang="en-US" sz="500" dirty="0"/>
                    </a:p>
                  </a:txBody>
                  <a:tcPr/>
                </a:tc>
              </a:tr>
              <a:tr h="251916">
                <a:tc>
                  <a:txBody>
                    <a:bodyPr/>
                    <a:lstStyle/>
                    <a:p>
                      <a:r>
                        <a:rPr lang="en-US" sz="500" dirty="0" smtClean="0"/>
                        <a:t>Constant communication with team and customer</a:t>
                      </a:r>
                      <a:endParaRPr lang="en-US" sz="500" dirty="0"/>
                    </a:p>
                  </a:txBody>
                  <a:tcPr/>
                </a:tc>
              </a:tr>
              <a:tr h="251916">
                <a:tc>
                  <a:txBody>
                    <a:bodyPr/>
                    <a:lstStyle/>
                    <a:p>
                      <a:r>
                        <a:rPr lang="en-US" sz="500" dirty="0" smtClean="0"/>
                        <a:t>Ask for help when needed</a:t>
                      </a:r>
                      <a:endParaRPr lang="en-US" sz="500" dirty="0"/>
                    </a:p>
                  </a:txBody>
                  <a:tcPr/>
                </a:tc>
              </a:tr>
              <a:tr h="251916">
                <a:tc>
                  <a:txBody>
                    <a:bodyPr/>
                    <a:lstStyle/>
                    <a:p>
                      <a:r>
                        <a:rPr lang="en-US" sz="500" dirty="0" smtClean="0"/>
                        <a:t>Hold each other accountable</a:t>
                      </a:r>
                      <a:endParaRPr lang="en-US" sz="500" dirty="0"/>
                    </a:p>
                  </a:txBody>
                  <a:tcPr/>
                </a:tc>
              </a:tr>
              <a:tr h="251916">
                <a:tc>
                  <a:txBody>
                    <a:bodyPr/>
                    <a:lstStyle/>
                    <a:p>
                      <a:r>
                        <a:rPr lang="en-US" sz="500" dirty="0" smtClean="0"/>
                        <a:t>Design in as much detail as possible before implementation</a:t>
                      </a:r>
                    </a:p>
                  </a:txBody>
                  <a:tcPr/>
                </a:tc>
              </a:tr>
              <a:tr h="251916">
                <a:tc>
                  <a:txBody>
                    <a:bodyPr/>
                    <a:lstStyle/>
                    <a:p>
                      <a:r>
                        <a:rPr lang="en-US" sz="500" dirty="0" smtClean="0"/>
                        <a:t>Use resources</a:t>
                      </a:r>
                      <a:r>
                        <a:rPr lang="en-US" sz="500" baseline="0" dirty="0" smtClean="0"/>
                        <a:t> available</a:t>
                      </a:r>
                      <a:endParaRPr lang="en-US" sz="500" dirty="0"/>
                    </a:p>
                  </a:txBody>
                  <a:tcPr/>
                </a:tc>
              </a:tr>
            </a:tbl>
          </a:graphicData>
        </a:graphic>
      </p:graphicFrame>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0" y="0"/>
            <a:ext cx="3263147" cy="609599"/>
          </a:xfrm>
          <a:prstGeom prst="rect">
            <a:avLst/>
          </a:prstGeom>
        </p:spPr>
      </p:pic>
      <p:sp>
        <p:nvSpPr>
          <p:cNvPr id="22" name="Title 1"/>
          <p:cNvSpPr>
            <a:spLocks noGrp="1"/>
          </p:cNvSpPr>
          <p:nvPr>
            <p:ph type="ctrTitle"/>
          </p:nvPr>
        </p:nvSpPr>
        <p:spPr>
          <a:xfrm>
            <a:off x="3155870" y="46661"/>
            <a:ext cx="2748594" cy="789260"/>
          </a:xfrm>
        </p:spPr>
        <p:txBody>
          <a:bodyPr>
            <a:normAutofit fontScale="90000"/>
          </a:bodyPr>
          <a:lstStyle/>
          <a:p>
            <a:r>
              <a:rPr lang="en-US" sz="2400" dirty="0" smtClean="0"/>
              <a:t>Team Ink</a:t>
            </a:r>
            <a:r>
              <a:rPr lang="en-US" sz="2400" dirty="0" smtClean="0">
                <a:solidFill>
                  <a:srgbClr val="FF0000"/>
                </a:solidFill>
              </a:rPr>
              <a:t>3D</a:t>
            </a:r>
            <a:r>
              <a:rPr lang="en-US" dirty="0"/>
              <a:t/>
            </a:r>
            <a:br>
              <a:rPr lang="en-US" dirty="0"/>
            </a:br>
            <a:r>
              <a:rPr lang="en-US" sz="1200" dirty="0" smtClean="0"/>
              <a:t>3D Printer Fabrication System</a:t>
            </a:r>
            <a:endParaRPr lang="en-US" sz="1200" dirty="0"/>
          </a:p>
        </p:txBody>
      </p:sp>
      <p:sp>
        <p:nvSpPr>
          <p:cNvPr id="34" name="Rectangle 33"/>
          <p:cNvSpPr/>
          <p:nvPr/>
        </p:nvSpPr>
        <p:spPr>
          <a:xfrm>
            <a:off x="2151098" y="990600"/>
            <a:ext cx="2379069" cy="1752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51098" y="990600"/>
            <a:ext cx="2379069"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pic>
        <p:nvPicPr>
          <p:cNvPr id="23" name="Picture 2" descr="Mock-up 3D Printing Syste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9577" y="1362299"/>
            <a:ext cx="1720051" cy="123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47"/>
          <p:cNvSpPr/>
          <p:nvPr/>
        </p:nvSpPr>
        <p:spPr>
          <a:xfrm>
            <a:off x="2151098" y="2743199"/>
            <a:ext cx="2379069" cy="16060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68055" y="2743200"/>
            <a:ext cx="2362112" cy="3334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sp>
        <p:nvSpPr>
          <p:cNvPr id="45" name="TextBox 44"/>
          <p:cNvSpPr txBox="1"/>
          <p:nvPr/>
        </p:nvSpPr>
        <p:spPr>
          <a:xfrm>
            <a:off x="2168056" y="3221072"/>
            <a:ext cx="2362111" cy="1092607"/>
          </a:xfrm>
          <a:prstGeom prst="rect">
            <a:avLst/>
          </a:prstGeom>
          <a:noFill/>
        </p:spPr>
        <p:txBody>
          <a:bodyPr wrap="square" rtlCol="0">
            <a:spAutoFit/>
          </a:bodyPr>
          <a:lstStyle/>
          <a:p>
            <a:r>
              <a:rPr lang="en-US" sz="500" dirty="0"/>
              <a:t>The 3-D Printer Fabrication System will provide an interface for converting standard stereo lithography or STL files into realized items.  The system will use a simple graphical user interface to select the files and materials to be used in the production of the 3D </a:t>
            </a:r>
            <a:r>
              <a:rPr lang="en-US" sz="500" dirty="0" smtClean="0"/>
              <a:t>model.  When </a:t>
            </a:r>
            <a:r>
              <a:rPr lang="en-US" sz="500" dirty="0"/>
              <a:t>a file is loaded, the system will translate the STL file in to a series of layers based on the granularity of the materials to be used in the final </a:t>
            </a:r>
            <a:r>
              <a:rPr lang="en-US" sz="500" dirty="0" smtClean="0"/>
              <a:t>build.  The </a:t>
            </a:r>
            <a:r>
              <a:rPr lang="en-US" sz="500" dirty="0"/>
              <a:t>system will then use the layers to produce a series of paths for the print head to traverse to deposit the correct material to the specified location</a:t>
            </a:r>
            <a:r>
              <a:rPr lang="en-US" sz="500" dirty="0" smtClean="0"/>
              <a:t>.  From </a:t>
            </a:r>
            <a:r>
              <a:rPr lang="en-US" sz="500" dirty="0"/>
              <a:t>this series of steps, an instruction set will be produced for the printer to execute each path for every layer and material.  Finally, the instructions will be issued to the printer and it will execute the commands producing the designed object that was described by the original STL files.</a:t>
            </a:r>
          </a:p>
          <a:p>
            <a:endParaRPr lang="en-US" sz="500" dirty="0"/>
          </a:p>
        </p:txBody>
      </p:sp>
      <p:pic>
        <p:nvPicPr>
          <p:cNvPr id="1029" name="Picture 5" descr="Print Job Sc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7767" y="4800600"/>
            <a:ext cx="1586605" cy="1083938"/>
          </a:xfrm>
          <a:prstGeom prst="rect">
            <a:avLst/>
          </a:prstGeom>
          <a:noFill/>
          <a:ln>
            <a:noFill/>
          </a:ln>
          <a:effectLst/>
          <a:extLst>
            <a:ext uri="{909E8E84-426E-40DD-AFC4-6F175D3DCCD1}">
              <a14:hiddenFill xmlns:a14="http://schemas.microsoft.com/office/drawing/2010/main">
                <a:solidFill>
                  <a:srgbClr val="646B86"/>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4" name="Rectangle 53"/>
          <p:cNvSpPr/>
          <p:nvPr/>
        </p:nvSpPr>
        <p:spPr>
          <a:xfrm>
            <a:off x="2151097" y="4354091"/>
            <a:ext cx="2379069" cy="28190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sp>
        <p:nvSpPr>
          <p:cNvPr id="58" name="Rectangle 57"/>
          <p:cNvSpPr/>
          <p:nvPr/>
        </p:nvSpPr>
        <p:spPr>
          <a:xfrm>
            <a:off x="6909236" y="4495043"/>
            <a:ext cx="2234763" cy="23629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09235" y="4313679"/>
            <a:ext cx="2234763" cy="3227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aphicFrame>
        <p:nvGraphicFramePr>
          <p:cNvPr id="47" name="Object 46"/>
          <p:cNvGraphicFramePr>
            <a:graphicFrameLocks noChangeAspect="1"/>
          </p:cNvGraphicFramePr>
          <p:nvPr>
            <p:extLst>
              <p:ext uri="{D42A27DB-BD31-4B8C-83A1-F6EECF244321}">
                <p14:modId xmlns:p14="http://schemas.microsoft.com/office/powerpoint/2010/main" val="2858234200"/>
              </p:ext>
            </p:extLst>
          </p:nvPr>
        </p:nvGraphicFramePr>
        <p:xfrm>
          <a:off x="7010400" y="4709525"/>
          <a:ext cx="2057400" cy="2059127"/>
        </p:xfrm>
        <a:graphic>
          <a:graphicData uri="http://schemas.openxmlformats.org/presentationml/2006/ole">
            <mc:AlternateContent xmlns:mc="http://schemas.openxmlformats.org/markup-compatibility/2006">
              <mc:Choice xmlns:v="urn:schemas-microsoft-com:vml" Requires="v">
                <p:oleObj spid="_x0000_s1034" name="Visio" r:id="rId9" imgW="7572367" imgH="8496360" progId="Visio.Drawing.15">
                  <p:embed/>
                </p:oleObj>
              </mc:Choice>
              <mc:Fallback>
                <p:oleObj name="Visio" r:id="rId9" imgW="7572367" imgH="8496360" progId="Visio.Drawing.15">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4709525"/>
                        <a:ext cx="2057400" cy="2059127"/>
                      </a:xfrm>
                      <a:prstGeom prst="rect">
                        <a:avLst/>
                      </a:prstGeom>
                      <a:noFill/>
                      <a:ln>
                        <a:noFill/>
                      </a:ln>
                    </p:spPr>
                  </p:pic>
                </p:oleObj>
              </mc:Fallback>
            </mc:AlternateContent>
          </a:graphicData>
        </a:graphic>
      </p:graphicFrame>
      <p:graphicFrame>
        <p:nvGraphicFramePr>
          <p:cNvPr id="62" name="Content Placeholder 3"/>
          <p:cNvGraphicFramePr>
            <a:graphicFrameLocks/>
          </p:cNvGraphicFramePr>
          <p:nvPr>
            <p:extLst>
              <p:ext uri="{D42A27DB-BD31-4B8C-83A1-F6EECF244321}">
                <p14:modId xmlns:p14="http://schemas.microsoft.com/office/powerpoint/2010/main" val="1037755224"/>
              </p:ext>
            </p:extLst>
          </p:nvPr>
        </p:nvGraphicFramePr>
        <p:xfrm>
          <a:off x="6934903" y="974557"/>
          <a:ext cx="2209802" cy="3329370"/>
        </p:xfrm>
        <a:graphic>
          <a:graphicData uri="http://schemas.openxmlformats.org/drawingml/2006/table">
            <a:tbl>
              <a:tblPr firstRow="1" bandRow="1">
                <a:tableStyleId>{5C22544A-7EE6-4342-B048-85BDC9FD1C3A}</a:tableStyleId>
              </a:tblPr>
              <a:tblGrid>
                <a:gridCol w="1104901"/>
                <a:gridCol w="1104901"/>
              </a:tblGrid>
              <a:tr h="149076">
                <a:tc gridSpan="2">
                  <a:txBody>
                    <a:bodyPr/>
                    <a:lstStyle/>
                    <a:p>
                      <a:pPr algn="ctr"/>
                      <a:r>
                        <a:rPr lang="en-US" sz="500" dirty="0" smtClean="0"/>
                        <a:t>Critical Requirements</a:t>
                      </a:r>
                      <a:endParaRPr lang="en-US" sz="500" dirty="0"/>
                    </a:p>
                  </a:txBody>
                  <a:tcPr/>
                </a:tc>
                <a:tc hMerge="1">
                  <a:txBody>
                    <a:bodyPr/>
                    <a:lstStyle/>
                    <a:p>
                      <a:endParaRPr lang="en-US" dirty="0"/>
                    </a:p>
                  </a:txBody>
                  <a:tcPr/>
                </a:tc>
              </a:tr>
              <a:tr h="149076">
                <a:tc>
                  <a:txBody>
                    <a:bodyPr/>
                    <a:lstStyle/>
                    <a:p>
                      <a:r>
                        <a:rPr lang="en-US" sz="500" dirty="0" smtClean="0"/>
                        <a:t>3.1 STL File Input</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3.2 Graphical User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3.3 Generate</a:t>
                      </a:r>
                      <a:r>
                        <a:rPr lang="en-US" sz="500" baseline="0" dirty="0" smtClean="0"/>
                        <a:t> Machine Instructions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78785">
                <a:tc>
                  <a:txBody>
                    <a:bodyPr/>
                    <a:lstStyle/>
                    <a:p>
                      <a:r>
                        <a:rPr lang="en-US" sz="500" dirty="0" smtClean="0"/>
                        <a:t>3.4 Issue Machine Instructions</a:t>
                      </a:r>
                      <a:endParaRPr lang="en-US" sz="500" dirty="0"/>
                    </a:p>
                  </a:txBody>
                  <a:tcPr/>
                </a:tc>
                <a:tc>
                  <a:txBody>
                    <a:bodyPr/>
                    <a:lstStyle/>
                    <a:p>
                      <a:pPr algn="ctr"/>
                      <a:r>
                        <a:rPr lang="en-US" sz="500" b="1" dirty="0" smtClean="0"/>
                        <a:t>Partially Completed</a:t>
                      </a:r>
                      <a:endParaRPr lang="en-US" sz="500" b="1" dirty="0"/>
                    </a:p>
                  </a:txBody>
                  <a:tcPr>
                    <a:solidFill>
                      <a:srgbClr val="FFFF00"/>
                    </a:solidFill>
                  </a:tcPr>
                </a:tc>
              </a:tr>
              <a:tr h="149076">
                <a:tc>
                  <a:txBody>
                    <a:bodyPr/>
                    <a:lstStyle/>
                    <a:p>
                      <a:r>
                        <a:rPr lang="en-US" sz="500" dirty="0" smtClean="0"/>
                        <a:t>3.5 Monitor Temperature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3.6 Monitor Position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3.7</a:t>
                      </a:r>
                      <a:r>
                        <a:rPr lang="en-US" sz="500" baseline="0" dirty="0" smtClean="0"/>
                        <a:t> Adhere to Material Constraints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3.8 Identify Materials</a:t>
                      </a:r>
                      <a:endParaRPr lang="en-US" sz="500" dirty="0"/>
                    </a:p>
                  </a:txBody>
                  <a:tcPr/>
                </a:tc>
                <a:tc>
                  <a:txBody>
                    <a:bodyPr/>
                    <a:lstStyle/>
                    <a:p>
                      <a:pPr algn="ctr"/>
                      <a:r>
                        <a:rPr lang="en-US" sz="500" b="1" dirty="0" smtClean="0"/>
                        <a:t>Completed</a:t>
                      </a:r>
                    </a:p>
                  </a:txBody>
                  <a:tcPr>
                    <a:solidFill>
                      <a:srgbClr val="00B050"/>
                    </a:solidFill>
                  </a:tcPr>
                </a:tc>
              </a:tr>
              <a:tr h="149076">
                <a:tc>
                  <a:txBody>
                    <a:bodyPr/>
                    <a:lstStyle/>
                    <a:p>
                      <a:r>
                        <a:rPr lang="en-US" sz="500" dirty="0" smtClean="0"/>
                        <a:t>3.9 Identify Shapes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3.10 Determine Shape of Support Material Structure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3.11 Create Printing Path</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3.12 Database Interface</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3.13 Store &amp; Load </a:t>
                      </a:r>
                      <a:br>
                        <a:rPr lang="en-US" sz="500" dirty="0" smtClean="0"/>
                      </a:br>
                      <a:r>
                        <a:rPr lang="en-US" sz="500" dirty="0" smtClean="0"/>
                        <a:t>Material Records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3.14 Slice Geometry</a:t>
                      </a:r>
                      <a:r>
                        <a:rPr lang="en-US" sz="500" baseline="0" dirty="0" smtClean="0"/>
                        <a:t> into Thickness Levels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149076">
                <a:tc>
                  <a:txBody>
                    <a:bodyPr/>
                    <a:lstStyle/>
                    <a:p>
                      <a:r>
                        <a:rPr lang="en-US" sz="500" dirty="0" smtClean="0"/>
                        <a:t>3.15 Monitor Flow Sensors</a:t>
                      </a:r>
                      <a:endParaRPr lang="en-US" sz="500" dirty="0"/>
                    </a:p>
                  </a:txBody>
                  <a:tcPr/>
                </a:tc>
                <a:tc>
                  <a:txBody>
                    <a:bodyPr/>
                    <a:lstStyle/>
                    <a:p>
                      <a:pPr algn="ctr"/>
                      <a:r>
                        <a:rPr lang="en-US" sz="500" b="1" dirty="0" smtClean="0"/>
                        <a:t>Completed</a:t>
                      </a:r>
                      <a:endParaRPr lang="en-US" sz="500" b="1" dirty="0"/>
                    </a:p>
                  </a:txBody>
                  <a:tcPr>
                    <a:solidFill>
                      <a:srgbClr val="00B050"/>
                    </a:solidFill>
                  </a:tcPr>
                </a:tc>
              </a:tr>
              <a:tr h="216838">
                <a:tc>
                  <a:txBody>
                    <a:bodyPr/>
                    <a:lstStyle/>
                    <a:p>
                      <a:r>
                        <a:rPr lang="en-US" sz="500" dirty="0" smtClean="0"/>
                        <a:t>3.17 Allow for UV Head Polymerization</a:t>
                      </a:r>
                      <a:endParaRPr lang="en-US" sz="500" dirty="0"/>
                    </a:p>
                  </a:txBody>
                  <a:tcPr/>
                </a:tc>
                <a:tc>
                  <a:txBody>
                    <a:bodyPr/>
                    <a:lstStyle/>
                    <a:p>
                      <a:pPr algn="ctr"/>
                      <a:r>
                        <a:rPr lang="en-US" sz="500" b="1" dirty="0" smtClean="0"/>
                        <a:t>Completed</a:t>
                      </a:r>
                      <a:endParaRPr lang="en-US" sz="500" b="1" dirty="0"/>
                    </a:p>
                  </a:txBody>
                  <a:tcPr>
                    <a:solidFill>
                      <a:srgbClr val="00B050"/>
                    </a:solidFill>
                  </a:tcPr>
                </a:tc>
              </a:tr>
            </a:tbl>
          </a:graphicData>
        </a:graphic>
      </p:graphicFrame>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884" y="987151"/>
            <a:ext cx="1992925" cy="1494694"/>
          </a:xfrm>
          <a:prstGeom prst="rect">
            <a:avLst/>
          </a:prstGeom>
        </p:spPr>
      </p:pic>
    </p:spTree>
    <p:extLst>
      <p:ext uri="{BB962C8B-B14F-4D97-AF65-F5344CB8AC3E}">
        <p14:creationId xmlns:p14="http://schemas.microsoft.com/office/powerpoint/2010/main" val="102982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2895600" y="474471"/>
            <a:ext cx="2379069" cy="2961301"/>
            <a:chOff x="381000" y="450236"/>
            <a:chExt cx="2327833" cy="2757128"/>
          </a:xfrm>
        </p:grpSpPr>
        <p:sp>
          <p:nvSpPr>
            <p:cNvPr id="47" name="Rectangle 46"/>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Concept</a:t>
              </a:r>
              <a:endParaRPr lang="en-US" dirty="0"/>
            </a:p>
          </p:txBody>
        </p:sp>
      </p:grpSp>
      <p:grpSp>
        <p:nvGrpSpPr>
          <p:cNvPr id="49" name="Group 48"/>
          <p:cNvGrpSpPr/>
          <p:nvPr/>
        </p:nvGrpSpPr>
        <p:grpSpPr>
          <a:xfrm>
            <a:off x="6324600" y="3914802"/>
            <a:ext cx="2379069" cy="2961301"/>
            <a:chOff x="381000" y="450236"/>
            <a:chExt cx="2327833" cy="2757128"/>
          </a:xfrm>
        </p:grpSpPr>
        <p:sp>
          <p:nvSpPr>
            <p:cNvPr id="50" name="Rectangle 49"/>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 Plan</a:t>
              </a:r>
              <a:endParaRPr lang="en-US" dirty="0"/>
            </a:p>
          </p:txBody>
        </p:sp>
      </p:grpSp>
      <p:grpSp>
        <p:nvGrpSpPr>
          <p:cNvPr id="52" name="Group 51"/>
          <p:cNvGrpSpPr/>
          <p:nvPr/>
        </p:nvGrpSpPr>
        <p:grpSpPr>
          <a:xfrm>
            <a:off x="5738840" y="869416"/>
            <a:ext cx="2379069" cy="2961301"/>
            <a:chOff x="381000" y="450236"/>
            <a:chExt cx="2327833" cy="2757128"/>
          </a:xfrm>
        </p:grpSpPr>
        <p:sp>
          <p:nvSpPr>
            <p:cNvPr id="53" name="Rectangle 52"/>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p>
          </p:txBody>
        </p:sp>
      </p:grpSp>
      <p:grpSp>
        <p:nvGrpSpPr>
          <p:cNvPr id="55" name="Group 54"/>
          <p:cNvGrpSpPr/>
          <p:nvPr/>
        </p:nvGrpSpPr>
        <p:grpSpPr>
          <a:xfrm>
            <a:off x="3323676" y="3657598"/>
            <a:ext cx="2379069" cy="2961301"/>
            <a:chOff x="381000" y="450236"/>
            <a:chExt cx="2327833" cy="2757128"/>
          </a:xfrm>
        </p:grpSpPr>
        <p:sp>
          <p:nvSpPr>
            <p:cNvPr id="56" name="Rectangle 55"/>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Description</a:t>
              </a:r>
              <a:endParaRPr lang="en-US" dirty="0"/>
            </a:p>
          </p:txBody>
        </p:sp>
      </p:grpSp>
      <p:grpSp>
        <p:nvGrpSpPr>
          <p:cNvPr id="58" name="Group 57"/>
          <p:cNvGrpSpPr/>
          <p:nvPr/>
        </p:nvGrpSpPr>
        <p:grpSpPr>
          <a:xfrm>
            <a:off x="76200" y="3657599"/>
            <a:ext cx="2379069" cy="2961301"/>
            <a:chOff x="381000" y="450236"/>
            <a:chExt cx="2327833" cy="2757128"/>
          </a:xfrm>
        </p:grpSpPr>
        <p:sp>
          <p:nvSpPr>
            <p:cNvPr id="59" name="Rectangle 58"/>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grpSp>
        <p:nvGrpSpPr>
          <p:cNvPr id="61" name="Group 60"/>
          <p:cNvGrpSpPr/>
          <p:nvPr/>
        </p:nvGrpSpPr>
        <p:grpSpPr>
          <a:xfrm>
            <a:off x="381000" y="266863"/>
            <a:ext cx="2379069" cy="2961301"/>
            <a:chOff x="381000" y="450236"/>
            <a:chExt cx="2327833" cy="2757128"/>
          </a:xfrm>
        </p:grpSpPr>
        <p:sp>
          <p:nvSpPr>
            <p:cNvPr id="62" name="Rectangle 61"/>
            <p:cNvSpPr/>
            <p:nvPr/>
          </p:nvSpPr>
          <p:spPr>
            <a:xfrm>
              <a:off x="381000" y="450236"/>
              <a:ext cx="2327833" cy="27571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1000" y="450236"/>
              <a:ext cx="2327833" cy="3104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endParaRPr lang="en-US" dirty="0"/>
            </a:p>
          </p:txBody>
        </p:sp>
      </p:grpSp>
    </p:spTree>
    <p:extLst>
      <p:ext uri="{BB962C8B-B14F-4D97-AF65-F5344CB8AC3E}">
        <p14:creationId xmlns:p14="http://schemas.microsoft.com/office/powerpoint/2010/main" val="127638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0553158"/>
              </p:ext>
            </p:extLst>
          </p:nvPr>
        </p:nvGraphicFramePr>
        <p:xfrm>
          <a:off x="533400" y="533400"/>
          <a:ext cx="5486400" cy="5161280"/>
        </p:xfrm>
        <a:graphic>
          <a:graphicData uri="http://schemas.openxmlformats.org/drawingml/2006/table">
            <a:tbl>
              <a:tblPr firstRow="1" bandRow="1">
                <a:tableStyleId>{5C22544A-7EE6-4342-B048-85BDC9FD1C3A}</a:tableStyleId>
              </a:tblPr>
              <a:tblGrid>
                <a:gridCol w="2743200"/>
                <a:gridCol w="2743200"/>
              </a:tblGrid>
              <a:tr h="370840">
                <a:tc gridSpan="2">
                  <a:txBody>
                    <a:bodyPr/>
                    <a:lstStyle/>
                    <a:p>
                      <a:pPr algn="ctr"/>
                      <a:r>
                        <a:rPr lang="en-US" dirty="0" smtClean="0"/>
                        <a:t>Critical Requirements</a:t>
                      </a:r>
                      <a:endParaRPr lang="en-US" dirty="0"/>
                    </a:p>
                  </a:txBody>
                  <a:tcPr/>
                </a:tc>
                <a:tc hMerge="1">
                  <a:txBody>
                    <a:bodyPr/>
                    <a:lstStyle/>
                    <a:p>
                      <a:endParaRPr lang="en-US" dirty="0"/>
                    </a:p>
                  </a:txBody>
                  <a:tcPr/>
                </a:tc>
              </a:tr>
              <a:tr h="370840">
                <a:tc>
                  <a:txBody>
                    <a:bodyPr/>
                    <a:lstStyle/>
                    <a:p>
                      <a:r>
                        <a:rPr lang="en-US" dirty="0" smtClean="0"/>
                        <a:t>3.1 STL File Input</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3.4 Issue Machine Instructions</a:t>
                      </a:r>
                      <a:endParaRPr lang="en-US" dirty="0"/>
                    </a:p>
                  </a:txBody>
                  <a:tcPr/>
                </a:tc>
                <a:tc>
                  <a:txBody>
                    <a:bodyPr/>
                    <a:lstStyle/>
                    <a:p>
                      <a:pPr algn="ctr"/>
                      <a:r>
                        <a:rPr lang="en-US" b="1" dirty="0" smtClean="0"/>
                        <a:t>Partially Completed</a:t>
                      </a:r>
                      <a:endParaRPr lang="en-US" b="1" dirty="0"/>
                    </a:p>
                  </a:txBody>
                  <a:tcPr>
                    <a:solidFill>
                      <a:srgbClr val="FFFF00"/>
                    </a:solidFill>
                  </a:tcPr>
                </a:tc>
              </a:tr>
              <a:tr h="370840">
                <a:tc>
                  <a:txBody>
                    <a:bodyPr/>
                    <a:lstStyle/>
                    <a:p>
                      <a:r>
                        <a:rPr lang="en-US" dirty="0" smtClean="0"/>
                        <a:t>3.5 Monitor Temperature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3.6 Monitor Position</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3.8 Identify Materials</a:t>
                      </a:r>
                      <a:endParaRPr lang="en-US" dirty="0"/>
                    </a:p>
                  </a:txBody>
                  <a:tcPr/>
                </a:tc>
                <a:tc>
                  <a:txBody>
                    <a:bodyPr/>
                    <a:lstStyle/>
                    <a:p>
                      <a:pPr algn="ctr"/>
                      <a:r>
                        <a:rPr lang="en-US" b="1" dirty="0" smtClean="0"/>
                        <a:t>Completed</a:t>
                      </a:r>
                    </a:p>
                  </a:txBody>
                  <a:tcPr>
                    <a:solidFill>
                      <a:srgbClr val="00B050"/>
                    </a:solidFill>
                  </a:tcPr>
                </a:tc>
              </a:tr>
              <a:tr h="370840">
                <a:tc>
                  <a:txBody>
                    <a:bodyPr/>
                    <a:lstStyle/>
                    <a:p>
                      <a:r>
                        <a:rPr lang="en-US" dirty="0" smtClean="0"/>
                        <a:t>3.9 Identify Shapes</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3.10 Determine Shape of Support Material Structure</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3.11 Create Printing Path</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3.14 Geometry Slicing</a:t>
                      </a:r>
                      <a:endParaRPr lang="en-US" dirty="0"/>
                    </a:p>
                  </a:txBody>
                  <a:tcPr/>
                </a:tc>
                <a:tc>
                  <a:txBody>
                    <a:bodyPr/>
                    <a:lstStyle/>
                    <a:p>
                      <a:pPr algn="ctr"/>
                      <a:r>
                        <a:rPr lang="en-US" b="1" dirty="0" smtClean="0"/>
                        <a:t>Completed</a:t>
                      </a:r>
                      <a:endParaRPr lang="en-US" b="1" dirty="0"/>
                    </a:p>
                  </a:txBody>
                  <a:tcPr>
                    <a:solidFill>
                      <a:srgbClr val="00B050"/>
                    </a:solidFill>
                  </a:tcPr>
                </a:tc>
              </a:tr>
              <a:tr h="370840">
                <a:tc>
                  <a:txBody>
                    <a:bodyPr/>
                    <a:lstStyle/>
                    <a:p>
                      <a:r>
                        <a:rPr lang="en-US" dirty="0" smtClean="0"/>
                        <a:t>3.17 Allow for UV Head Polymerization</a:t>
                      </a:r>
                      <a:endParaRPr lang="en-US" dirty="0"/>
                    </a:p>
                  </a:txBody>
                  <a:tcPr/>
                </a:tc>
                <a:tc>
                  <a:txBody>
                    <a:bodyPr/>
                    <a:lstStyle/>
                    <a:p>
                      <a:pPr algn="ctr"/>
                      <a:r>
                        <a:rPr lang="en-US" b="1" dirty="0" smtClean="0"/>
                        <a:t>Completed</a:t>
                      </a:r>
                      <a:endParaRPr lang="en-US" b="1" dirty="0"/>
                    </a:p>
                  </a:txBody>
                  <a:tcPr>
                    <a:solidFill>
                      <a:srgbClr val="00B050"/>
                    </a:solidFill>
                  </a:tcPr>
                </a:tc>
              </a:tr>
            </a:tbl>
          </a:graphicData>
        </a:graphic>
      </p:graphicFrame>
    </p:spTree>
    <p:extLst>
      <p:ext uri="{BB962C8B-B14F-4D97-AF65-F5344CB8AC3E}">
        <p14:creationId xmlns:p14="http://schemas.microsoft.com/office/powerpoint/2010/main" val="247208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800280732"/>
              </p:ext>
            </p:extLst>
          </p:nvPr>
        </p:nvGraphicFramePr>
        <p:xfrm>
          <a:off x="3200400" y="838200"/>
          <a:ext cx="2209802" cy="4019269"/>
        </p:xfrm>
        <a:graphic>
          <a:graphicData uri="http://schemas.openxmlformats.org/drawingml/2006/table">
            <a:tbl>
              <a:tblPr firstRow="1" bandRow="1">
                <a:tableStyleId>{5C22544A-7EE6-4342-B048-85BDC9FD1C3A}</a:tableStyleId>
              </a:tblPr>
              <a:tblGrid>
                <a:gridCol w="1104901"/>
                <a:gridCol w="1104901"/>
              </a:tblGrid>
              <a:tr h="177272">
                <a:tc gridSpan="2">
                  <a:txBody>
                    <a:bodyPr/>
                    <a:lstStyle/>
                    <a:p>
                      <a:pPr algn="ctr"/>
                      <a:r>
                        <a:rPr lang="en-US" sz="600" dirty="0" smtClean="0"/>
                        <a:t>Critical Requirements</a:t>
                      </a:r>
                      <a:endParaRPr lang="en-US" sz="600" dirty="0"/>
                    </a:p>
                  </a:txBody>
                  <a:tcPr/>
                </a:tc>
                <a:tc hMerge="1">
                  <a:txBody>
                    <a:bodyPr/>
                    <a:lstStyle/>
                    <a:p>
                      <a:endParaRPr lang="en-US" dirty="0"/>
                    </a:p>
                  </a:txBody>
                  <a:tcPr/>
                </a:tc>
              </a:tr>
              <a:tr h="177272">
                <a:tc>
                  <a:txBody>
                    <a:bodyPr/>
                    <a:lstStyle/>
                    <a:p>
                      <a:r>
                        <a:rPr lang="en-US" sz="600" dirty="0" smtClean="0"/>
                        <a:t>3.1 STL File Input</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3.2 Graphical User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3.3 Generate</a:t>
                      </a:r>
                      <a:r>
                        <a:rPr lang="en-US" sz="600" baseline="0" dirty="0" smtClean="0"/>
                        <a:t> Machine Instructions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3.4 Issue Machine Instructions</a:t>
                      </a:r>
                      <a:endParaRPr lang="en-US" sz="600" dirty="0"/>
                    </a:p>
                  </a:txBody>
                  <a:tcPr/>
                </a:tc>
                <a:tc>
                  <a:txBody>
                    <a:bodyPr/>
                    <a:lstStyle/>
                    <a:p>
                      <a:pPr algn="ctr"/>
                      <a:r>
                        <a:rPr lang="en-US" sz="600" b="1" dirty="0" smtClean="0"/>
                        <a:t>Partially Completed</a:t>
                      </a:r>
                      <a:endParaRPr lang="en-US" sz="600" b="1" dirty="0"/>
                    </a:p>
                  </a:txBody>
                  <a:tcPr>
                    <a:solidFill>
                      <a:srgbClr val="FFFF00"/>
                    </a:solidFill>
                  </a:tcPr>
                </a:tc>
              </a:tr>
              <a:tr h="222118">
                <a:tc>
                  <a:txBody>
                    <a:bodyPr/>
                    <a:lstStyle/>
                    <a:p>
                      <a:r>
                        <a:rPr lang="en-US" sz="600" dirty="0" smtClean="0"/>
                        <a:t>3.5 Monitor Temperature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3.6 Monitor Position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3.7</a:t>
                      </a:r>
                      <a:r>
                        <a:rPr lang="en-US" sz="600" baseline="0" dirty="0" smtClean="0"/>
                        <a:t> Adhere to Material Constraints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177272">
                <a:tc>
                  <a:txBody>
                    <a:bodyPr/>
                    <a:lstStyle/>
                    <a:p>
                      <a:r>
                        <a:rPr lang="en-US" sz="600" dirty="0" smtClean="0"/>
                        <a:t>3.8 Identify Materials</a:t>
                      </a:r>
                      <a:endParaRPr lang="en-US" sz="600" dirty="0"/>
                    </a:p>
                  </a:txBody>
                  <a:tcPr/>
                </a:tc>
                <a:tc>
                  <a:txBody>
                    <a:bodyPr/>
                    <a:lstStyle/>
                    <a:p>
                      <a:pPr algn="ctr"/>
                      <a:r>
                        <a:rPr lang="en-US" sz="600" b="1" dirty="0" smtClean="0"/>
                        <a:t>Completed</a:t>
                      </a:r>
                    </a:p>
                  </a:txBody>
                  <a:tcPr>
                    <a:solidFill>
                      <a:srgbClr val="00B050"/>
                    </a:solidFill>
                  </a:tcPr>
                </a:tc>
              </a:tr>
              <a:tr h="177272">
                <a:tc>
                  <a:txBody>
                    <a:bodyPr/>
                    <a:lstStyle/>
                    <a:p>
                      <a:r>
                        <a:rPr lang="en-US" sz="600" dirty="0" smtClean="0"/>
                        <a:t>3.9 Identify Shapes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96157">
                <a:tc>
                  <a:txBody>
                    <a:bodyPr/>
                    <a:lstStyle/>
                    <a:p>
                      <a:r>
                        <a:rPr lang="en-US" sz="600" dirty="0" smtClean="0"/>
                        <a:t>3.10 Determine Shape of Support Material Structure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3.11 Create Printing Path</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3.12 Database Interface</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3.13 Store &amp; Load </a:t>
                      </a:r>
                      <a:br>
                        <a:rPr lang="en-US" sz="600" dirty="0" smtClean="0"/>
                      </a:br>
                      <a:r>
                        <a:rPr lang="en-US" sz="600" dirty="0" smtClean="0"/>
                        <a:t>Material Records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3.14 Slice Geometry</a:t>
                      </a:r>
                      <a:r>
                        <a:rPr lang="en-US" sz="600" baseline="0" dirty="0" smtClean="0"/>
                        <a:t> into Thickness Levels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22118">
                <a:tc>
                  <a:txBody>
                    <a:bodyPr/>
                    <a:lstStyle/>
                    <a:p>
                      <a:r>
                        <a:rPr lang="en-US" sz="600" dirty="0" smtClean="0"/>
                        <a:t>3.15 Monitor Flow Sensors</a:t>
                      </a:r>
                      <a:endParaRPr lang="en-US" sz="600" dirty="0"/>
                    </a:p>
                  </a:txBody>
                  <a:tcPr/>
                </a:tc>
                <a:tc>
                  <a:txBody>
                    <a:bodyPr/>
                    <a:lstStyle/>
                    <a:p>
                      <a:pPr algn="ctr"/>
                      <a:r>
                        <a:rPr lang="en-US" sz="600" b="1" dirty="0" smtClean="0"/>
                        <a:t>Completed</a:t>
                      </a:r>
                      <a:endParaRPr lang="en-US" sz="600" b="1" dirty="0"/>
                    </a:p>
                  </a:txBody>
                  <a:tcPr>
                    <a:solidFill>
                      <a:srgbClr val="00B050"/>
                    </a:solidFill>
                  </a:tcPr>
                </a:tc>
              </a:tr>
              <a:tr h="248430">
                <a:tc>
                  <a:txBody>
                    <a:bodyPr/>
                    <a:lstStyle/>
                    <a:p>
                      <a:r>
                        <a:rPr lang="en-US" sz="600" dirty="0" smtClean="0"/>
                        <a:t>3.17 Allow for UV Head Polymerization</a:t>
                      </a:r>
                      <a:endParaRPr lang="en-US" sz="600" dirty="0"/>
                    </a:p>
                  </a:txBody>
                  <a:tcPr/>
                </a:tc>
                <a:tc>
                  <a:txBody>
                    <a:bodyPr/>
                    <a:lstStyle/>
                    <a:p>
                      <a:pPr algn="ctr"/>
                      <a:r>
                        <a:rPr lang="en-US" sz="600" b="1" dirty="0" smtClean="0"/>
                        <a:t>Completed</a:t>
                      </a:r>
                      <a:endParaRPr lang="en-US" sz="600" b="1" dirty="0"/>
                    </a:p>
                  </a:txBody>
                  <a:tcPr>
                    <a:solidFill>
                      <a:srgbClr val="00B050"/>
                    </a:solidFill>
                  </a:tcPr>
                </a:tc>
              </a:tr>
            </a:tbl>
          </a:graphicData>
        </a:graphic>
      </p:graphicFrame>
    </p:spTree>
    <p:extLst>
      <p:ext uri="{BB962C8B-B14F-4D97-AF65-F5344CB8AC3E}">
        <p14:creationId xmlns:p14="http://schemas.microsoft.com/office/powerpoint/2010/main" val="361334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0803168"/>
              </p:ext>
            </p:extLst>
          </p:nvPr>
        </p:nvGraphicFramePr>
        <p:xfrm>
          <a:off x="457200" y="1752600"/>
          <a:ext cx="7620001" cy="2595880"/>
        </p:xfrm>
        <a:graphic>
          <a:graphicData uri="http://schemas.openxmlformats.org/drawingml/2006/table">
            <a:tbl>
              <a:tblPr firstRow="1" bandRow="1">
                <a:tableStyleId>{5C22544A-7EE6-4342-B048-85BDC9FD1C3A}</a:tableStyleId>
              </a:tblPr>
              <a:tblGrid>
                <a:gridCol w="7620001"/>
              </a:tblGrid>
              <a:tr h="370840">
                <a:tc>
                  <a:txBody>
                    <a:bodyPr/>
                    <a:lstStyle/>
                    <a:p>
                      <a:r>
                        <a:rPr lang="en-US" dirty="0" smtClean="0"/>
                        <a:t>Lessons Learned</a:t>
                      </a:r>
                      <a:endParaRPr lang="en-US" dirty="0"/>
                    </a:p>
                  </a:txBody>
                  <a:tcPr marL="84665" marR="84665"/>
                </a:tc>
              </a:tr>
              <a:tr h="370840">
                <a:tc>
                  <a:txBody>
                    <a:bodyPr/>
                    <a:lstStyle/>
                    <a:p>
                      <a:r>
                        <a:rPr lang="en-US" dirty="0" smtClean="0"/>
                        <a:t>Understand the</a:t>
                      </a:r>
                      <a:r>
                        <a:rPr lang="en-US" baseline="0" dirty="0" smtClean="0"/>
                        <a:t> customer’s needs</a:t>
                      </a:r>
                      <a:endParaRPr lang="en-US" dirty="0"/>
                    </a:p>
                  </a:txBody>
                  <a:tcPr marL="84665" marR="84665"/>
                </a:tc>
              </a:tr>
              <a:tr h="370840">
                <a:tc>
                  <a:txBody>
                    <a:bodyPr/>
                    <a:lstStyle/>
                    <a:p>
                      <a:r>
                        <a:rPr lang="en-US" dirty="0" smtClean="0"/>
                        <a:t>Constant communication with team and customer</a:t>
                      </a:r>
                      <a:endParaRPr lang="en-US" dirty="0"/>
                    </a:p>
                  </a:txBody>
                  <a:tcPr marL="84665" marR="84665"/>
                </a:tc>
              </a:tr>
              <a:tr h="370840">
                <a:tc>
                  <a:txBody>
                    <a:bodyPr/>
                    <a:lstStyle/>
                    <a:p>
                      <a:r>
                        <a:rPr lang="en-US" dirty="0" smtClean="0"/>
                        <a:t>Ask for help when needed</a:t>
                      </a:r>
                      <a:endParaRPr lang="en-US" dirty="0"/>
                    </a:p>
                  </a:txBody>
                  <a:tcPr marL="84665" marR="84665"/>
                </a:tc>
              </a:tr>
              <a:tr h="370840">
                <a:tc>
                  <a:txBody>
                    <a:bodyPr/>
                    <a:lstStyle/>
                    <a:p>
                      <a:r>
                        <a:rPr lang="en-US" dirty="0" smtClean="0"/>
                        <a:t>Hold each other accountable</a:t>
                      </a:r>
                      <a:endParaRPr lang="en-US" dirty="0"/>
                    </a:p>
                  </a:txBody>
                  <a:tcPr marL="84665" marR="84665"/>
                </a:tc>
              </a:tr>
              <a:tr h="370840">
                <a:tc>
                  <a:txBody>
                    <a:bodyPr/>
                    <a:lstStyle/>
                    <a:p>
                      <a:r>
                        <a:rPr lang="en-US" dirty="0" smtClean="0"/>
                        <a:t>Design in as much detail as possible before implementation</a:t>
                      </a:r>
                    </a:p>
                  </a:txBody>
                  <a:tcPr marL="84665" marR="84665"/>
                </a:tc>
              </a:tr>
              <a:tr h="370840">
                <a:tc>
                  <a:txBody>
                    <a:bodyPr/>
                    <a:lstStyle/>
                    <a:p>
                      <a:r>
                        <a:rPr lang="en-US" dirty="0" smtClean="0"/>
                        <a:t>Use resources</a:t>
                      </a:r>
                      <a:r>
                        <a:rPr lang="en-US" baseline="0" dirty="0" smtClean="0"/>
                        <a:t> available</a:t>
                      </a:r>
                      <a:endParaRPr lang="en-US" dirty="0"/>
                    </a:p>
                  </a:txBody>
                  <a:tcPr marL="84665" marR="84665"/>
                </a:tc>
              </a:tr>
            </a:tbl>
          </a:graphicData>
        </a:graphic>
      </p:graphicFrame>
    </p:spTree>
    <p:extLst>
      <p:ext uri="{BB962C8B-B14F-4D97-AF65-F5344CB8AC3E}">
        <p14:creationId xmlns:p14="http://schemas.microsoft.com/office/powerpoint/2010/main" val="228609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102</TotalTime>
  <Words>511</Words>
  <Application>Microsoft Office PowerPoint</Application>
  <PresentationFormat>On-screen Show (4:3)</PresentationFormat>
  <Paragraphs>131</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Arial Black</vt:lpstr>
      <vt:lpstr>Times New Roman</vt:lpstr>
      <vt:lpstr>Essential</vt:lpstr>
      <vt:lpstr>Visio</vt:lpstr>
      <vt:lpstr>Team Ink3D 3D Printer Fabrication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cseadmin</dc:creator>
  <cp:lastModifiedBy>Markus</cp:lastModifiedBy>
  <cp:revision>13</cp:revision>
  <dcterms:created xsi:type="dcterms:W3CDTF">2014-04-27T17:17:21Z</dcterms:created>
  <dcterms:modified xsi:type="dcterms:W3CDTF">2014-04-30T17:46:56Z</dcterms:modified>
</cp:coreProperties>
</file>