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sldIdLst>
    <p:sldId id="257" r:id="rId3"/>
    <p:sldId id="258" r:id="rId4"/>
    <p:sldId id="259" r:id="rId5"/>
    <p:sldId id="260" r:id="rId6"/>
    <p:sldId id="261" r:id="rId7"/>
    <p:sldId id="262" r:id="rId8"/>
    <p:sldId id="263" r:id="rId9"/>
    <p:sldId id="264" r:id="rId10"/>
    <p:sldId id="265" r:id="rId11"/>
    <p:sldId id="268" r:id="rId12"/>
    <p:sldId id="269" r:id="rId13"/>
    <p:sldId id="270" r:id="rId14"/>
    <p:sldId id="272" r:id="rId15"/>
    <p:sldId id="274" r:id="rId16"/>
    <p:sldId id="276" r:id="rId17"/>
    <p:sldId id="277" r:id="rId18"/>
    <p:sldId id="278" r:id="rId19"/>
    <p:sldId id="279"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p:scale>
          <a:sx n="79" d="100"/>
          <a:sy n="79" d="100"/>
        </p:scale>
        <p:origin x="-654" y="-744"/>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493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22428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02361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73D5BA-3D2C-4D54-8E24-A2E23633101E}"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636916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D5BA-3D2C-4D54-8E24-A2E23633101E}"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401780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93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93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73D5BA-3D2C-4D54-8E24-A2E23633101E}"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1160877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95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2" y="1600201"/>
            <a:ext cx="4395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73D5BA-3D2C-4D54-8E24-A2E23633101E}"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62885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44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4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681" y="1535113"/>
            <a:ext cx="43790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1681" y="2174875"/>
            <a:ext cx="43790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3D5BA-3D2C-4D54-8E24-A2E23633101E}"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3392288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73D5BA-3D2C-4D54-8E24-A2E23633101E}"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3083746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3D5BA-3D2C-4D54-8E24-A2E23633101E}"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4141728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43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402" y="273051"/>
            <a:ext cx="55372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43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3D5BA-3D2C-4D54-8E24-A2E23633101E}"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356942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815560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21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21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21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3D5BA-3D2C-4D54-8E24-A2E23633101E}"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1376008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D5BA-3D2C-4D54-8E24-A2E23633101E}"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3342552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6272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3D5BA-3D2C-4D54-8E24-A2E23633101E}"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EB13F-4B8B-426F-A277-AD94771A52FC}" type="slidenum">
              <a:rPr lang="en-US" smtClean="0"/>
              <a:t>‹#›</a:t>
            </a:fld>
            <a:endParaRPr lang="en-US"/>
          </a:p>
        </p:txBody>
      </p:sp>
    </p:spTree>
    <p:extLst>
      <p:ext uri="{BB962C8B-B14F-4D97-AF65-F5344CB8AC3E}">
        <p14:creationId xmlns:p14="http://schemas.microsoft.com/office/powerpoint/2010/main" val="96211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75878" y="4589464"/>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C9595-49B9-4374-A222-09A1D972022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406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C9595-49B9-4374-A222-09A1D972022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79797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C9595-49B9-4374-A222-09A1D9720228}"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52477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C9595-49B9-4374-A222-09A1D9720228}"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138969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C9595-49B9-4374-A222-09A1D9720228}"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8307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C9595-49B9-4374-A222-09A1D972022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57277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1134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C9595-49B9-4374-A222-09A1D972022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55499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C9595-49B9-4374-A222-09A1D9720228}" type="datetimeFigureOut">
              <a:rPr lang="en-US" smtClean="0"/>
              <a:t>2/19/2014</a:t>
            </a:fld>
            <a:endParaRPr lang="en-US"/>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1308C-0D28-4453-9AC0-A1EB34631F43}" type="slidenum">
              <a:rPr lang="en-US" smtClean="0"/>
              <a:t>‹#›</a:t>
            </a:fld>
            <a:endParaRPr lang="en-US"/>
          </a:p>
        </p:txBody>
      </p:sp>
    </p:spTree>
    <p:extLst>
      <p:ext uri="{BB962C8B-B14F-4D97-AF65-F5344CB8AC3E}">
        <p14:creationId xmlns:p14="http://schemas.microsoft.com/office/powerpoint/2010/main" val="121741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3D5BA-3D2C-4D54-8E24-A2E23633101E}" type="datetimeFigureOut">
              <a:rPr lang="en-US" smtClean="0"/>
              <a:t>2/19/2014</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EB13F-4B8B-426F-A277-AD94771A52FC}" type="slidenum">
              <a:rPr lang="en-US" smtClean="0"/>
              <a:t>‹#›</a:t>
            </a:fld>
            <a:endParaRPr lang="en-US"/>
          </a:p>
        </p:txBody>
      </p:sp>
    </p:spTree>
    <p:extLst>
      <p:ext uri="{BB962C8B-B14F-4D97-AF65-F5344CB8AC3E}">
        <p14:creationId xmlns:p14="http://schemas.microsoft.com/office/powerpoint/2010/main" val="66448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87889326"/>
              </p:ext>
            </p:extLst>
          </p:nvPr>
        </p:nvGraphicFramePr>
        <p:xfrm>
          <a:off x="742952" y="1785770"/>
          <a:ext cx="5547481" cy="1943572"/>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84004204"/>
              </p:ext>
            </p:extLst>
          </p:nvPr>
        </p:nvGraphicFramePr>
        <p:xfrm>
          <a:off x="769172" y="4359146"/>
          <a:ext cx="5524052" cy="1518844"/>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3923232"/>
            <a:ext cx="321328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69172" y="5942416"/>
            <a:ext cx="2936554"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69172" y="6385665"/>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2123658"/>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316918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03135323"/>
              </p:ext>
            </p:extLst>
          </p:nvPr>
        </p:nvGraphicFramePr>
        <p:xfrm>
          <a:off x="742952" y="1785769"/>
          <a:ext cx="5547481" cy="4143176"/>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625366" y="1735553"/>
            <a:ext cx="2928097" cy="2677656"/>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7702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769172" y="1366221"/>
            <a:ext cx="3177186" cy="369332"/>
          </a:xfrm>
          <a:prstGeom prst="rect">
            <a:avLst/>
          </a:prstGeom>
          <a:noFill/>
        </p:spPr>
        <p:txBody>
          <a:bodyPr wrap="square" rtlCol="0">
            <a:spAutoFit/>
          </a:bodyPr>
          <a:lstStyle/>
          <a:p>
            <a:r>
              <a:rPr lang="en-US" b="1" dirty="0" smtClean="0"/>
              <a:t>External Data 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298643138"/>
              </p:ext>
            </p:extLst>
          </p:nvPr>
        </p:nvGraphicFramePr>
        <p:xfrm>
          <a:off x="769172" y="1829524"/>
          <a:ext cx="5524052" cy="1015454"/>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92869" marR="92869"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0650038"/>
              </p:ext>
            </p:extLst>
          </p:nvPr>
        </p:nvGraphicFramePr>
        <p:xfrm>
          <a:off x="769172" y="3449697"/>
          <a:ext cx="5524052" cy="2039582"/>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92869" marR="92869"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92869" marR="92869"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92869" marR="92869" marT="0" marB="0"/>
                </a:tc>
              </a:tr>
            </a:tbl>
          </a:graphicData>
        </a:graphic>
      </p:graphicFrame>
      <p:sp>
        <p:nvSpPr>
          <p:cNvPr id="8" name="TextBox 7"/>
          <p:cNvSpPr txBox="1"/>
          <p:nvPr/>
        </p:nvSpPr>
        <p:spPr>
          <a:xfrm>
            <a:off x="742221" y="2949388"/>
            <a:ext cx="2999600"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48046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77579154"/>
              </p:ext>
            </p:extLst>
          </p:nvPr>
        </p:nvGraphicFramePr>
        <p:xfrm>
          <a:off x="672105" y="1735553"/>
          <a:ext cx="5547481" cy="2734818"/>
        </p:xfrm>
        <a:graphic>
          <a:graphicData uri="http://schemas.openxmlformats.org/drawingml/2006/table">
            <a:tbl>
              <a:tblPr>
                <a:tableStyleId>{5C22544A-7EE6-4342-B048-85BDC9FD1C3A}</a:tableStyleId>
              </a:tblPr>
              <a:tblGrid>
                <a:gridCol w="1848369"/>
                <a:gridCol w="1849556"/>
                <a:gridCol w="1849556"/>
              </a:tblGrid>
              <a:tr h="33220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50865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92869" marR="92869"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 and string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7399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92869" marR="92869"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deleteExtruderConfiguration</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81765" y="4899808"/>
            <a:ext cx="2534771"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69172" y="5546139"/>
            <a:ext cx="2036557"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6625366" y="1735553"/>
            <a:ext cx="2928097" cy="2308324"/>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1268058810"/>
              </p:ext>
            </p:extLst>
          </p:nvPr>
        </p:nvGraphicFramePr>
        <p:xfrm>
          <a:off x="4029411" y="5007954"/>
          <a:ext cx="5524052" cy="1727200"/>
        </p:xfrm>
        <a:graphic>
          <a:graphicData uri="http://schemas.openxmlformats.org/drawingml/2006/table">
            <a:tbl>
              <a:tblPr>
                <a:tableStyleId>{5C22544A-7EE6-4342-B048-85BDC9FD1C3A}</a:tableStyleId>
              </a:tblPr>
              <a:tblGrid>
                <a:gridCol w="2762026"/>
                <a:gridCol w="2762026"/>
              </a:tblGrid>
              <a:tr h="15301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92869" marR="92869"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92869" marR="92869"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ExtruderConfigurationGui</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r>
              <a:tr h="309522">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92869" marR="92869"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r>
            </a:tbl>
          </a:graphicData>
        </a:graphic>
      </p:graphicFrame>
      <p:sp>
        <p:nvSpPr>
          <p:cNvPr id="12" name="TextBox 11"/>
          <p:cNvSpPr txBox="1"/>
          <p:nvPr/>
        </p:nvSpPr>
        <p:spPr>
          <a:xfrm>
            <a:off x="4029730" y="4547200"/>
            <a:ext cx="3153123"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157361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26597668"/>
              </p:ext>
            </p:extLst>
          </p:nvPr>
        </p:nvGraphicFramePr>
        <p:xfrm>
          <a:off x="769172" y="1834808"/>
          <a:ext cx="5547481" cy="2734818"/>
        </p:xfrm>
        <a:graphic>
          <a:graphicData uri="http://schemas.openxmlformats.org/drawingml/2006/table">
            <a:tbl>
              <a:tblPr>
                <a:tableStyleId>{5C22544A-7EE6-4342-B048-85BDC9FD1C3A}</a:tableStyleId>
              </a:tblPr>
              <a:tblGrid>
                <a:gridCol w="1848369"/>
                <a:gridCol w="1849556"/>
                <a:gridCol w="1849556"/>
              </a:tblGrid>
              <a:tr h="345654">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518481">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92869" marR="92869"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5036798"/>
            <a:ext cx="2534771"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69172" y="5702277"/>
            <a:ext cx="2036557"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6625366" y="1735553"/>
            <a:ext cx="2928097" cy="1938992"/>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527803770"/>
              </p:ext>
            </p:extLst>
          </p:nvPr>
        </p:nvGraphicFramePr>
        <p:xfrm>
          <a:off x="3587782" y="5026842"/>
          <a:ext cx="5524052" cy="1689424"/>
        </p:xfrm>
        <a:graphic>
          <a:graphicData uri="http://schemas.openxmlformats.org/drawingml/2006/table">
            <a:tbl>
              <a:tblPr>
                <a:tableStyleId>{5C22544A-7EE6-4342-B048-85BDC9FD1C3A}</a:tableStyleId>
              </a:tblPr>
              <a:tblGrid>
                <a:gridCol w="2762026"/>
                <a:gridCol w="2762026"/>
              </a:tblGrid>
              <a:tr h="35042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350428">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92869" marR="92869" marT="0" marB="0"/>
                </a:tc>
              </a:tr>
              <a:tr h="356466">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String File name to operate on </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92869" marR="92869" marT="0" marB="0"/>
                </a:tc>
              </a:tr>
              <a:tr h="356466">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92869" marR="92869"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r>
            </a:tbl>
          </a:graphicData>
        </a:graphic>
      </p:graphicFrame>
      <p:sp>
        <p:nvSpPr>
          <p:cNvPr id="12" name="TextBox 11"/>
          <p:cNvSpPr txBox="1"/>
          <p:nvPr/>
        </p:nvSpPr>
        <p:spPr>
          <a:xfrm>
            <a:off x="3596593" y="4614747"/>
            <a:ext cx="2912491"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4521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7352413"/>
              </p:ext>
            </p:extLst>
          </p:nvPr>
        </p:nvGraphicFramePr>
        <p:xfrm>
          <a:off x="769172" y="1577956"/>
          <a:ext cx="5882414" cy="5224018"/>
        </p:xfrm>
        <a:graphic>
          <a:graphicData uri="http://schemas.openxmlformats.org/drawingml/2006/table">
            <a:tbl>
              <a:tblPr>
                <a:tableStyleId>{5C22544A-7EE6-4342-B048-85BDC9FD1C3A}</a:tableStyleId>
              </a:tblPr>
              <a:tblGrid>
                <a:gridCol w="1959966"/>
                <a:gridCol w="1961224"/>
                <a:gridCol w="1961224"/>
              </a:tblGrid>
              <a:tr h="47089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463985">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92869" marR="92869"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loadPrintJobConfiguration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String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14300" marR="114300" marT="0" marB="0"/>
                </a:tc>
              </a:tr>
              <a:tr h="1184997">
                <a:tc>
                  <a:txBody>
                    <a:bodyPr/>
                    <a:lstStyle/>
                    <a:p>
                      <a:pPr marL="0" marR="0" algn="l">
                        <a:lnSpc>
                          <a:spcPct val="105000"/>
                        </a:lnSpc>
                        <a:spcBef>
                          <a:spcPts val="0"/>
                        </a:spcBef>
                        <a:spcAft>
                          <a:spcPts val="0"/>
                        </a:spcAft>
                      </a:pPr>
                      <a:r>
                        <a:rPr lang="en-US" sz="1600">
                          <a:effectLst/>
                          <a:latin typeface="Calibri (body)"/>
                          <a:ea typeface="Times New Roman"/>
                          <a:cs typeface="Times New Roman"/>
                        </a:rPr>
                        <a:t>savePrintJobConfiguration</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String file name and data objects to populate the PrintJobConfiguration object</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Boolean success state</a:t>
                      </a:r>
                    </a:p>
                  </a:txBody>
                  <a:tcPr marL="114300" marR="114300"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startPrint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a:cs typeface="Times New Roman"/>
                        </a:rPr>
                        <a:t>Opened </a:t>
                      </a:r>
                      <a:r>
                        <a:rPr lang="en-US" sz="1600" dirty="0" err="1">
                          <a:effectLst/>
                          <a:latin typeface="Calibri (body)"/>
                          <a:ea typeface="Times New Roman"/>
                          <a:cs typeface="Times New Roman"/>
                        </a:rPr>
                        <a:t>StatusGUI</a:t>
                      </a:r>
                      <a:endParaRPr lang="en-US" sz="1600" dirty="0">
                        <a:effectLst/>
                        <a:latin typeface="Calibri (body)"/>
                        <a:ea typeface="Times New Roman"/>
                        <a:cs typeface="Times New Roman"/>
                      </a:endParaRPr>
                    </a:p>
                  </a:txBody>
                  <a:tcPr marL="114300" marR="114300" marT="0" marB="0"/>
                </a:tc>
              </a:tr>
            </a:tbl>
          </a:graphicData>
        </a:graphic>
      </p:graphicFrame>
      <p:sp>
        <p:nvSpPr>
          <p:cNvPr id="9" name="TextBox 8"/>
          <p:cNvSpPr txBox="1"/>
          <p:nvPr/>
        </p:nvSpPr>
        <p:spPr>
          <a:xfrm>
            <a:off x="769172" y="1224302"/>
            <a:ext cx="2447365"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625366" y="1735554"/>
            <a:ext cx="2928097" cy="1569660"/>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6625366" y="3566146"/>
            <a:ext cx="2928097" cy="1938992"/>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168389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769172" y="2725790"/>
            <a:ext cx="3393754"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939951179"/>
              </p:ext>
            </p:extLst>
          </p:nvPr>
        </p:nvGraphicFramePr>
        <p:xfrm>
          <a:off x="527918" y="3219909"/>
          <a:ext cx="5938520" cy="2519152"/>
        </p:xfrm>
        <a:graphic>
          <a:graphicData uri="http://schemas.openxmlformats.org/drawingml/2006/table">
            <a:tbl>
              <a:tblPr>
                <a:tableStyleId>{5C22544A-7EE6-4342-B048-85BDC9FD1C3A}</a:tableStyleId>
              </a:tblPr>
              <a:tblGrid>
                <a:gridCol w="2969260"/>
                <a:gridCol w="2969260"/>
              </a:tblGrid>
              <a:tr h="31489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dirty="0" err="1">
                          <a:effectLst/>
                        </a:rPr>
                        <a:t>PrintJob</a:t>
                      </a:r>
                      <a:r>
                        <a:rPr lang="en-US" sz="1600" dirty="0">
                          <a:effectLst/>
                        </a:rPr>
                        <a:t> (Object Array)</a:t>
                      </a:r>
                      <a:endParaRPr lang="en-US" sz="1600" dirty="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String File name to operate on </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Print ArrayList&lt;String&gt; of names</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PrintConfiguration Objects</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PrinterConfiguration Objects</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MaterialConfiguration Objects</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14300" marR="114300" marT="0" marB="0"/>
                </a:tc>
              </a:tr>
              <a:tr h="314894">
                <a:tc>
                  <a:txBody>
                    <a:bodyPr/>
                    <a:lstStyle/>
                    <a:p>
                      <a:pPr marL="0" marR="0" algn="l">
                        <a:lnSpc>
                          <a:spcPct val="105000"/>
                        </a:lnSpc>
                        <a:spcBef>
                          <a:spcPts val="0"/>
                        </a:spcBef>
                        <a:spcAft>
                          <a:spcPts val="0"/>
                        </a:spcAft>
                      </a:pPr>
                      <a:r>
                        <a:rPr lang="en-US" sz="1600">
                          <a:effectLst/>
                        </a:rPr>
                        <a:t>ExtruderConfiguration Objects</a:t>
                      </a:r>
                      <a:endParaRPr lang="en-US" sz="16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600" dirty="0" err="1">
                          <a:effectLst/>
                        </a:rPr>
                        <a:t>PersistanceFramework</a:t>
                      </a:r>
                      <a:endParaRPr lang="en-US" sz="1600" dirty="0">
                        <a:effectLst/>
                        <a:latin typeface="Times New Roman"/>
                        <a:ea typeface="Times New Roman"/>
                        <a:cs typeface="Times New Roman"/>
                      </a:endParaRPr>
                    </a:p>
                  </a:txBody>
                  <a:tcPr marL="114300" marR="114300" marT="0" marB="0"/>
                </a:tc>
              </a:tr>
            </a:tbl>
          </a:graphicData>
        </a:graphic>
      </p:graphicFrame>
      <p:sp>
        <p:nvSpPr>
          <p:cNvPr id="4" name="TextBox 3"/>
          <p:cNvSpPr txBox="1"/>
          <p:nvPr/>
        </p:nvSpPr>
        <p:spPr>
          <a:xfrm>
            <a:off x="625642" y="1528011"/>
            <a:ext cx="2911642" cy="369332"/>
          </a:xfrm>
          <a:prstGeom prst="rect">
            <a:avLst/>
          </a:prstGeom>
          <a:noFill/>
        </p:spPr>
        <p:txBody>
          <a:bodyPr wrap="square" rtlCol="0">
            <a:spAutoFit/>
          </a:bodyPr>
          <a:lstStyle/>
          <a:p>
            <a:r>
              <a:rPr lang="en-US" b="1" dirty="0" smtClean="0"/>
              <a:t>External Data Dependency</a:t>
            </a:r>
            <a:endParaRPr lang="en-US" b="1" dirty="0"/>
          </a:p>
        </p:txBody>
      </p:sp>
      <p:sp>
        <p:nvSpPr>
          <p:cNvPr id="5" name="TextBox 4"/>
          <p:cNvSpPr txBox="1"/>
          <p:nvPr/>
        </p:nvSpPr>
        <p:spPr>
          <a:xfrm>
            <a:off x="769172" y="1985211"/>
            <a:ext cx="1312291"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292717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5574124"/>
              </p:ext>
            </p:extLst>
          </p:nvPr>
        </p:nvGraphicFramePr>
        <p:xfrm>
          <a:off x="742952" y="1785770"/>
          <a:ext cx="5547481" cy="2659326"/>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769172" y="4814306"/>
            <a:ext cx="3189217"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99761839"/>
              </p:ext>
            </p:extLst>
          </p:nvPr>
        </p:nvGraphicFramePr>
        <p:xfrm>
          <a:off x="769172" y="5156219"/>
          <a:ext cx="5524052" cy="151017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92869" marR="92869"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92869" marR="92869"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92869" marR="92869" marT="0" marB="0"/>
                </a:tc>
              </a:tr>
            </a:tbl>
          </a:graphicData>
        </a:graphic>
      </p:graphicFrame>
      <p:sp>
        <p:nvSpPr>
          <p:cNvPr id="12" name="TextBox 11"/>
          <p:cNvSpPr txBox="1"/>
          <p:nvPr/>
        </p:nvSpPr>
        <p:spPr>
          <a:xfrm>
            <a:off x="769172" y="4416683"/>
            <a:ext cx="3514070"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904651" y="4616738"/>
            <a:ext cx="2036557"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6625366" y="1735553"/>
            <a:ext cx="2928097" cy="2308324"/>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17008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43885528"/>
              </p:ext>
            </p:extLst>
          </p:nvPr>
        </p:nvGraphicFramePr>
        <p:xfrm>
          <a:off x="515695" y="376516"/>
          <a:ext cx="8015119" cy="5927462"/>
        </p:xfrm>
        <a:graphic>
          <a:graphicData uri="http://schemas.openxmlformats.org/drawingml/2006/table">
            <a:tbl>
              <a:tblPr firstRow="1" firstCol="1" bandRow="1">
                <a:tableStyleId>{5C22544A-7EE6-4342-B048-85BDC9FD1C3A}</a:tableStyleId>
              </a:tblPr>
              <a:tblGrid>
                <a:gridCol w="1020841"/>
                <a:gridCol w="3497139"/>
                <a:gridCol w="3497139"/>
              </a:tblGrid>
              <a:tr h="164649">
                <a:tc>
                  <a:txBody>
                    <a:bodyPr/>
                    <a:lstStyle/>
                    <a:p>
                      <a:pPr marL="0" marR="0" algn="just">
                        <a:lnSpc>
                          <a:spcPct val="105000"/>
                        </a:lnSpc>
                        <a:spcBef>
                          <a:spcPts val="0"/>
                        </a:spcBef>
                        <a:spcAft>
                          <a:spcPts val="0"/>
                        </a:spcAft>
                      </a:pPr>
                      <a:r>
                        <a:rPr lang="en-US" sz="1000" dirty="0">
                          <a:effectLst/>
                        </a:rPr>
                        <a:t>Subsystem</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Module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Test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rowSpan="7">
                  <a:txBody>
                    <a:bodyPr/>
                    <a:lstStyle/>
                    <a:p>
                      <a:pPr marL="0" marR="0" algn="ctr">
                        <a:lnSpc>
                          <a:spcPct val="105000"/>
                        </a:lnSpc>
                        <a:spcBef>
                          <a:spcPts val="0"/>
                        </a:spcBef>
                        <a:spcAft>
                          <a:spcPts val="0"/>
                        </a:spcAft>
                      </a:pPr>
                      <a:r>
                        <a:rPr lang="en-US" sz="1000" dirty="0">
                          <a:effectLst/>
                        </a:rPr>
                        <a:t>GUI</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nchor="ctr"/>
                </a:tc>
                <a:tc>
                  <a:txBody>
                    <a:bodyPr/>
                    <a:lstStyle/>
                    <a:p>
                      <a:pPr marL="0" marR="0" algn="ctr">
                        <a:lnSpc>
                          <a:spcPct val="105000"/>
                        </a:lnSpc>
                        <a:spcBef>
                          <a:spcPts val="0"/>
                        </a:spcBef>
                        <a:spcAft>
                          <a:spcPts val="0"/>
                        </a:spcAft>
                      </a:pPr>
                      <a:r>
                        <a:rPr lang="en-US" sz="1000">
                          <a:effectLst/>
                        </a:rPr>
                        <a:t>Import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Given an STL file, the Import GUI Module will verify that the STL file is imported when the import button is pressed and deleted from the system when the delete button is pressed. For a file of an incorrect type, the Import GUI Module should notify the user that the file is not accepted when the import button is pressed.</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Material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a:effectLst/>
                        </a:rPr>
                        <a:t>Given a set of inputs that the user types in, the Material GUI Module will verify that each input is of the correct type and will not pass the input to the Material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Printer  Config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a:effectLst/>
                        </a:rPr>
                        <a:t>Given a set of inputs that the user types in, the Printer Config GUI Module will verify that each input is of the correct type and will not pass the input to the Printer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dirty="0">
                          <a:effectLst/>
                        </a:rPr>
                        <a:t>Extruder </a:t>
                      </a:r>
                      <a:r>
                        <a:rPr lang="en-US" sz="1000" dirty="0" err="1">
                          <a:effectLst/>
                        </a:rPr>
                        <a:t>Config</a:t>
                      </a:r>
                      <a:r>
                        <a:rPr lang="en-US" sz="1000" dirty="0">
                          <a:effectLst/>
                        </a:rPr>
                        <a:t> GUI</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a:effectLst/>
                        </a:rPr>
                        <a:t>Given a set of inputs that the user types in, the Extruder Config GUI Module will verify that each input is of the correct type and will not pass the input to the Extruder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 Config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a:effectLst/>
                        </a:rPr>
                        <a:t>Given a set of inputs that the user types in, the Print Config GUI Module will verify that each input is of the correct type and will not pass the input to the Print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 Job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a:effectLst/>
                        </a:rPr>
                        <a:t>Given a set of inputs that the user types in, the Print Job GUI Module will verify that each input is of the correct type and will not pass the input to the Print Job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Status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Given a set of printer status updates, the Status GUI Module will display the information correctly in the Status window. When the pause/resume button is pressed, the Status GUI Module will call the appropriate function from the Status Controller correctly and the word “pause” will change to “resume” or vice-versa.</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bl>
          </a:graphicData>
        </a:graphic>
      </p:graphicFrame>
    </p:spTree>
    <p:extLst>
      <p:ext uri="{BB962C8B-B14F-4D97-AF65-F5344CB8AC3E}">
        <p14:creationId xmlns:p14="http://schemas.microsoft.com/office/powerpoint/2010/main" val="23089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27417688"/>
              </p:ext>
            </p:extLst>
          </p:nvPr>
        </p:nvGraphicFramePr>
        <p:xfrm>
          <a:off x="716942" y="0"/>
          <a:ext cx="8015119" cy="7130758"/>
        </p:xfrm>
        <a:graphic>
          <a:graphicData uri="http://schemas.openxmlformats.org/drawingml/2006/table">
            <a:tbl>
              <a:tblPr firstRow="1" firstCol="1" bandRow="1">
                <a:tableStyleId>{5C22544A-7EE6-4342-B048-85BDC9FD1C3A}</a:tableStyleId>
              </a:tblPr>
              <a:tblGrid>
                <a:gridCol w="1020841"/>
                <a:gridCol w="3497139"/>
                <a:gridCol w="3497139"/>
              </a:tblGrid>
              <a:tr h="0">
                <a:tc>
                  <a:txBody>
                    <a:bodyPr/>
                    <a:lstStyle/>
                    <a:p>
                      <a:pPr marL="0" marR="0" algn="just">
                        <a:lnSpc>
                          <a:spcPct val="105000"/>
                        </a:lnSpc>
                        <a:spcBef>
                          <a:spcPts val="0"/>
                        </a:spcBef>
                        <a:spcAft>
                          <a:spcPts val="0"/>
                        </a:spcAft>
                      </a:pPr>
                      <a:r>
                        <a:rPr lang="en-US" sz="1000" dirty="0">
                          <a:effectLst/>
                        </a:rPr>
                        <a:t>Subsystem</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Module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c>
                  <a:txBody>
                    <a:bodyPr/>
                    <a:lstStyle/>
                    <a:p>
                      <a:pPr marL="0" marR="0" algn="just">
                        <a:lnSpc>
                          <a:spcPct val="105000"/>
                        </a:lnSpc>
                        <a:spcBef>
                          <a:spcPts val="0"/>
                        </a:spcBef>
                        <a:spcAft>
                          <a:spcPts val="0"/>
                        </a:spcAft>
                      </a:pPr>
                      <a:r>
                        <a:rPr lang="en-US" sz="1000" dirty="0">
                          <a:effectLst/>
                        </a:rPr>
                        <a:t>Test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33" marR="15833" marT="0" marB="0"/>
                </a:tc>
              </a:tr>
              <a:tr h="705470">
                <a:tc rowSpan="7">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Controller</a:t>
                      </a:r>
                    </a:p>
                  </a:txBody>
                  <a:tcPr marL="55721" marR="55721" marT="0" marB="0" anchor="ct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Import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an STL file, the Import Controller Module will call the Persistence Framework to import the file into the system and return a Boolean value of 1 for the successful operation. For file of the incorrect type, the Import Controller Module will not call the Persistence Framework and return a Boolean value of 0.</a:t>
                      </a:r>
                    </a:p>
                  </a:txBody>
                  <a:tcPr marL="55721" marR="55721" marT="0" marB="0"/>
                </a:tc>
              </a:tr>
              <a:tr h="991310">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Material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Material Controller Module will verify that value does not break the boundary set for that value. If one or more values do not fit in the boundaries provided, a Boolean value of 0 will return. If all values fall into their appropriate boundaries, the Material Controller will call the Persistence Framework to store the values and a Boolean value of 1 will be returned.</a:t>
                      </a:r>
                    </a:p>
                  </a:txBody>
                  <a:tcPr marL="55721" marR="55721" marT="0" marB="0"/>
                </a:tc>
              </a:tr>
              <a:tr h="991310">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Printer Config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Printer Config Controller Module will verify that value does not break the boundary set for that value. If one or more values do not fit in the boundaries provided, a Boolean value of 0 will return. If all values fall into their appropriate boundaries, the Printer Config Controller will call the Persistence Framework to store the values and a Boolean value of 1 will be returned.</a:t>
                      </a:r>
                    </a:p>
                  </a:txBody>
                  <a:tcPr marL="55721" marR="55721" marT="0" marB="0"/>
                </a:tc>
              </a:tr>
              <a:tr h="991310">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Extruder Config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Extruder Config Controller Module will verify that value does not break the boundary set for that value. If one or more values do not fit in the boundaries provided, a Boolean value of 0 will return. If all values fall into their appropriate boundaries, the Extruder Config Controller will call the Persistence Framework to store the values and a Boolean value of 1 will be returned.</a:t>
                      </a:r>
                    </a:p>
                  </a:txBody>
                  <a:tcPr marL="55721" marR="55721" marT="0" marB="0"/>
                </a:tc>
              </a:tr>
              <a:tr h="991310">
                <a:tc vMerge="1">
                  <a:txBody>
                    <a:bodyPr/>
                    <a:lstStyle/>
                    <a:p>
                      <a:endParaRPr lang="en-US"/>
                    </a:p>
                  </a:txBody>
                  <a:tcPr/>
                </a:tc>
                <a:tc>
                  <a:txBody>
                    <a:bodyPr/>
                    <a:lstStyle/>
                    <a:p>
                      <a:pPr marL="0" marR="0" algn="ctr">
                        <a:lnSpc>
                          <a:spcPct val="10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Print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Config</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 Config Controller Module will verify that value does not break the boundary set for that value. If one or more values do not fit in the boundaries provided, a Boolean value of 0 will return. If all values fall into their appropriate boundaries, the Print Config Controller will call the Persistence Framework to store the values and a Boolean value of 1 will be returned.</a:t>
                      </a:r>
                    </a:p>
                  </a:txBody>
                  <a:tcPr marL="55721" marR="55721" marT="0" marB="0"/>
                </a:tc>
              </a:tr>
              <a:tr h="991310">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Print Job Controller</a:t>
                      </a:r>
                    </a:p>
                  </a:txBody>
                  <a:tcPr marL="55721" marR="55721"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 Job Controller Module will verify that value does not break the boundary set for that value. If one or more values do not fit in the boundaries provided, a Boolean value of 0 will return. If all values fall into their appropriate boundaries, the Print Job Controller will package the information into a new Configuration Object.</a:t>
                      </a:r>
                    </a:p>
                  </a:txBody>
                  <a:tcPr marL="55721" marR="55721" marT="0" marB="0"/>
                </a:tc>
              </a:tr>
              <a:tr h="638578">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Status Controller</a:t>
                      </a:r>
                    </a:p>
                  </a:txBody>
                  <a:tcPr marL="55721" marR="55721" marT="0" marB="0"/>
                </a:tc>
                <a:tc>
                  <a:txBody>
                    <a:bodyPr/>
                    <a:lstStyle/>
                    <a:p>
                      <a:pPr marL="0" marR="0" algn="just">
                        <a:lnSpc>
                          <a:spcPct val="10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When given a request to update, the Status Controller will collect the most recent Printer Status and return it in an array format. When given a request to pause, resume, or cancel, the Status Controller will pass the command to the Printer Control Layer.</a:t>
                      </a:r>
                    </a:p>
                  </a:txBody>
                  <a:tcPr marL="55721" marR="55721" marT="0" marB="0"/>
                </a:tc>
              </a:tr>
            </a:tbl>
          </a:graphicData>
        </a:graphic>
      </p:graphicFrame>
    </p:spTree>
    <p:extLst>
      <p:ext uri="{BB962C8B-B14F-4D97-AF65-F5344CB8AC3E}">
        <p14:creationId xmlns:p14="http://schemas.microsoft.com/office/powerpoint/2010/main" val="122657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02109154"/>
              </p:ext>
            </p:extLst>
          </p:nvPr>
        </p:nvGraphicFramePr>
        <p:xfrm>
          <a:off x="742952" y="1785769"/>
          <a:ext cx="5547481" cy="3532106"/>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6774366"/>
              </p:ext>
            </p:extLst>
          </p:nvPr>
        </p:nvGraphicFramePr>
        <p:xfrm>
          <a:off x="769172" y="5597548"/>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5251227"/>
            <a:ext cx="3321565"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363148" y="5251228"/>
            <a:ext cx="2865073"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568551" y="5620559"/>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2308324"/>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96952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79880952"/>
              </p:ext>
            </p:extLst>
          </p:nvPr>
        </p:nvGraphicFramePr>
        <p:xfrm>
          <a:off x="742952" y="1785770"/>
          <a:ext cx="5547481" cy="3276074"/>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30230843"/>
              </p:ext>
            </p:extLst>
          </p:nvPr>
        </p:nvGraphicFramePr>
        <p:xfrm>
          <a:off x="769172" y="5380372"/>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4983586"/>
            <a:ext cx="3453912"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69172" y="6358202"/>
            <a:ext cx="2972649"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741821" y="6373591"/>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3046988"/>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32227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06020026"/>
              </p:ext>
            </p:extLst>
          </p:nvPr>
        </p:nvGraphicFramePr>
        <p:xfrm>
          <a:off x="742952" y="1785770"/>
          <a:ext cx="5547481" cy="3532106"/>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58556142"/>
              </p:ext>
            </p:extLst>
          </p:nvPr>
        </p:nvGraphicFramePr>
        <p:xfrm>
          <a:off x="769172" y="5692656"/>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5273825"/>
            <a:ext cx="334562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313748" y="4594575"/>
            <a:ext cx="2307515"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545852" y="5225518"/>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2308324"/>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91066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16969542"/>
              </p:ext>
            </p:extLst>
          </p:nvPr>
        </p:nvGraphicFramePr>
        <p:xfrm>
          <a:off x="742952" y="1785770"/>
          <a:ext cx="5547481" cy="3532106"/>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Button Press and string name of file</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7685647"/>
              </p:ext>
            </p:extLst>
          </p:nvPr>
        </p:nvGraphicFramePr>
        <p:xfrm>
          <a:off x="769172" y="5602103"/>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5251972"/>
            <a:ext cx="3502039"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625366" y="4955772"/>
            <a:ext cx="2307515"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625366" y="5564072"/>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3046988"/>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6131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4996844"/>
              </p:ext>
            </p:extLst>
          </p:nvPr>
        </p:nvGraphicFramePr>
        <p:xfrm>
          <a:off x="742952" y="1785770"/>
          <a:ext cx="5547481" cy="3479764"/>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5434770"/>
              </p:ext>
            </p:extLst>
          </p:nvPr>
        </p:nvGraphicFramePr>
        <p:xfrm>
          <a:off x="769172" y="5733349"/>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5307960"/>
            <a:ext cx="3165154"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794728" y="4917740"/>
            <a:ext cx="2307515"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794728" y="5564072"/>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1938992"/>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4631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919331"/>
              </p:ext>
            </p:extLst>
          </p:nvPr>
        </p:nvGraphicFramePr>
        <p:xfrm>
          <a:off x="742952" y="1785770"/>
          <a:ext cx="5547481" cy="1995914"/>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92869" marR="92869"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2425405"/>
              </p:ext>
            </p:extLst>
          </p:nvPr>
        </p:nvGraphicFramePr>
        <p:xfrm>
          <a:off x="769172" y="4299633"/>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92869" marR="92869"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3869905"/>
            <a:ext cx="333359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69172" y="5526272"/>
            <a:ext cx="309296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974575" y="5902788"/>
            <a:ext cx="1896708"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6625366" y="1735553"/>
            <a:ext cx="2928097" cy="1938992"/>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311741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38511742"/>
              </p:ext>
            </p:extLst>
          </p:nvPr>
        </p:nvGraphicFramePr>
        <p:xfrm>
          <a:off x="742952" y="1785770"/>
          <a:ext cx="5547481" cy="1943572"/>
        </p:xfrm>
        <a:graphic>
          <a:graphicData uri="http://schemas.openxmlformats.org/drawingml/2006/table">
            <a:tbl>
              <a:tblPr>
                <a:tableStyleId>{5C22544A-7EE6-4342-B048-85BDC9FD1C3A}</a:tableStyleId>
              </a:tblPr>
              <a:tblGrid>
                <a:gridCol w="1848369"/>
                <a:gridCol w="1849556"/>
                <a:gridCol w="184955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6724167"/>
              </p:ext>
            </p:extLst>
          </p:nvPr>
        </p:nvGraphicFramePr>
        <p:xfrm>
          <a:off x="769172" y="4239237"/>
          <a:ext cx="5524052" cy="1015454"/>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69172" y="3869905"/>
            <a:ext cx="3321565"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69172" y="5214300"/>
            <a:ext cx="2924523" cy="369332"/>
          </a:xfrm>
          <a:prstGeom prst="rect">
            <a:avLst/>
          </a:prstGeom>
          <a:noFill/>
        </p:spPr>
        <p:txBody>
          <a:bodyPr wrap="square" rtlCol="0">
            <a:spAutoFit/>
          </a:bodyPr>
          <a:lstStyle/>
          <a:p>
            <a:r>
              <a:rPr lang="en-US" b="1" dirty="0" smtClean="0"/>
              <a:t>Internal </a:t>
            </a:r>
            <a:r>
              <a:rPr lang="en-US" b="1" dirty="0" smtClean="0"/>
              <a:t>Data </a:t>
            </a:r>
            <a:r>
              <a:rPr lang="en-US" b="1" dirty="0" smtClean="0"/>
              <a:t>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06462180"/>
              </p:ext>
            </p:extLst>
          </p:nvPr>
        </p:nvGraphicFramePr>
        <p:xfrm>
          <a:off x="769172" y="5590816"/>
          <a:ext cx="5524052" cy="1006780"/>
        </p:xfrm>
        <a:graphic>
          <a:graphicData uri="http://schemas.openxmlformats.org/drawingml/2006/table">
            <a:tbl>
              <a:tblPr>
                <a:tableStyleId>{5C22544A-7EE6-4342-B048-85BDC9FD1C3A}</a:tableStyleId>
              </a:tblPr>
              <a:tblGrid>
                <a:gridCol w="2762026"/>
                <a:gridCol w="276202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92869" marR="92869" marT="0" marB="0"/>
                </a:tc>
              </a:tr>
            </a:tbl>
          </a:graphicData>
        </a:graphic>
      </p:graphicFrame>
      <p:sp>
        <p:nvSpPr>
          <p:cNvPr id="13" name="TextBox 12"/>
          <p:cNvSpPr txBox="1"/>
          <p:nvPr/>
        </p:nvSpPr>
        <p:spPr>
          <a:xfrm>
            <a:off x="6625366" y="1735553"/>
            <a:ext cx="2928097" cy="2677656"/>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18231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56914886"/>
              </p:ext>
            </p:extLst>
          </p:nvPr>
        </p:nvGraphicFramePr>
        <p:xfrm>
          <a:off x="742952" y="1785770"/>
          <a:ext cx="5547481" cy="2734818"/>
        </p:xfrm>
        <a:graphic>
          <a:graphicData uri="http://schemas.openxmlformats.org/drawingml/2006/table">
            <a:tbl>
              <a:tblPr>
                <a:tableStyleId>{5C22544A-7EE6-4342-B048-85BDC9FD1C3A}</a:tableStyleId>
              </a:tblPr>
              <a:tblGrid>
                <a:gridCol w="1848369"/>
                <a:gridCol w="1849556"/>
                <a:gridCol w="1849556"/>
              </a:tblGrid>
              <a:tr h="351557">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92869" marR="92869"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92869" marR="92869"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92869" marR="92869" marT="0" marB="0"/>
                </a:tc>
              </a:tr>
              <a:tr h="52733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92869" marR="92869"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92869" marR="92869"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92869" marR="92869"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92869" marR="92869"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92869" marR="92869"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92869" marR="92869" marT="0" marB="0"/>
                </a:tc>
              </a:tr>
            </a:tbl>
          </a:graphicData>
        </a:graphic>
      </p:graphicFrame>
      <p:sp>
        <p:nvSpPr>
          <p:cNvPr id="9" name="TextBox 8"/>
          <p:cNvSpPr txBox="1"/>
          <p:nvPr/>
        </p:nvSpPr>
        <p:spPr>
          <a:xfrm>
            <a:off x="769172" y="1366221"/>
            <a:ext cx="2447365"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81765" y="5332945"/>
            <a:ext cx="3517256"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69172" y="5702277"/>
            <a:ext cx="2036557"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6625366" y="1735553"/>
            <a:ext cx="2928097" cy="1938992"/>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264401214"/>
              </p:ext>
            </p:extLst>
          </p:nvPr>
        </p:nvGraphicFramePr>
        <p:xfrm>
          <a:off x="3863340" y="5037793"/>
          <a:ext cx="5524052" cy="1695148"/>
        </p:xfrm>
        <a:graphic>
          <a:graphicData uri="http://schemas.openxmlformats.org/drawingml/2006/table">
            <a:tbl>
              <a:tblPr>
                <a:tableStyleId>{5C22544A-7EE6-4342-B048-85BDC9FD1C3A}</a:tableStyleId>
              </a:tblPr>
              <a:tblGrid>
                <a:gridCol w="2762026"/>
                <a:gridCol w="2762026"/>
              </a:tblGrid>
              <a:tr h="3532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2869" marR="92869" marT="0" marB="0"/>
                </a:tc>
              </a:tr>
              <a:tr h="3532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Data (string array)</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92869" marR="92869" marT="0" marB="0"/>
                </a:tc>
              </a:tr>
              <a:tr h="450454">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92869" marR="92869"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92869" marR="92869" marT="0" marB="0"/>
                </a:tc>
              </a:tr>
              <a:tr h="4504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92869" marR="92869"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92869" marR="92869" marT="0" marB="0"/>
                </a:tc>
              </a:tr>
            </a:tbl>
          </a:graphicData>
        </a:graphic>
      </p:graphicFrame>
      <p:sp>
        <p:nvSpPr>
          <p:cNvPr id="13" name="TextBox 12"/>
          <p:cNvSpPr txBox="1"/>
          <p:nvPr/>
        </p:nvSpPr>
        <p:spPr>
          <a:xfrm>
            <a:off x="3945509" y="4602717"/>
            <a:ext cx="3020775"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64285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2233</Words>
  <Application>Microsoft Office PowerPoint</Application>
  <PresentationFormat>A4 Paper (210x297 mm)</PresentationFormat>
  <Paragraphs>406</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Custom Design</vt:lpstr>
      <vt:lpstr>Import GUI Module</vt:lpstr>
      <vt:lpstr>Material Configuration GUI Module</vt:lpstr>
      <vt:lpstr>Printer Configuration GUI Module</vt:lpstr>
      <vt:lpstr>Extruder Configuration GUI Module</vt:lpstr>
      <vt:lpstr>Print Configuration GUI Module</vt:lpstr>
      <vt:lpstr>Print Job GUI Module</vt:lpstr>
      <vt:lpstr>Status GUI Module</vt:lpstr>
      <vt:lpstr>Import Controller</vt:lpstr>
      <vt:lpstr>Material Configuration Controller</vt:lpstr>
      <vt:lpstr>Printer Configuration Controller</vt:lpstr>
      <vt:lpstr>Printer Configuration Controller</vt:lpstr>
      <vt:lpstr>Extruder Configuration Controller</vt:lpstr>
      <vt:lpstr>Print Configuration Controller</vt:lpstr>
      <vt:lpstr>Print Job Controller</vt:lpstr>
      <vt:lpstr>Print Job Controller</vt:lpstr>
      <vt:lpstr>Status Controller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 GUI Module</dc:title>
  <dc:creator>Markus</dc:creator>
  <cp:lastModifiedBy>cseadmin</cp:lastModifiedBy>
  <cp:revision>14</cp:revision>
  <dcterms:created xsi:type="dcterms:W3CDTF">2014-02-19T05:24:12Z</dcterms:created>
  <dcterms:modified xsi:type="dcterms:W3CDTF">2014-02-19T20:34:39Z</dcterms:modified>
</cp:coreProperties>
</file>