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997EB-199C-415B-B070-96B7C2AA2631}" type="datetimeFigureOut">
              <a:rPr lang="en-US" smtClean="0"/>
              <a:t>2/19/2014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FC780-3B2D-4875-90ED-BA3819F86372}" type="slidenum">
              <a:rPr lang="en-US" smtClean="0"/>
              <a:t>‹#›</a:t>
            </a:fld>
            <a:endParaRPr lang="en-US"/>
          </a:p>
        </p:txBody>
      </p:sp>
    </p:spTree>
    <p:extLst>
      <p:ext uri="{BB962C8B-B14F-4D97-AF65-F5344CB8AC3E}">
        <p14:creationId xmlns:p14="http://schemas.microsoft.com/office/powerpoint/2010/main" val="377660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DFC780-3B2D-4875-90ED-BA3819F86372}" type="slidenum">
              <a:rPr lang="en-US" smtClean="0"/>
              <a:t>3</a:t>
            </a:fld>
            <a:endParaRPr lang="en-US"/>
          </a:p>
        </p:txBody>
      </p:sp>
    </p:spTree>
    <p:extLst>
      <p:ext uri="{BB962C8B-B14F-4D97-AF65-F5344CB8AC3E}">
        <p14:creationId xmlns:p14="http://schemas.microsoft.com/office/powerpoint/2010/main" val="369915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6F4576-4747-4F52-9552-D60BEE19A55A}"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314137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F4576-4747-4F52-9552-D60BEE19A55A}"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31356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F4576-4747-4F52-9552-D60BEE19A55A}"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34771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F4576-4747-4F52-9552-D60BEE19A55A}"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137082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F4576-4747-4F52-9552-D60BEE19A55A}"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346778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F4576-4747-4F52-9552-D60BEE19A55A}"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318731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F4576-4747-4F52-9552-D60BEE19A55A}"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149336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F4576-4747-4F52-9552-D60BEE19A55A}"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241556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F4576-4747-4F52-9552-D60BEE19A55A}"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340611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F4576-4747-4F52-9552-D60BEE19A55A}"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33686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F4576-4747-4F52-9552-D60BEE19A55A}"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16F4E-F879-446B-80FF-EECFA2906C24}" type="slidenum">
              <a:rPr lang="en-US" smtClean="0"/>
              <a:t>‹#›</a:t>
            </a:fld>
            <a:endParaRPr lang="en-US"/>
          </a:p>
        </p:txBody>
      </p:sp>
    </p:spTree>
    <p:extLst>
      <p:ext uri="{BB962C8B-B14F-4D97-AF65-F5344CB8AC3E}">
        <p14:creationId xmlns:p14="http://schemas.microsoft.com/office/powerpoint/2010/main" val="12832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F4576-4747-4F52-9552-D60BEE19A55A}" type="datetimeFigureOut">
              <a:rPr lang="en-US" smtClean="0"/>
              <a:t>2/19/2014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16F4E-F879-446B-80FF-EECFA2906C24}" type="slidenum">
              <a:rPr lang="en-US" smtClean="0"/>
              <a:t>‹#›</a:t>
            </a:fld>
            <a:endParaRPr lang="en-US"/>
          </a:p>
        </p:txBody>
      </p:sp>
    </p:spTree>
    <p:extLst>
      <p:ext uri="{BB962C8B-B14F-4D97-AF65-F5344CB8AC3E}">
        <p14:creationId xmlns:p14="http://schemas.microsoft.com/office/powerpoint/2010/main" val="1753001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19200"/>
          </a:xfrm>
        </p:spPr>
        <p:txBody>
          <a:bodyPr/>
          <a:lstStyle/>
          <a:p>
            <a:r>
              <a:rPr lang="en-US" dirty="0" smtClean="0"/>
              <a:t>Printer State Control Module</a:t>
            </a:r>
            <a:endParaRPr lang="en-US" dirty="0"/>
          </a:p>
        </p:txBody>
      </p:sp>
      <p:sp>
        <p:nvSpPr>
          <p:cNvPr id="4" name="TextBox 3"/>
          <p:cNvSpPr txBox="1"/>
          <p:nvPr/>
        </p:nvSpPr>
        <p:spPr>
          <a:xfrm>
            <a:off x="167640" y="1219200"/>
            <a:ext cx="2865120" cy="584775"/>
          </a:xfrm>
          <a:prstGeom prst="rect">
            <a:avLst/>
          </a:prstGeom>
          <a:noFill/>
        </p:spPr>
        <p:txBody>
          <a:bodyPr wrap="square" rtlCol="0">
            <a:spAutoFit/>
          </a:bodyPr>
          <a:lstStyle/>
          <a:p>
            <a:r>
              <a:rPr lang="en-US" sz="3200" b="1" dirty="0" smtClean="0"/>
              <a:t>Interfaces</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606081851"/>
              </p:ext>
            </p:extLst>
          </p:nvPr>
        </p:nvGraphicFramePr>
        <p:xfrm>
          <a:off x="167640" y="1803975"/>
          <a:ext cx="8127999" cy="21234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Interface</a:t>
                      </a:r>
                      <a:endParaRPr lang="en-US" dirty="0"/>
                    </a:p>
                  </a:txBody>
                  <a:tcPr/>
                </a:tc>
                <a:tc>
                  <a:txBody>
                    <a:bodyPr/>
                    <a:lstStyle/>
                    <a:p>
                      <a:r>
                        <a:rPr lang="en-US" dirty="0" smtClean="0"/>
                        <a:t>Information Required</a:t>
                      </a:r>
                      <a:endParaRPr lang="en-US" dirty="0"/>
                    </a:p>
                  </a:txBody>
                  <a:tcPr/>
                </a:tc>
                <a:tc>
                  <a:txBody>
                    <a:bodyPr/>
                    <a:lstStyle/>
                    <a:p>
                      <a:r>
                        <a:rPr lang="en-US" dirty="0" smtClean="0"/>
                        <a:t>Information Returned</a:t>
                      </a:r>
                      <a:endParaRPr lang="en-US" dirty="0"/>
                    </a:p>
                  </a:txBody>
                  <a:tcPr/>
                </a:tc>
              </a:tr>
              <a:tr h="370840">
                <a:tc>
                  <a:txBody>
                    <a:bodyPr/>
                    <a:lstStyle/>
                    <a:p>
                      <a:r>
                        <a:rPr lang="en-US" dirty="0" err="1" smtClean="0"/>
                        <a:t>runPrintJob</a:t>
                      </a:r>
                      <a:endParaRPr lang="en-US" dirty="0"/>
                    </a:p>
                  </a:txBody>
                  <a:tcPr/>
                </a:tc>
                <a:tc>
                  <a:txBody>
                    <a:bodyPr/>
                    <a:lstStyle/>
                    <a:p>
                      <a:r>
                        <a:rPr lang="en-US" dirty="0" smtClean="0"/>
                        <a:t>Print Job Configuration Object</a:t>
                      </a:r>
                      <a:endParaRPr lang="en-US" dirty="0"/>
                    </a:p>
                  </a:txBody>
                  <a:tcPr/>
                </a:tc>
                <a:tc>
                  <a:txBody>
                    <a:bodyPr/>
                    <a:lstStyle/>
                    <a:p>
                      <a:r>
                        <a:rPr lang="en-US" dirty="0" smtClean="0"/>
                        <a:t>None</a:t>
                      </a:r>
                      <a:endParaRPr lang="en-US" dirty="0"/>
                    </a:p>
                  </a:txBody>
                  <a:tcPr/>
                </a:tc>
              </a:tr>
              <a:tr h="370840">
                <a:tc>
                  <a:txBody>
                    <a:bodyPr/>
                    <a:lstStyle/>
                    <a:p>
                      <a:r>
                        <a:rPr lang="en-US" dirty="0" err="1" smtClean="0"/>
                        <a:t>pauseResumePrintJob</a:t>
                      </a:r>
                      <a:endParaRPr lang="en-US" dirty="0"/>
                    </a:p>
                  </a:txBody>
                  <a:tcPr/>
                </a:tc>
                <a:tc>
                  <a:txBody>
                    <a:bodyPr/>
                    <a:lstStyle/>
                    <a:p>
                      <a:r>
                        <a:rPr lang="en-US" dirty="0" smtClean="0"/>
                        <a:t>Change flag status</a:t>
                      </a:r>
                      <a:endParaRPr lang="en-US" dirty="0"/>
                    </a:p>
                  </a:txBody>
                  <a:tcPr/>
                </a:tc>
                <a:tc>
                  <a:txBody>
                    <a:bodyPr/>
                    <a:lstStyle/>
                    <a:p>
                      <a:r>
                        <a:rPr lang="en-US" dirty="0" smtClean="0"/>
                        <a:t>Boolean</a:t>
                      </a:r>
                      <a:r>
                        <a:rPr lang="en-US" baseline="0" dirty="0" smtClean="0"/>
                        <a:t> success state</a:t>
                      </a:r>
                      <a:endParaRPr lang="en-US" dirty="0"/>
                    </a:p>
                  </a:txBody>
                  <a:tcPr/>
                </a:tc>
              </a:tr>
              <a:tr h="370840">
                <a:tc>
                  <a:txBody>
                    <a:bodyPr/>
                    <a:lstStyle/>
                    <a:p>
                      <a:r>
                        <a:rPr lang="en-US" dirty="0" err="1" smtClean="0"/>
                        <a:t>cancelPrintJob</a:t>
                      </a:r>
                      <a:endParaRPr lang="en-US" dirty="0" smtClean="0"/>
                    </a:p>
                  </a:txBody>
                  <a:tcPr/>
                </a:tc>
                <a:tc>
                  <a:txBody>
                    <a:bodyPr/>
                    <a:lstStyle/>
                    <a:p>
                      <a:r>
                        <a:rPr lang="en-US" dirty="0" smtClean="0"/>
                        <a:t>None</a:t>
                      </a:r>
                      <a:endParaRPr lang="en-US" dirty="0"/>
                    </a:p>
                  </a:txBody>
                  <a:tcPr/>
                </a:tc>
                <a:tc>
                  <a:txBody>
                    <a:bodyPr/>
                    <a:lstStyle/>
                    <a:p>
                      <a:r>
                        <a:rPr lang="en-US" dirty="0" smtClean="0"/>
                        <a:t>Boolean success state</a:t>
                      </a:r>
                      <a:endParaRPr lang="en-US" dirty="0"/>
                    </a:p>
                  </a:txBody>
                  <a:tcPr/>
                </a:tc>
              </a:tr>
              <a:tr h="370840">
                <a:tc>
                  <a:txBody>
                    <a:bodyPr/>
                    <a:lstStyle/>
                    <a:p>
                      <a:r>
                        <a:rPr lang="en-US" dirty="0" err="1" smtClean="0"/>
                        <a:t>updateStatus</a:t>
                      </a:r>
                      <a:endParaRPr lang="en-US" dirty="0"/>
                    </a:p>
                  </a:txBody>
                  <a:tcPr/>
                </a:tc>
                <a:tc>
                  <a:txBody>
                    <a:bodyPr/>
                    <a:lstStyle/>
                    <a:p>
                      <a:r>
                        <a:rPr lang="en-US" dirty="0" err="1" smtClean="0"/>
                        <a:t>PrinterStatus</a:t>
                      </a:r>
                      <a:r>
                        <a:rPr lang="en-US" dirty="0" smtClean="0"/>
                        <a:t> Object</a:t>
                      </a:r>
                      <a:endParaRPr lang="en-US" dirty="0"/>
                    </a:p>
                  </a:txBody>
                  <a:tcPr/>
                </a:tc>
                <a:tc>
                  <a:txBody>
                    <a:bodyPr/>
                    <a:lstStyle/>
                    <a:p>
                      <a:r>
                        <a:rPr lang="en-US" dirty="0" smtClean="0"/>
                        <a:t>None</a:t>
                      </a:r>
                      <a:endParaRPr lang="en-US" dirty="0"/>
                    </a:p>
                  </a:txBody>
                  <a:tcPr/>
                </a:tc>
              </a:tr>
            </a:tbl>
          </a:graphicData>
        </a:graphic>
      </p:graphicFrame>
      <p:sp>
        <p:nvSpPr>
          <p:cNvPr id="6" name="TextBox 5"/>
          <p:cNvSpPr txBox="1"/>
          <p:nvPr/>
        </p:nvSpPr>
        <p:spPr>
          <a:xfrm>
            <a:off x="167640" y="4236720"/>
            <a:ext cx="3276600" cy="646331"/>
          </a:xfrm>
          <a:prstGeom prst="rect">
            <a:avLst/>
          </a:prstGeom>
          <a:noFill/>
        </p:spPr>
        <p:txBody>
          <a:bodyPr wrap="square" rtlCol="0">
            <a:spAutoFit/>
          </a:bodyPr>
          <a:lstStyle/>
          <a:p>
            <a:r>
              <a:rPr lang="en-US" b="1" dirty="0" smtClean="0"/>
              <a:t>External Data Dependencies</a:t>
            </a:r>
          </a:p>
          <a:p>
            <a:r>
              <a:rPr lang="en-US" dirty="0" smtClean="0"/>
              <a:t>None.</a:t>
            </a:r>
            <a:endParaRPr lang="en-US" dirty="0"/>
          </a:p>
        </p:txBody>
      </p:sp>
      <p:sp>
        <p:nvSpPr>
          <p:cNvPr id="7" name="TextBox 6"/>
          <p:cNvSpPr txBox="1"/>
          <p:nvPr/>
        </p:nvSpPr>
        <p:spPr>
          <a:xfrm>
            <a:off x="167640" y="5029200"/>
            <a:ext cx="3276600"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1185577379"/>
              </p:ext>
            </p:extLst>
          </p:nvPr>
        </p:nvGraphicFramePr>
        <p:xfrm>
          <a:off x="167640" y="5398532"/>
          <a:ext cx="8128000" cy="1107440"/>
        </p:xfrm>
        <a:graphic>
          <a:graphicData uri="http://schemas.openxmlformats.org/drawingml/2006/table">
            <a:tbl>
              <a:tblPr firstRow="1" bandRow="1">
                <a:tableStyleId>{5C22544A-7EE6-4342-B048-85BDC9FD1C3A}</a:tableStyleId>
              </a:tblPr>
              <a:tblGrid>
                <a:gridCol w="4064000"/>
                <a:gridCol w="4064000"/>
              </a:tblGrid>
              <a:tr h="252306">
                <a:tc>
                  <a:txBody>
                    <a:bodyPr/>
                    <a:lstStyle/>
                    <a:p>
                      <a:r>
                        <a:rPr lang="en-US" dirty="0" smtClean="0"/>
                        <a:t>Data</a:t>
                      </a:r>
                      <a:endParaRPr lang="en-US" dirty="0"/>
                    </a:p>
                  </a:txBody>
                  <a:tcPr/>
                </a:tc>
                <a:tc>
                  <a:txBody>
                    <a:bodyPr/>
                    <a:lstStyle/>
                    <a:p>
                      <a:r>
                        <a:rPr lang="en-US" dirty="0" smtClean="0"/>
                        <a:t>Source</a:t>
                      </a:r>
                      <a:endParaRPr lang="en-US" dirty="0"/>
                    </a:p>
                  </a:txBody>
                  <a:tcPr/>
                </a:tc>
              </a:tr>
              <a:tr h="370840">
                <a:tc>
                  <a:txBody>
                    <a:bodyPr/>
                    <a:lstStyle/>
                    <a:p>
                      <a:r>
                        <a:rPr lang="en-US" dirty="0" err="1" smtClean="0"/>
                        <a:t>PrintJobConfiguration</a:t>
                      </a:r>
                      <a:r>
                        <a:rPr lang="en-US" baseline="0" dirty="0" smtClean="0"/>
                        <a:t> Object</a:t>
                      </a:r>
                      <a:endParaRPr lang="en-US" dirty="0"/>
                    </a:p>
                  </a:txBody>
                  <a:tcPr/>
                </a:tc>
                <a:tc>
                  <a:txBody>
                    <a:bodyPr/>
                    <a:lstStyle/>
                    <a:p>
                      <a:r>
                        <a:rPr lang="en-US" dirty="0" smtClean="0"/>
                        <a:t>Print</a:t>
                      </a:r>
                      <a:r>
                        <a:rPr lang="en-US" baseline="0" dirty="0" smtClean="0"/>
                        <a:t> Job Controller</a:t>
                      </a:r>
                      <a:endParaRPr lang="en-US" dirty="0"/>
                    </a:p>
                  </a:txBody>
                  <a:tcPr/>
                </a:tc>
              </a:tr>
              <a:tr h="370840">
                <a:tc>
                  <a:txBody>
                    <a:bodyPr/>
                    <a:lstStyle/>
                    <a:p>
                      <a:r>
                        <a:rPr lang="en-US" dirty="0" err="1" smtClean="0"/>
                        <a:t>PrinterStatus</a:t>
                      </a:r>
                      <a:r>
                        <a:rPr lang="en-US" dirty="0" smtClean="0"/>
                        <a:t> Object</a:t>
                      </a:r>
                      <a:endParaRPr lang="en-US" dirty="0"/>
                    </a:p>
                  </a:txBody>
                  <a:tcPr/>
                </a:tc>
                <a:tc>
                  <a:txBody>
                    <a:bodyPr/>
                    <a:lstStyle/>
                    <a:p>
                      <a:r>
                        <a:rPr lang="en-US" dirty="0" smtClean="0"/>
                        <a:t>Dispatch Module</a:t>
                      </a:r>
                      <a:endParaRPr lang="en-US" dirty="0"/>
                    </a:p>
                  </a:txBody>
                  <a:tcPr/>
                </a:tc>
              </a:tr>
            </a:tbl>
          </a:graphicData>
        </a:graphic>
      </p:graphicFrame>
      <p:sp>
        <p:nvSpPr>
          <p:cNvPr id="9" name="TextBox 8"/>
          <p:cNvSpPr txBox="1"/>
          <p:nvPr/>
        </p:nvSpPr>
        <p:spPr>
          <a:xfrm>
            <a:off x="9144000" y="1219200"/>
            <a:ext cx="2941320" cy="2677656"/>
          </a:xfrm>
          <a:prstGeom prst="rect">
            <a:avLst/>
          </a:prstGeom>
          <a:noFill/>
        </p:spPr>
        <p:txBody>
          <a:bodyPr wrap="square" rtlCol="0">
            <a:spAutoFit/>
          </a:bodyPr>
          <a:lstStyle/>
          <a:p>
            <a:r>
              <a:rPr lang="en-US" sz="2400" dirty="0" smtClean="0"/>
              <a:t>“..will buffer the G-Code data such that it can be presented to the communications layer to be transferred to the printer hardware..”</a:t>
            </a:r>
            <a:endParaRPr lang="en-US" sz="2400" dirty="0"/>
          </a:p>
        </p:txBody>
      </p:sp>
      <p:sp>
        <p:nvSpPr>
          <p:cNvPr id="10" name="TextBox 9"/>
          <p:cNvSpPr txBox="1"/>
          <p:nvPr/>
        </p:nvSpPr>
        <p:spPr>
          <a:xfrm>
            <a:off x="9144000" y="4236720"/>
            <a:ext cx="2941320" cy="2677656"/>
          </a:xfrm>
          <a:prstGeom prst="rect">
            <a:avLst/>
          </a:prstGeom>
          <a:noFill/>
        </p:spPr>
        <p:txBody>
          <a:bodyPr wrap="square" rtlCol="0">
            <a:spAutoFit/>
          </a:bodyPr>
          <a:lstStyle/>
          <a:p>
            <a:r>
              <a:rPr lang="en-US" sz="2400" dirty="0" smtClean="0"/>
              <a:t>“..the printer state control module will insert safety G-Codes into the G-Code buffer based on input from the printer feedback layer”</a:t>
            </a:r>
            <a:endParaRPr lang="en-US" sz="2400" dirty="0"/>
          </a:p>
        </p:txBody>
      </p:sp>
    </p:spTree>
    <p:extLst>
      <p:ext uri="{BB962C8B-B14F-4D97-AF65-F5344CB8AC3E}">
        <p14:creationId xmlns:p14="http://schemas.microsoft.com/office/powerpoint/2010/main" val="338751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Dispatch Module</a:t>
            </a:r>
            <a:endParaRPr lang="en-US" dirty="0"/>
          </a:p>
        </p:txBody>
      </p:sp>
      <p:sp>
        <p:nvSpPr>
          <p:cNvPr id="4" name="TextBox 3"/>
          <p:cNvSpPr txBox="1"/>
          <p:nvPr/>
        </p:nvSpPr>
        <p:spPr>
          <a:xfrm>
            <a:off x="0" y="1140897"/>
            <a:ext cx="327660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605027280"/>
              </p:ext>
            </p:extLst>
          </p:nvPr>
        </p:nvGraphicFramePr>
        <p:xfrm>
          <a:off x="152400" y="1602562"/>
          <a:ext cx="7772400" cy="1010920"/>
        </p:xfrm>
        <a:graphic>
          <a:graphicData uri="http://schemas.openxmlformats.org/drawingml/2006/table">
            <a:tbl>
              <a:tblPr firstRow="1" bandRow="1">
                <a:tableStyleId>{5C22544A-7EE6-4342-B048-85BDC9FD1C3A}</a:tableStyleId>
              </a:tblPr>
              <a:tblGrid>
                <a:gridCol w="2709333"/>
                <a:gridCol w="2709333"/>
                <a:gridCol w="2353734"/>
              </a:tblGrid>
              <a:tr h="370840">
                <a:tc>
                  <a:txBody>
                    <a:bodyPr/>
                    <a:lstStyle/>
                    <a:p>
                      <a:r>
                        <a:rPr lang="en-US" dirty="0" smtClean="0"/>
                        <a:t>Interface</a:t>
                      </a:r>
                      <a:endParaRPr lang="en-US" dirty="0"/>
                    </a:p>
                  </a:txBody>
                  <a:tcPr/>
                </a:tc>
                <a:tc>
                  <a:txBody>
                    <a:bodyPr/>
                    <a:lstStyle/>
                    <a:p>
                      <a:r>
                        <a:rPr lang="en-US" dirty="0" smtClean="0"/>
                        <a:t>Information Required</a:t>
                      </a:r>
                      <a:endParaRPr lang="en-US" dirty="0"/>
                    </a:p>
                  </a:txBody>
                  <a:tcPr/>
                </a:tc>
                <a:tc>
                  <a:txBody>
                    <a:bodyPr/>
                    <a:lstStyle/>
                    <a:p>
                      <a:r>
                        <a:rPr lang="en-US" dirty="0" smtClean="0"/>
                        <a:t>Information Returned</a:t>
                      </a:r>
                      <a:endParaRPr lang="en-US" dirty="0"/>
                    </a:p>
                  </a:txBody>
                  <a:tcPr/>
                </a:tc>
              </a:tr>
              <a:tr h="370840">
                <a:tc>
                  <a:txBody>
                    <a:bodyPr/>
                    <a:lstStyle/>
                    <a:p>
                      <a:r>
                        <a:rPr lang="en-US" dirty="0" err="1" smtClean="0"/>
                        <a:t>startPolling</a:t>
                      </a:r>
                      <a:endParaRPr lang="en-US" dirty="0"/>
                    </a:p>
                  </a:txBody>
                  <a:tcPr/>
                </a:tc>
                <a:tc>
                  <a:txBody>
                    <a:bodyPr/>
                    <a:lstStyle/>
                    <a:p>
                      <a:r>
                        <a:rPr lang="en-US" dirty="0" err="1" smtClean="0"/>
                        <a:t>Printer</a:t>
                      </a:r>
                      <a:r>
                        <a:rPr lang="en-US" baseline="0" dirty="0" err="1" smtClean="0"/>
                        <a:t>Status</a:t>
                      </a:r>
                      <a:r>
                        <a:rPr lang="en-US" baseline="0" dirty="0" smtClean="0"/>
                        <a:t> Object</a:t>
                      </a:r>
                      <a:endParaRPr lang="en-US" dirty="0"/>
                    </a:p>
                  </a:txBody>
                  <a:tcPr/>
                </a:tc>
                <a:tc>
                  <a:txBody>
                    <a:bodyPr/>
                    <a:lstStyle/>
                    <a:p>
                      <a:r>
                        <a:rPr lang="en-US" dirty="0" err="1" smtClean="0"/>
                        <a:t>PrinterStatus</a:t>
                      </a:r>
                      <a:r>
                        <a:rPr lang="en-US" dirty="0" smtClean="0"/>
                        <a:t> object updates</a:t>
                      </a:r>
                      <a:endParaRPr lang="en-US" dirty="0"/>
                    </a:p>
                  </a:txBody>
                  <a:tcPr/>
                </a:tc>
              </a:tr>
            </a:tbl>
          </a:graphicData>
        </a:graphic>
      </p:graphicFrame>
      <p:sp>
        <p:nvSpPr>
          <p:cNvPr id="6" name="TextBox 5"/>
          <p:cNvSpPr txBox="1"/>
          <p:nvPr/>
        </p:nvSpPr>
        <p:spPr>
          <a:xfrm>
            <a:off x="0" y="2987040"/>
            <a:ext cx="416052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0" y="4175760"/>
            <a:ext cx="4434840"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3706920849"/>
              </p:ext>
            </p:extLst>
          </p:nvPr>
        </p:nvGraphicFramePr>
        <p:xfrm>
          <a:off x="96520" y="4637425"/>
          <a:ext cx="8128000" cy="741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Data</a:t>
                      </a:r>
                      <a:endParaRPr lang="en-US" dirty="0"/>
                    </a:p>
                  </a:txBody>
                  <a:tcPr/>
                </a:tc>
                <a:tc>
                  <a:txBody>
                    <a:bodyPr/>
                    <a:lstStyle/>
                    <a:p>
                      <a:r>
                        <a:rPr lang="en-US" dirty="0" smtClean="0"/>
                        <a:t>Source</a:t>
                      </a:r>
                      <a:endParaRPr lang="en-US" dirty="0"/>
                    </a:p>
                  </a:txBody>
                  <a:tcPr/>
                </a:tc>
              </a:tr>
              <a:tr h="370840">
                <a:tc>
                  <a:txBody>
                    <a:bodyPr/>
                    <a:lstStyle/>
                    <a:p>
                      <a:r>
                        <a:rPr lang="en-US" dirty="0" err="1" smtClean="0"/>
                        <a:t>PrinterStatus</a:t>
                      </a:r>
                      <a:r>
                        <a:rPr lang="en-US" dirty="0" smtClean="0"/>
                        <a:t> object</a:t>
                      </a:r>
                      <a:endParaRPr lang="en-US" dirty="0"/>
                    </a:p>
                  </a:txBody>
                  <a:tcPr/>
                </a:tc>
                <a:tc>
                  <a:txBody>
                    <a:bodyPr/>
                    <a:lstStyle/>
                    <a:p>
                      <a:r>
                        <a:rPr lang="en-US" dirty="0" smtClean="0"/>
                        <a:t>Deserialization Module</a:t>
                      </a:r>
                      <a:endParaRPr lang="en-US" dirty="0"/>
                    </a:p>
                  </a:txBody>
                  <a:tcPr/>
                </a:tc>
              </a:tr>
            </a:tbl>
          </a:graphicData>
        </a:graphic>
      </p:graphicFrame>
      <p:sp>
        <p:nvSpPr>
          <p:cNvPr id="9" name="TextBox 8"/>
          <p:cNvSpPr txBox="1"/>
          <p:nvPr/>
        </p:nvSpPr>
        <p:spPr>
          <a:xfrm>
            <a:off x="8442960" y="478115"/>
            <a:ext cx="3489960" cy="6001643"/>
          </a:xfrm>
          <a:prstGeom prst="rect">
            <a:avLst/>
          </a:prstGeom>
          <a:noFill/>
        </p:spPr>
        <p:txBody>
          <a:bodyPr wrap="square" rtlCol="0">
            <a:spAutoFit/>
          </a:bodyPr>
          <a:lstStyle/>
          <a:p>
            <a:r>
              <a:rPr lang="en-US" sz="2400" dirty="0" smtClean="0"/>
              <a:t>“The dispatch module will poll the receive buffer in the Deserialization Module continually until printer feedback information is available. The information contained in this buffer will be used to populate the</a:t>
            </a:r>
            <a:r>
              <a:rPr lang="en-US" sz="2400" i="1" dirty="0" smtClean="0"/>
              <a:t> </a:t>
            </a:r>
            <a:r>
              <a:rPr lang="en-US" sz="2400" i="1" dirty="0" err="1" smtClean="0"/>
              <a:t>PrinterStatus</a:t>
            </a:r>
            <a:r>
              <a:rPr lang="en-US" sz="2400" i="1" dirty="0" smtClean="0"/>
              <a:t> Object</a:t>
            </a:r>
            <a:r>
              <a:rPr lang="en-US" sz="2400" dirty="0" smtClean="0"/>
              <a:t>. </a:t>
            </a:r>
          </a:p>
          <a:p>
            <a:endParaRPr lang="en-US" sz="2400" dirty="0"/>
          </a:p>
          <a:p>
            <a:r>
              <a:rPr lang="en-US" sz="2400" dirty="0" smtClean="0"/>
              <a:t>The </a:t>
            </a:r>
            <a:r>
              <a:rPr lang="en-US" sz="2400" dirty="0" err="1" smtClean="0"/>
              <a:t>PrinterStatus</a:t>
            </a:r>
            <a:r>
              <a:rPr lang="en-US" sz="2400" dirty="0" smtClean="0"/>
              <a:t> Object makes the feedback data readable for the user interface and printer control layers.</a:t>
            </a:r>
            <a:endParaRPr lang="en-US" sz="2400" dirty="0"/>
          </a:p>
        </p:txBody>
      </p:sp>
    </p:spTree>
    <p:extLst>
      <p:ext uri="{BB962C8B-B14F-4D97-AF65-F5344CB8AC3E}">
        <p14:creationId xmlns:p14="http://schemas.microsoft.com/office/powerpoint/2010/main" val="260646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RX/TX Module</a:t>
            </a:r>
            <a:endParaRPr lang="en-US" dirty="0"/>
          </a:p>
        </p:txBody>
      </p:sp>
      <p:sp>
        <p:nvSpPr>
          <p:cNvPr id="4" name="TextBox 3"/>
          <p:cNvSpPr txBox="1"/>
          <p:nvPr/>
        </p:nvSpPr>
        <p:spPr>
          <a:xfrm>
            <a:off x="0" y="1140897"/>
            <a:ext cx="344424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4145787313"/>
              </p:ext>
            </p:extLst>
          </p:nvPr>
        </p:nvGraphicFramePr>
        <p:xfrm>
          <a:off x="172720" y="1602562"/>
          <a:ext cx="8127999" cy="17526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Interface</a:t>
                      </a:r>
                      <a:endParaRPr lang="en-US" dirty="0"/>
                    </a:p>
                  </a:txBody>
                  <a:tcPr/>
                </a:tc>
                <a:tc>
                  <a:txBody>
                    <a:bodyPr/>
                    <a:lstStyle/>
                    <a:p>
                      <a:r>
                        <a:rPr lang="en-US" dirty="0" smtClean="0"/>
                        <a:t>Information Required</a:t>
                      </a:r>
                      <a:endParaRPr lang="en-US" dirty="0"/>
                    </a:p>
                  </a:txBody>
                  <a:tcPr/>
                </a:tc>
                <a:tc>
                  <a:txBody>
                    <a:bodyPr/>
                    <a:lstStyle/>
                    <a:p>
                      <a:r>
                        <a:rPr lang="en-US" dirty="0" smtClean="0"/>
                        <a:t>Information Returned</a:t>
                      </a:r>
                      <a:endParaRPr lang="en-US" dirty="0"/>
                    </a:p>
                  </a:txBody>
                  <a:tcPr/>
                </a:tc>
              </a:tr>
              <a:tr h="370840">
                <a:tc>
                  <a:txBody>
                    <a:bodyPr/>
                    <a:lstStyle/>
                    <a:p>
                      <a:r>
                        <a:rPr lang="en-US" dirty="0" smtClean="0"/>
                        <a:t>Transmit</a:t>
                      </a:r>
                      <a:endParaRPr lang="en-US" dirty="0"/>
                    </a:p>
                  </a:txBody>
                  <a:tcPr/>
                </a:tc>
                <a:tc>
                  <a:txBody>
                    <a:bodyPr/>
                    <a:lstStyle/>
                    <a:p>
                      <a:r>
                        <a:rPr lang="en-US" dirty="0" smtClean="0"/>
                        <a:t>Serialized Data</a:t>
                      </a:r>
                      <a:endParaRPr lang="en-US" dirty="0"/>
                    </a:p>
                  </a:txBody>
                  <a:tcPr/>
                </a:tc>
                <a:tc>
                  <a:txBody>
                    <a:bodyPr/>
                    <a:lstStyle/>
                    <a:p>
                      <a:r>
                        <a:rPr lang="en-US" dirty="0" smtClean="0"/>
                        <a:t>ACK details</a:t>
                      </a:r>
                      <a:endParaRPr lang="en-US" dirty="0"/>
                    </a:p>
                  </a:txBody>
                  <a:tcPr/>
                </a:tc>
              </a:tr>
              <a:tr h="370840">
                <a:tc>
                  <a:txBody>
                    <a:bodyPr/>
                    <a:lstStyle/>
                    <a:p>
                      <a:r>
                        <a:rPr lang="en-US" dirty="0" smtClean="0"/>
                        <a:t>Receive</a:t>
                      </a:r>
                      <a:endParaRPr lang="en-US" dirty="0"/>
                    </a:p>
                  </a:txBody>
                  <a:tcPr/>
                </a:tc>
                <a:tc>
                  <a:txBody>
                    <a:bodyPr/>
                    <a:lstStyle/>
                    <a:p>
                      <a:r>
                        <a:rPr lang="en-US" dirty="0" smtClean="0"/>
                        <a:t>Buffer</a:t>
                      </a:r>
                      <a:endParaRPr lang="en-US" dirty="0"/>
                    </a:p>
                  </a:txBody>
                  <a:tcPr/>
                </a:tc>
                <a:tc>
                  <a:txBody>
                    <a:bodyPr/>
                    <a:lstStyle/>
                    <a:p>
                      <a:r>
                        <a:rPr lang="en-US" dirty="0" smtClean="0"/>
                        <a:t>Serialized Data</a:t>
                      </a:r>
                      <a:endParaRPr lang="en-US" dirty="0"/>
                    </a:p>
                  </a:txBody>
                  <a:tcPr/>
                </a:tc>
              </a:tr>
              <a:tr h="370840">
                <a:tc>
                  <a:txBody>
                    <a:bodyPr/>
                    <a:lstStyle/>
                    <a:p>
                      <a:r>
                        <a:rPr lang="en-US" dirty="0" err="1" smtClean="0"/>
                        <a:t>InitializeConnection</a:t>
                      </a:r>
                      <a:endParaRPr lang="en-US" dirty="0"/>
                    </a:p>
                  </a:txBody>
                  <a:tcPr/>
                </a:tc>
                <a:tc>
                  <a:txBody>
                    <a:bodyPr/>
                    <a:lstStyle/>
                    <a:p>
                      <a:r>
                        <a:rPr lang="en-US" dirty="0" err="1" smtClean="0"/>
                        <a:t>PrintJobConfiguration</a:t>
                      </a:r>
                      <a:r>
                        <a:rPr lang="en-US" baseline="0" dirty="0" smtClean="0"/>
                        <a:t> Object</a:t>
                      </a:r>
                      <a:endParaRPr lang="en-US" dirty="0"/>
                    </a:p>
                  </a:txBody>
                  <a:tcPr/>
                </a:tc>
                <a:tc>
                  <a:txBody>
                    <a:bodyPr/>
                    <a:lstStyle/>
                    <a:p>
                      <a:r>
                        <a:rPr lang="en-US" dirty="0" smtClean="0"/>
                        <a:t>Boolean success rate</a:t>
                      </a:r>
                      <a:endParaRPr lang="en-US" dirty="0"/>
                    </a:p>
                  </a:txBody>
                  <a:tcPr/>
                </a:tc>
              </a:tr>
            </a:tbl>
          </a:graphicData>
        </a:graphic>
      </p:graphicFrame>
      <p:sp>
        <p:nvSpPr>
          <p:cNvPr id="6" name="TextBox 5"/>
          <p:cNvSpPr txBox="1"/>
          <p:nvPr/>
        </p:nvSpPr>
        <p:spPr>
          <a:xfrm>
            <a:off x="0" y="3627120"/>
            <a:ext cx="3916680" cy="461665"/>
          </a:xfrm>
          <a:prstGeom prst="rect">
            <a:avLst/>
          </a:prstGeom>
          <a:noFill/>
        </p:spPr>
        <p:txBody>
          <a:bodyPr wrap="square" rtlCol="0">
            <a:spAutoFit/>
          </a:bodyPr>
          <a:lstStyle/>
          <a:p>
            <a:r>
              <a:rPr lang="en-US" sz="2400" b="1" dirty="0" smtClean="0"/>
              <a:t>External Data Dependencies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529379564"/>
              </p:ext>
            </p:extLst>
          </p:nvPr>
        </p:nvGraphicFramePr>
        <p:xfrm>
          <a:off x="187960" y="4088785"/>
          <a:ext cx="8128000" cy="736600"/>
        </p:xfrm>
        <a:graphic>
          <a:graphicData uri="http://schemas.openxmlformats.org/drawingml/2006/table">
            <a:tbl>
              <a:tblPr firstRow="1" bandRow="1">
                <a:tableStyleId>{5C22544A-7EE6-4342-B048-85BDC9FD1C3A}</a:tableStyleId>
              </a:tblPr>
              <a:tblGrid>
                <a:gridCol w="4064000"/>
                <a:gridCol w="4064000"/>
              </a:tblGrid>
              <a:tr h="222905">
                <a:tc>
                  <a:txBody>
                    <a:bodyPr/>
                    <a:lstStyle/>
                    <a:p>
                      <a:r>
                        <a:rPr lang="en-US" dirty="0" smtClean="0"/>
                        <a:t>Data</a:t>
                      </a:r>
                      <a:endParaRPr lang="en-US" dirty="0"/>
                    </a:p>
                  </a:txBody>
                  <a:tcPr/>
                </a:tc>
                <a:tc>
                  <a:txBody>
                    <a:bodyPr/>
                    <a:lstStyle/>
                    <a:p>
                      <a:r>
                        <a:rPr lang="en-US" dirty="0" smtClean="0"/>
                        <a:t>Source</a:t>
                      </a:r>
                      <a:endParaRPr lang="en-US" dirty="0"/>
                    </a:p>
                  </a:txBody>
                  <a:tcPr/>
                </a:tc>
              </a:tr>
              <a:tr h="370840">
                <a:tc>
                  <a:txBody>
                    <a:bodyPr/>
                    <a:lstStyle/>
                    <a:p>
                      <a:r>
                        <a:rPr lang="en-US" dirty="0" smtClean="0"/>
                        <a:t>Buffered Serial Data</a:t>
                      </a:r>
                      <a:endParaRPr lang="en-US" dirty="0"/>
                    </a:p>
                  </a:txBody>
                  <a:tcPr/>
                </a:tc>
                <a:tc>
                  <a:txBody>
                    <a:bodyPr/>
                    <a:lstStyle/>
                    <a:p>
                      <a:r>
                        <a:rPr lang="en-US" dirty="0" smtClean="0"/>
                        <a:t>Printer</a:t>
                      </a:r>
                      <a:endParaRPr lang="en-US" dirty="0"/>
                    </a:p>
                  </a:txBody>
                  <a:tcPr/>
                </a:tc>
              </a:tr>
            </a:tbl>
          </a:graphicData>
        </a:graphic>
      </p:graphicFrame>
      <p:sp>
        <p:nvSpPr>
          <p:cNvPr id="8" name="TextBox 7"/>
          <p:cNvSpPr txBox="1"/>
          <p:nvPr/>
        </p:nvSpPr>
        <p:spPr>
          <a:xfrm>
            <a:off x="0" y="4983480"/>
            <a:ext cx="3566160"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9" name="Table 8"/>
          <p:cNvGraphicFramePr>
            <a:graphicFrameLocks noGrp="1"/>
          </p:cNvGraphicFramePr>
          <p:nvPr>
            <p:extLst>
              <p:ext uri="{D42A27DB-BD31-4B8C-83A1-F6EECF244321}">
                <p14:modId xmlns:p14="http://schemas.microsoft.com/office/powerpoint/2010/main" val="4152373937"/>
              </p:ext>
            </p:extLst>
          </p:nvPr>
        </p:nvGraphicFramePr>
        <p:xfrm>
          <a:off x="187960" y="5445145"/>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Data</a:t>
                      </a:r>
                      <a:endParaRPr lang="en-US" dirty="0"/>
                    </a:p>
                  </a:txBody>
                  <a:tcPr/>
                </a:tc>
                <a:tc>
                  <a:txBody>
                    <a:bodyPr/>
                    <a:lstStyle/>
                    <a:p>
                      <a:r>
                        <a:rPr lang="en-US" dirty="0" smtClean="0"/>
                        <a:t>Source</a:t>
                      </a:r>
                      <a:endParaRPr lang="en-US" dirty="0"/>
                    </a:p>
                  </a:txBody>
                  <a:tcPr/>
                </a:tc>
              </a:tr>
              <a:tr h="370840">
                <a:tc>
                  <a:txBody>
                    <a:bodyPr/>
                    <a:lstStyle/>
                    <a:p>
                      <a:r>
                        <a:rPr lang="en-US" dirty="0" smtClean="0"/>
                        <a:t>Serialized G-Code Buffer</a:t>
                      </a:r>
                      <a:endParaRPr lang="en-US" dirty="0"/>
                    </a:p>
                  </a:txBody>
                  <a:tcPr/>
                </a:tc>
                <a:tc>
                  <a:txBody>
                    <a:bodyPr/>
                    <a:lstStyle/>
                    <a:p>
                      <a:r>
                        <a:rPr lang="en-US" dirty="0" smtClean="0"/>
                        <a:t>Serialization Module</a:t>
                      </a:r>
                      <a:endParaRPr lang="en-US" dirty="0"/>
                    </a:p>
                  </a:txBody>
                  <a:tcPr/>
                </a:tc>
              </a:tr>
              <a:tr h="370840">
                <a:tc>
                  <a:txBody>
                    <a:bodyPr/>
                    <a:lstStyle/>
                    <a:p>
                      <a:r>
                        <a:rPr lang="en-US" dirty="0" err="1" smtClean="0"/>
                        <a:t>PrintJobConfiguration</a:t>
                      </a:r>
                      <a:r>
                        <a:rPr lang="en-US" dirty="0" smtClean="0"/>
                        <a:t> object</a:t>
                      </a:r>
                      <a:endParaRPr lang="en-US" dirty="0"/>
                    </a:p>
                  </a:txBody>
                  <a:tcPr/>
                </a:tc>
                <a:tc>
                  <a:txBody>
                    <a:bodyPr/>
                    <a:lstStyle/>
                    <a:p>
                      <a:r>
                        <a:rPr lang="en-US" dirty="0" smtClean="0"/>
                        <a:t>Print</a:t>
                      </a:r>
                      <a:r>
                        <a:rPr lang="en-US" baseline="0" dirty="0" smtClean="0"/>
                        <a:t> Job Controller Module</a:t>
                      </a:r>
                      <a:endParaRPr lang="en-US" dirty="0"/>
                    </a:p>
                  </a:txBody>
                  <a:tcPr/>
                </a:tc>
              </a:tr>
            </a:tbl>
          </a:graphicData>
        </a:graphic>
      </p:graphicFrame>
      <p:sp>
        <p:nvSpPr>
          <p:cNvPr id="10" name="TextBox 9"/>
          <p:cNvSpPr txBox="1"/>
          <p:nvPr/>
        </p:nvSpPr>
        <p:spPr>
          <a:xfrm>
            <a:off x="8884920" y="478115"/>
            <a:ext cx="3048000" cy="6370975"/>
          </a:xfrm>
          <a:prstGeom prst="rect">
            <a:avLst/>
          </a:prstGeom>
          <a:noFill/>
        </p:spPr>
        <p:txBody>
          <a:bodyPr wrap="square" rtlCol="0">
            <a:spAutoFit/>
          </a:bodyPr>
          <a:lstStyle/>
          <a:p>
            <a:r>
              <a:rPr lang="en-US" sz="2400" dirty="0" smtClean="0"/>
              <a:t>“The Receive/Transmit module will first establish a connection to the printer firmware using the information passed via the </a:t>
            </a:r>
            <a:r>
              <a:rPr lang="en-US" sz="2400" dirty="0" err="1" smtClean="0"/>
              <a:t>PrintJobConfiguration</a:t>
            </a:r>
            <a:r>
              <a:rPr lang="en-US" sz="2400" dirty="0" smtClean="0"/>
              <a:t> object.”</a:t>
            </a:r>
          </a:p>
          <a:p>
            <a:endParaRPr lang="en-US" sz="2400" dirty="0"/>
          </a:p>
          <a:p>
            <a:r>
              <a:rPr lang="en-US" sz="2400" dirty="0" smtClean="0"/>
              <a:t>“Will maintain a transmit and receive ring buffer locally for ingoing and outgoing messages. The module will coordinate copying of these buffers to and from </a:t>
            </a:r>
            <a:r>
              <a:rPr lang="en-US" sz="2400" smtClean="0"/>
              <a:t>the printer.”</a:t>
            </a:r>
            <a:endParaRPr lang="en-US" sz="2400" dirty="0" smtClean="0"/>
          </a:p>
        </p:txBody>
      </p:sp>
    </p:spTree>
    <p:extLst>
      <p:ext uri="{BB962C8B-B14F-4D97-AF65-F5344CB8AC3E}">
        <p14:creationId xmlns:p14="http://schemas.microsoft.com/office/powerpoint/2010/main" val="342509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Serialization Module</a:t>
            </a:r>
            <a:endParaRPr lang="en-US" dirty="0"/>
          </a:p>
        </p:txBody>
      </p:sp>
      <p:sp>
        <p:nvSpPr>
          <p:cNvPr id="4" name="TextBox 3"/>
          <p:cNvSpPr txBox="1"/>
          <p:nvPr/>
        </p:nvSpPr>
        <p:spPr>
          <a:xfrm>
            <a:off x="0" y="1029730"/>
            <a:ext cx="3328086"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1306506578"/>
              </p:ext>
            </p:extLst>
          </p:nvPr>
        </p:nvGraphicFramePr>
        <p:xfrm>
          <a:off x="145536" y="1491395"/>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Interface</a:t>
                      </a:r>
                      <a:endParaRPr lang="en-US" dirty="0"/>
                    </a:p>
                  </a:txBody>
                  <a:tcPr/>
                </a:tc>
                <a:tc>
                  <a:txBody>
                    <a:bodyPr/>
                    <a:lstStyle/>
                    <a:p>
                      <a:r>
                        <a:rPr lang="en-US" dirty="0" smtClean="0"/>
                        <a:t>Information Required</a:t>
                      </a:r>
                      <a:endParaRPr lang="en-US" dirty="0"/>
                    </a:p>
                  </a:txBody>
                  <a:tcPr/>
                </a:tc>
                <a:tc>
                  <a:txBody>
                    <a:bodyPr/>
                    <a:lstStyle/>
                    <a:p>
                      <a:r>
                        <a:rPr lang="en-US" dirty="0" smtClean="0"/>
                        <a:t>Information Returned</a:t>
                      </a:r>
                      <a:endParaRPr lang="en-US" dirty="0"/>
                    </a:p>
                  </a:txBody>
                  <a:tcPr/>
                </a:tc>
              </a:tr>
              <a:tr h="370840">
                <a:tc>
                  <a:txBody>
                    <a:bodyPr/>
                    <a:lstStyle/>
                    <a:p>
                      <a:r>
                        <a:rPr lang="en-US" dirty="0" err="1" smtClean="0"/>
                        <a:t>serializeData</a:t>
                      </a:r>
                      <a:endParaRPr lang="en-US" dirty="0"/>
                    </a:p>
                  </a:txBody>
                  <a:tcPr/>
                </a:tc>
                <a:tc>
                  <a:txBody>
                    <a:bodyPr/>
                    <a:lstStyle/>
                    <a:p>
                      <a:r>
                        <a:rPr lang="en-US" dirty="0" smtClean="0"/>
                        <a:t>G-Code</a:t>
                      </a:r>
                      <a:endParaRPr lang="en-US" dirty="0"/>
                    </a:p>
                  </a:txBody>
                  <a:tcPr/>
                </a:tc>
                <a:tc>
                  <a:txBody>
                    <a:bodyPr/>
                    <a:lstStyle/>
                    <a:p>
                      <a:r>
                        <a:rPr lang="en-US" dirty="0" smtClean="0"/>
                        <a:t>None</a:t>
                      </a:r>
                      <a:endParaRPr lang="en-US" dirty="0"/>
                    </a:p>
                  </a:txBody>
                  <a:tcPr/>
                </a:tc>
              </a:tr>
            </a:tbl>
          </a:graphicData>
        </a:graphic>
      </p:graphicFrame>
      <p:sp>
        <p:nvSpPr>
          <p:cNvPr id="6" name="TextBox 5"/>
          <p:cNvSpPr txBox="1"/>
          <p:nvPr/>
        </p:nvSpPr>
        <p:spPr>
          <a:xfrm>
            <a:off x="0" y="2521125"/>
            <a:ext cx="3896498"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0" y="3352122"/>
            <a:ext cx="3558746"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3326936189"/>
              </p:ext>
            </p:extLst>
          </p:nvPr>
        </p:nvGraphicFramePr>
        <p:xfrm>
          <a:off x="178486" y="3759876"/>
          <a:ext cx="8128000" cy="741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Data</a:t>
                      </a:r>
                      <a:endParaRPr lang="en-US" dirty="0"/>
                    </a:p>
                  </a:txBody>
                  <a:tcPr/>
                </a:tc>
                <a:tc>
                  <a:txBody>
                    <a:bodyPr/>
                    <a:lstStyle/>
                    <a:p>
                      <a:r>
                        <a:rPr lang="en-US" dirty="0" smtClean="0"/>
                        <a:t>Source</a:t>
                      </a:r>
                      <a:endParaRPr lang="en-US" dirty="0"/>
                    </a:p>
                  </a:txBody>
                  <a:tcPr/>
                </a:tc>
              </a:tr>
              <a:tr h="370840">
                <a:tc>
                  <a:txBody>
                    <a:bodyPr/>
                    <a:lstStyle/>
                    <a:p>
                      <a:r>
                        <a:rPr lang="en-US" dirty="0" smtClean="0"/>
                        <a:t>G-Code Object</a:t>
                      </a:r>
                      <a:endParaRPr lang="en-US" dirty="0"/>
                    </a:p>
                  </a:txBody>
                  <a:tcPr/>
                </a:tc>
                <a:tc>
                  <a:txBody>
                    <a:bodyPr/>
                    <a:lstStyle/>
                    <a:p>
                      <a:r>
                        <a:rPr lang="en-US" dirty="0" smtClean="0"/>
                        <a:t>Printer State Controller</a:t>
                      </a:r>
                      <a:endParaRPr lang="en-US" dirty="0"/>
                    </a:p>
                  </a:txBody>
                  <a:tcPr/>
                </a:tc>
              </a:tr>
            </a:tbl>
          </a:graphicData>
        </a:graphic>
      </p:graphicFrame>
      <p:sp>
        <p:nvSpPr>
          <p:cNvPr id="9" name="TextBox 8"/>
          <p:cNvSpPr txBox="1"/>
          <p:nvPr/>
        </p:nvSpPr>
        <p:spPr>
          <a:xfrm>
            <a:off x="8625017" y="478115"/>
            <a:ext cx="3385751" cy="6370975"/>
          </a:xfrm>
          <a:prstGeom prst="rect">
            <a:avLst/>
          </a:prstGeom>
          <a:noFill/>
        </p:spPr>
        <p:txBody>
          <a:bodyPr wrap="square" rtlCol="0">
            <a:spAutoFit/>
          </a:bodyPr>
          <a:lstStyle/>
          <a:p>
            <a:r>
              <a:rPr lang="en-US" sz="2400" dirty="0" smtClean="0"/>
              <a:t>“The serialization module will receive the G-Codes that carry out the print process and serialize them in preparation to be sent to the RX/TX module. </a:t>
            </a:r>
          </a:p>
          <a:p>
            <a:endParaRPr lang="en-US" sz="2400" dirty="0"/>
          </a:p>
          <a:p>
            <a:r>
              <a:rPr lang="en-US" sz="2400" dirty="0" smtClean="0"/>
              <a:t>The module will also buffer the serialized G-Codes so that they can be sent to the printer. </a:t>
            </a:r>
          </a:p>
          <a:p>
            <a:endParaRPr lang="en-US" sz="2400" dirty="0"/>
          </a:p>
          <a:p>
            <a:r>
              <a:rPr lang="en-US" sz="2400" dirty="0" smtClean="0"/>
              <a:t>If ACK is not enforced, then the buffer contains 5 serialized G-Codes. Otherwise it contains 1.</a:t>
            </a:r>
            <a:endParaRPr lang="en-US" sz="2400" dirty="0"/>
          </a:p>
        </p:txBody>
      </p:sp>
    </p:spTree>
    <p:extLst>
      <p:ext uri="{BB962C8B-B14F-4D97-AF65-F5344CB8AC3E}">
        <p14:creationId xmlns:p14="http://schemas.microsoft.com/office/powerpoint/2010/main" val="163687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Deserialization Module</a:t>
            </a:r>
            <a:endParaRPr lang="en-US" dirty="0"/>
          </a:p>
        </p:txBody>
      </p:sp>
      <p:sp>
        <p:nvSpPr>
          <p:cNvPr id="4" name="TextBox 3"/>
          <p:cNvSpPr txBox="1"/>
          <p:nvPr/>
        </p:nvSpPr>
        <p:spPr>
          <a:xfrm>
            <a:off x="0" y="1062681"/>
            <a:ext cx="4390767"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1856178159"/>
              </p:ext>
            </p:extLst>
          </p:nvPr>
        </p:nvGraphicFramePr>
        <p:xfrm>
          <a:off x="203200" y="1470435"/>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Interface</a:t>
                      </a:r>
                      <a:endParaRPr lang="en-US" dirty="0"/>
                    </a:p>
                  </a:txBody>
                  <a:tcPr/>
                </a:tc>
                <a:tc>
                  <a:txBody>
                    <a:bodyPr/>
                    <a:lstStyle/>
                    <a:p>
                      <a:r>
                        <a:rPr lang="en-US" dirty="0" smtClean="0"/>
                        <a:t>Information</a:t>
                      </a:r>
                      <a:r>
                        <a:rPr lang="en-US" baseline="0" dirty="0" smtClean="0"/>
                        <a:t> Required</a:t>
                      </a:r>
                      <a:endParaRPr lang="en-US" dirty="0"/>
                    </a:p>
                  </a:txBody>
                  <a:tcPr/>
                </a:tc>
                <a:tc>
                  <a:txBody>
                    <a:bodyPr/>
                    <a:lstStyle/>
                    <a:p>
                      <a:r>
                        <a:rPr lang="en-US" dirty="0" smtClean="0"/>
                        <a:t>Information Returned</a:t>
                      </a:r>
                      <a:endParaRPr lang="en-US" dirty="0"/>
                    </a:p>
                  </a:txBody>
                  <a:tcPr/>
                </a:tc>
              </a:tr>
              <a:tr h="370840">
                <a:tc>
                  <a:txBody>
                    <a:bodyPr/>
                    <a:lstStyle/>
                    <a:p>
                      <a:r>
                        <a:rPr lang="en-US" dirty="0" err="1" smtClean="0"/>
                        <a:t>deserializeData</a:t>
                      </a:r>
                      <a:endParaRPr lang="en-US" dirty="0"/>
                    </a:p>
                  </a:txBody>
                  <a:tcPr/>
                </a:tc>
                <a:tc>
                  <a:txBody>
                    <a:bodyPr/>
                    <a:lstStyle/>
                    <a:p>
                      <a:r>
                        <a:rPr lang="en-US" dirty="0" smtClean="0"/>
                        <a:t>Serialized data</a:t>
                      </a:r>
                      <a:endParaRPr lang="en-US" dirty="0"/>
                    </a:p>
                  </a:txBody>
                  <a:tcPr/>
                </a:tc>
                <a:tc>
                  <a:txBody>
                    <a:bodyPr/>
                    <a:lstStyle/>
                    <a:p>
                      <a:r>
                        <a:rPr lang="en-US" dirty="0" err="1" smtClean="0"/>
                        <a:t>ArrayList</a:t>
                      </a:r>
                      <a:r>
                        <a:rPr lang="en-US" dirty="0" smtClean="0"/>
                        <a:t> &lt;Object&gt;</a:t>
                      </a:r>
                      <a:endParaRPr lang="en-US" dirty="0"/>
                    </a:p>
                  </a:txBody>
                  <a:tcPr/>
                </a:tc>
              </a:tr>
            </a:tbl>
          </a:graphicData>
        </a:graphic>
      </p:graphicFrame>
      <p:sp>
        <p:nvSpPr>
          <p:cNvPr id="6" name="TextBox 5"/>
          <p:cNvSpPr txBox="1"/>
          <p:nvPr/>
        </p:nvSpPr>
        <p:spPr>
          <a:xfrm>
            <a:off x="-1" y="2587027"/>
            <a:ext cx="4193059"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0" y="3591697"/>
            <a:ext cx="3962399"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3530341636"/>
              </p:ext>
            </p:extLst>
          </p:nvPr>
        </p:nvGraphicFramePr>
        <p:xfrm>
          <a:off x="194962" y="4109865"/>
          <a:ext cx="8128000" cy="741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Data</a:t>
                      </a:r>
                      <a:endParaRPr lang="en-US" dirty="0"/>
                    </a:p>
                  </a:txBody>
                  <a:tcPr/>
                </a:tc>
                <a:tc>
                  <a:txBody>
                    <a:bodyPr/>
                    <a:lstStyle/>
                    <a:p>
                      <a:r>
                        <a:rPr lang="en-US" dirty="0" smtClean="0"/>
                        <a:t>Source</a:t>
                      </a:r>
                      <a:endParaRPr lang="en-US" dirty="0"/>
                    </a:p>
                  </a:txBody>
                  <a:tcPr/>
                </a:tc>
              </a:tr>
              <a:tr h="370840">
                <a:tc>
                  <a:txBody>
                    <a:bodyPr/>
                    <a:lstStyle/>
                    <a:p>
                      <a:r>
                        <a:rPr lang="en-US" dirty="0" smtClean="0"/>
                        <a:t>Printer Status</a:t>
                      </a:r>
                      <a:r>
                        <a:rPr lang="en-US" baseline="0" dirty="0" smtClean="0"/>
                        <a:t> Buffer</a:t>
                      </a:r>
                      <a:endParaRPr lang="en-US" dirty="0"/>
                    </a:p>
                  </a:txBody>
                  <a:tcPr/>
                </a:tc>
                <a:tc>
                  <a:txBody>
                    <a:bodyPr/>
                    <a:lstStyle/>
                    <a:p>
                      <a:r>
                        <a:rPr lang="en-US" dirty="0" smtClean="0"/>
                        <a:t>RXTX</a:t>
                      </a:r>
                      <a:r>
                        <a:rPr lang="en-US" baseline="0" dirty="0" smtClean="0"/>
                        <a:t> Module</a:t>
                      </a:r>
                      <a:endParaRPr lang="en-US" dirty="0"/>
                    </a:p>
                  </a:txBody>
                  <a:tcPr/>
                </a:tc>
              </a:tr>
            </a:tbl>
          </a:graphicData>
        </a:graphic>
      </p:graphicFrame>
      <p:sp>
        <p:nvSpPr>
          <p:cNvPr id="9" name="TextBox 8"/>
          <p:cNvSpPr txBox="1"/>
          <p:nvPr/>
        </p:nvSpPr>
        <p:spPr>
          <a:xfrm>
            <a:off x="8633253" y="478115"/>
            <a:ext cx="3402227" cy="6001643"/>
          </a:xfrm>
          <a:prstGeom prst="rect">
            <a:avLst/>
          </a:prstGeom>
          <a:noFill/>
        </p:spPr>
        <p:txBody>
          <a:bodyPr wrap="square" rtlCol="0">
            <a:spAutoFit/>
          </a:bodyPr>
          <a:lstStyle/>
          <a:p>
            <a:r>
              <a:rPr lang="en-US" sz="2400" dirty="0" smtClean="0"/>
              <a:t>“The Deserialization Module acts in the reverse way that the Serialization Module does. The Deserialization module will poll the RXTX Module until printer feedback data becomes available. It will then copy this data and </a:t>
            </a:r>
            <a:r>
              <a:rPr lang="en-US" sz="2400" dirty="0" err="1" smtClean="0"/>
              <a:t>Deserialize</a:t>
            </a:r>
            <a:r>
              <a:rPr lang="en-US" sz="2400" dirty="0" smtClean="0"/>
              <a:t> it back into a data structure that is readable. This data structure will be used by the Dispatch Module to populate the </a:t>
            </a:r>
            <a:r>
              <a:rPr lang="en-US" sz="2400" dirty="0" err="1" smtClean="0"/>
              <a:t>PrinterStatus</a:t>
            </a:r>
            <a:r>
              <a:rPr lang="en-US" sz="2400" dirty="0" smtClean="0"/>
              <a:t> object.</a:t>
            </a:r>
            <a:endParaRPr lang="en-US" sz="2400" dirty="0"/>
          </a:p>
        </p:txBody>
      </p:sp>
    </p:spTree>
    <p:extLst>
      <p:ext uri="{BB962C8B-B14F-4D97-AF65-F5344CB8AC3E}">
        <p14:creationId xmlns:p14="http://schemas.microsoft.com/office/powerpoint/2010/main" val="174606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98"/>
            <a:ext cx="10515600" cy="1325563"/>
          </a:xfrm>
        </p:spPr>
        <p:txBody>
          <a:bodyPr/>
          <a:lstStyle/>
          <a:p>
            <a:r>
              <a:rPr lang="en-US" dirty="0" smtClean="0"/>
              <a:t>Unit Testing Methods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1029364"/>
              </p:ext>
            </p:extLst>
          </p:nvPr>
        </p:nvGraphicFramePr>
        <p:xfrm>
          <a:off x="304799" y="983277"/>
          <a:ext cx="11788347" cy="4135915"/>
        </p:xfrm>
        <a:graphic>
          <a:graphicData uri="http://schemas.openxmlformats.org/drawingml/2006/table">
            <a:tbl>
              <a:tblPr firstRow="1" bandRow="1">
                <a:tableStyleId>{5C22544A-7EE6-4342-B048-85BDC9FD1C3A}</a:tableStyleId>
              </a:tblPr>
              <a:tblGrid>
                <a:gridCol w="3929449"/>
                <a:gridCol w="3929449"/>
                <a:gridCol w="3929449"/>
              </a:tblGrid>
              <a:tr h="372283">
                <a:tc>
                  <a:txBody>
                    <a:bodyPr/>
                    <a:lstStyle/>
                    <a:p>
                      <a:r>
                        <a:rPr lang="en-US" dirty="0" smtClean="0"/>
                        <a:t>Subsystem</a:t>
                      </a:r>
                      <a:endParaRPr lang="en-US" dirty="0"/>
                    </a:p>
                  </a:txBody>
                  <a:tcPr/>
                </a:tc>
                <a:tc>
                  <a:txBody>
                    <a:bodyPr/>
                    <a:lstStyle/>
                    <a:p>
                      <a:r>
                        <a:rPr lang="en-US" dirty="0" smtClean="0"/>
                        <a:t>Module</a:t>
                      </a:r>
                      <a:endParaRPr lang="en-US" dirty="0"/>
                    </a:p>
                  </a:txBody>
                  <a:tcPr/>
                </a:tc>
                <a:tc>
                  <a:txBody>
                    <a:bodyPr/>
                    <a:lstStyle/>
                    <a:p>
                      <a:r>
                        <a:rPr lang="en-US" dirty="0" smtClean="0"/>
                        <a:t>Test</a:t>
                      </a:r>
                      <a:endParaRPr lang="en-US" dirty="0"/>
                    </a:p>
                  </a:txBody>
                  <a:tcPr/>
                </a:tc>
              </a:tr>
              <a:tr h="2019510">
                <a:tc>
                  <a:txBody>
                    <a:bodyPr/>
                    <a:lstStyle/>
                    <a:p>
                      <a:r>
                        <a:rPr lang="en-US" dirty="0" smtClean="0"/>
                        <a:t>Printer</a:t>
                      </a:r>
                      <a:r>
                        <a:rPr lang="en-US" baseline="0" dirty="0" smtClean="0"/>
                        <a:t> State Controller</a:t>
                      </a:r>
                      <a:endParaRPr lang="en-US" dirty="0"/>
                    </a:p>
                  </a:txBody>
                  <a:tcPr/>
                </a:tc>
                <a:tc>
                  <a:txBody>
                    <a:bodyPr/>
                    <a:lstStyle/>
                    <a:p>
                      <a:r>
                        <a:rPr lang="en-US" dirty="0" smtClean="0"/>
                        <a:t>Printer State Control</a:t>
                      </a:r>
                      <a:endParaRPr lang="en-US" dirty="0"/>
                    </a:p>
                  </a:txBody>
                  <a:tcPr/>
                </a:tc>
                <a:tc>
                  <a:txBody>
                    <a:bodyPr/>
                    <a:lstStyle/>
                    <a:p>
                      <a:r>
                        <a:rPr lang="en-US" sz="1800" kern="1200" dirty="0" smtClean="0">
                          <a:solidFill>
                            <a:schemeClr val="dk1"/>
                          </a:solidFill>
                          <a:effectLst/>
                          <a:latin typeface="+mn-lt"/>
                          <a:ea typeface="+mn-ea"/>
                          <a:cs typeface="+mn-cs"/>
                        </a:rPr>
                        <a:t>Given a set of G-Codes, out-of-range test feedback, and pause/resume/cancel commands from the user, the Printer State Control Module will insert appropriate G-Codes to halt the print process into the output G-Code buffer. </a:t>
                      </a:r>
                      <a:endParaRPr lang="en-US" dirty="0"/>
                    </a:p>
                  </a:txBody>
                  <a:tcPr/>
                </a:tc>
              </a:tr>
              <a:tr h="1744122">
                <a:tc>
                  <a:txBody>
                    <a:bodyPr/>
                    <a:lstStyle/>
                    <a:p>
                      <a:r>
                        <a:rPr lang="en-US" dirty="0" smtClean="0"/>
                        <a:t>State Monitoring</a:t>
                      </a:r>
                      <a:endParaRPr lang="en-US" dirty="0"/>
                    </a:p>
                  </a:txBody>
                  <a:tcPr/>
                </a:tc>
                <a:tc>
                  <a:txBody>
                    <a:bodyPr/>
                    <a:lstStyle/>
                    <a:p>
                      <a:r>
                        <a:rPr lang="en-US" dirty="0" smtClean="0"/>
                        <a:t>Dispatch</a:t>
                      </a:r>
                      <a:endParaRPr lang="en-US" dirty="0"/>
                    </a:p>
                  </a:txBody>
                  <a:tcPr/>
                </a:tc>
                <a:tc>
                  <a:txBody>
                    <a:bodyPr/>
                    <a:lstStyle/>
                    <a:p>
                      <a:r>
                        <a:rPr lang="en-US" sz="1800" kern="1200" dirty="0" smtClean="0">
                          <a:solidFill>
                            <a:schemeClr val="dk1"/>
                          </a:solidFill>
                          <a:effectLst/>
                          <a:latin typeface="+mn-lt"/>
                          <a:ea typeface="+mn-ea"/>
                          <a:cs typeface="+mn-cs"/>
                        </a:rPr>
                        <a:t>Given a test buffer that is filled with de-serialized feedback data, the Dispatch Module shall assemble the data into a </a:t>
                      </a:r>
                      <a:r>
                        <a:rPr lang="en-US" sz="1800" kern="1200" dirty="0" err="1" smtClean="0">
                          <a:solidFill>
                            <a:schemeClr val="dk1"/>
                          </a:solidFill>
                          <a:effectLst/>
                          <a:latin typeface="+mn-lt"/>
                          <a:ea typeface="+mn-ea"/>
                          <a:cs typeface="+mn-cs"/>
                        </a:rPr>
                        <a:t>PrinterStatus</a:t>
                      </a:r>
                      <a:r>
                        <a:rPr lang="en-US" sz="1800" kern="1200" dirty="0" smtClean="0">
                          <a:solidFill>
                            <a:schemeClr val="dk1"/>
                          </a:solidFill>
                          <a:effectLst/>
                          <a:latin typeface="+mn-lt"/>
                          <a:ea typeface="+mn-ea"/>
                          <a:cs typeface="+mn-cs"/>
                        </a:rPr>
                        <a:t> Object and transmit the object to the User Interface and Printer Control Layers.</a:t>
                      </a:r>
                      <a:endParaRPr lang="en-US" dirty="0"/>
                    </a:p>
                  </a:txBody>
                  <a:tcPr/>
                </a:tc>
              </a:tr>
            </a:tbl>
          </a:graphicData>
        </a:graphic>
      </p:graphicFrame>
    </p:spTree>
    <p:extLst>
      <p:ext uri="{BB962C8B-B14F-4D97-AF65-F5344CB8AC3E}">
        <p14:creationId xmlns:p14="http://schemas.microsoft.com/office/powerpoint/2010/main" val="16830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24642907"/>
              </p:ext>
            </p:extLst>
          </p:nvPr>
        </p:nvGraphicFramePr>
        <p:xfrm>
          <a:off x="178486" y="98854"/>
          <a:ext cx="11856996" cy="6549081"/>
        </p:xfrm>
        <a:graphic>
          <a:graphicData uri="http://schemas.openxmlformats.org/drawingml/2006/table">
            <a:tbl>
              <a:tblPr firstRow="1" bandRow="1">
                <a:tableStyleId>{5C22544A-7EE6-4342-B048-85BDC9FD1C3A}</a:tableStyleId>
              </a:tblPr>
              <a:tblGrid>
                <a:gridCol w="3952332"/>
                <a:gridCol w="3952332"/>
                <a:gridCol w="3952332"/>
              </a:tblGrid>
              <a:tr h="367016">
                <a:tc>
                  <a:txBody>
                    <a:bodyPr/>
                    <a:lstStyle/>
                    <a:p>
                      <a:r>
                        <a:rPr lang="en-US" dirty="0" smtClean="0"/>
                        <a:t>Subsystem</a:t>
                      </a:r>
                      <a:endParaRPr lang="en-US" dirty="0"/>
                    </a:p>
                  </a:txBody>
                  <a:tcPr/>
                </a:tc>
                <a:tc>
                  <a:txBody>
                    <a:bodyPr/>
                    <a:lstStyle/>
                    <a:p>
                      <a:r>
                        <a:rPr lang="en-US" dirty="0" smtClean="0"/>
                        <a:t>Module</a:t>
                      </a:r>
                      <a:endParaRPr lang="en-US" dirty="0"/>
                    </a:p>
                  </a:txBody>
                  <a:tcPr/>
                </a:tc>
                <a:tc>
                  <a:txBody>
                    <a:bodyPr/>
                    <a:lstStyle/>
                    <a:p>
                      <a:r>
                        <a:rPr lang="en-US" dirty="0" smtClean="0"/>
                        <a:t>Test</a:t>
                      </a:r>
                      <a:endParaRPr lang="en-US" dirty="0"/>
                    </a:p>
                  </a:txBody>
                  <a:tcPr/>
                </a:tc>
              </a:tr>
              <a:tr h="2823906">
                <a:tc rowSpan="3">
                  <a:txBody>
                    <a:bodyPr/>
                    <a:lstStyle/>
                    <a:p>
                      <a:r>
                        <a:rPr lang="en-US" dirty="0" smtClean="0"/>
                        <a:t>Communications</a:t>
                      </a:r>
                      <a:endParaRPr lang="en-US" dirty="0"/>
                    </a:p>
                  </a:txBody>
                  <a:tcPr/>
                </a:tc>
                <a:tc>
                  <a:txBody>
                    <a:bodyPr/>
                    <a:lstStyle/>
                    <a:p>
                      <a:r>
                        <a:rPr lang="en-US" dirty="0" smtClean="0"/>
                        <a:t>RX/TX</a:t>
                      </a:r>
                      <a:endParaRPr lang="en-US" dirty="0"/>
                    </a:p>
                  </a:txBody>
                  <a:tcPr/>
                </a:tc>
                <a:tc>
                  <a:txBody>
                    <a:bodyPr/>
                    <a:lstStyle/>
                    <a:p>
                      <a:r>
                        <a:rPr lang="en-US" sz="1400" kern="1200" dirty="0" smtClean="0">
                          <a:solidFill>
                            <a:schemeClr val="dk1"/>
                          </a:solidFill>
                          <a:effectLst/>
                          <a:latin typeface="+mn-lt"/>
                          <a:ea typeface="+mn-ea"/>
                          <a:cs typeface="+mn-cs"/>
                        </a:rPr>
                        <a:t>Given a </a:t>
                      </a:r>
                      <a:r>
                        <a:rPr lang="en-US" sz="1400" kern="1200" dirty="0" err="1" smtClean="0">
                          <a:solidFill>
                            <a:schemeClr val="dk1"/>
                          </a:solidFill>
                          <a:effectLst/>
                          <a:latin typeface="+mn-lt"/>
                          <a:ea typeface="+mn-ea"/>
                          <a:cs typeface="+mn-cs"/>
                        </a:rPr>
                        <a:t>PrintJobConfiguration</a:t>
                      </a:r>
                      <a:r>
                        <a:rPr lang="en-US" sz="1400" kern="1200" dirty="0" smtClean="0">
                          <a:solidFill>
                            <a:schemeClr val="dk1"/>
                          </a:solidFill>
                          <a:effectLst/>
                          <a:latin typeface="+mn-lt"/>
                          <a:ea typeface="+mn-ea"/>
                          <a:cs typeface="+mn-cs"/>
                        </a:rPr>
                        <a:t> object, will validate that the selected serial port is valid and enumerated. The RX/TX module will establish a connection and verify that it is established by querying that the remote buffer is available. The RX/TX module will then send a buffer of 5 G-Codes to the printer and verify that the printer received them. The RX/TX module will also send 1 G-Code and verify that an appropriate ACK is received.</a:t>
                      </a:r>
                      <a:endParaRPr lang="en-US" sz="1400" dirty="0"/>
                    </a:p>
                  </a:txBody>
                  <a:tcPr/>
                </a:tc>
              </a:tr>
              <a:tr h="1450114">
                <a:tc vMerge="1">
                  <a:txBody>
                    <a:bodyPr/>
                    <a:lstStyle/>
                    <a:p>
                      <a:endParaRPr lang="en-US"/>
                    </a:p>
                  </a:txBody>
                  <a:tcPr/>
                </a:tc>
                <a:tc>
                  <a:txBody>
                    <a:bodyPr/>
                    <a:lstStyle/>
                    <a:p>
                      <a:r>
                        <a:rPr lang="en-US" dirty="0" smtClean="0"/>
                        <a:t>Serialization</a:t>
                      </a:r>
                      <a:endParaRPr lang="en-US" dirty="0"/>
                    </a:p>
                  </a:txBody>
                  <a:tcPr/>
                </a:tc>
                <a:tc>
                  <a:txBody>
                    <a:bodyPr/>
                    <a:lstStyle/>
                    <a:p>
                      <a:r>
                        <a:rPr lang="en-US" sz="1400" kern="1200" dirty="0" smtClean="0">
                          <a:solidFill>
                            <a:schemeClr val="dk1"/>
                          </a:solidFill>
                          <a:effectLst/>
                          <a:latin typeface="+mn-lt"/>
                          <a:ea typeface="+mn-ea"/>
                          <a:cs typeface="+mn-cs"/>
                        </a:rPr>
                        <a:t>Given a set of G-Codes, the Serialization module will serialize the data according to the </a:t>
                      </a:r>
                      <a:r>
                        <a:rPr lang="en-US" sz="1400" kern="1200" dirty="0" err="1" smtClean="0">
                          <a:solidFill>
                            <a:schemeClr val="dk1"/>
                          </a:solidFill>
                          <a:effectLst/>
                          <a:latin typeface="+mn-lt"/>
                          <a:ea typeface="+mn-ea"/>
                          <a:cs typeface="+mn-cs"/>
                        </a:rPr>
                        <a:t>ISerializable</a:t>
                      </a:r>
                      <a:r>
                        <a:rPr lang="en-US" sz="1400" kern="1200" dirty="0" smtClean="0">
                          <a:solidFill>
                            <a:schemeClr val="dk1"/>
                          </a:solidFill>
                          <a:effectLst/>
                          <a:latin typeface="+mn-lt"/>
                          <a:ea typeface="+mn-ea"/>
                          <a:cs typeface="+mn-cs"/>
                        </a:rPr>
                        <a:t> class definition. The Serialization Module will then pack the RX/TX ring buffer with the serialized commands.</a:t>
                      </a:r>
                      <a:endParaRPr lang="en-US" sz="1400" dirty="0"/>
                    </a:p>
                  </a:txBody>
                  <a:tcPr/>
                </a:tc>
              </a:tr>
              <a:tr h="1908045">
                <a:tc vMerge="1">
                  <a:txBody>
                    <a:bodyPr/>
                    <a:lstStyle/>
                    <a:p>
                      <a:endParaRPr lang="en-US" dirty="0"/>
                    </a:p>
                  </a:txBody>
                  <a:tcPr/>
                </a:tc>
                <a:tc>
                  <a:txBody>
                    <a:bodyPr/>
                    <a:lstStyle/>
                    <a:p>
                      <a:r>
                        <a:rPr lang="en-US" dirty="0" smtClean="0"/>
                        <a:t>Deserialization</a:t>
                      </a:r>
                      <a:endParaRPr lang="en-US" dirty="0"/>
                    </a:p>
                  </a:txBody>
                  <a:tcPr/>
                </a:tc>
                <a:tc>
                  <a:txBody>
                    <a:bodyPr/>
                    <a:lstStyle/>
                    <a:p>
                      <a:r>
                        <a:rPr lang="en-US" sz="1400" kern="1200" dirty="0" smtClean="0">
                          <a:solidFill>
                            <a:schemeClr val="dk1"/>
                          </a:solidFill>
                          <a:effectLst/>
                          <a:latin typeface="+mn-lt"/>
                          <a:ea typeface="+mn-ea"/>
                          <a:cs typeface="+mn-cs"/>
                        </a:rPr>
                        <a:t>Given a stream of serialized feedback, the De-Serialization Module will de-serialize the stream according to the </a:t>
                      </a:r>
                      <a:r>
                        <a:rPr lang="en-US" sz="1400" kern="1200" dirty="0" err="1" smtClean="0">
                          <a:solidFill>
                            <a:schemeClr val="dk1"/>
                          </a:solidFill>
                          <a:effectLst/>
                          <a:latin typeface="+mn-lt"/>
                          <a:ea typeface="+mn-ea"/>
                          <a:cs typeface="+mn-cs"/>
                        </a:rPr>
                        <a:t>ISerializable</a:t>
                      </a:r>
                      <a:r>
                        <a:rPr lang="en-US" sz="1400" kern="1200" dirty="0" smtClean="0">
                          <a:solidFill>
                            <a:schemeClr val="dk1"/>
                          </a:solidFill>
                          <a:effectLst/>
                          <a:latin typeface="+mn-lt"/>
                          <a:ea typeface="+mn-ea"/>
                          <a:cs typeface="+mn-cs"/>
                        </a:rPr>
                        <a:t> class definition. The De-Serialization module will then raise a buffer full flag to indicate to the Dispatch Module that feedback data is ready for consumption</a:t>
                      </a:r>
                      <a:endParaRPr lang="en-US" sz="1400" dirty="0"/>
                    </a:p>
                  </a:txBody>
                  <a:tcPr/>
                </a:tc>
              </a:tr>
            </a:tbl>
          </a:graphicData>
        </a:graphic>
      </p:graphicFrame>
    </p:spTree>
    <p:extLst>
      <p:ext uri="{BB962C8B-B14F-4D97-AF65-F5344CB8AC3E}">
        <p14:creationId xmlns:p14="http://schemas.microsoft.com/office/powerpoint/2010/main" val="2984673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710</Words>
  <Application>Microsoft Office PowerPoint</Application>
  <PresentationFormat>Widescreen</PresentationFormat>
  <Paragraphs>132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Printer State Control Module</vt:lpstr>
      <vt:lpstr>Dispatch Module</vt:lpstr>
      <vt:lpstr>RX/TX Module</vt:lpstr>
      <vt:lpstr>Serialization Module</vt:lpstr>
      <vt:lpstr>Deserialization Module</vt:lpstr>
      <vt:lpstr>Unit Testing Methods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Printer State Control Module</dc:title>
  <dc:creator>Microsoft account</dc:creator>
  <cp:lastModifiedBy>Microsoft account</cp:lastModifiedBy>
  <cp:revision>12</cp:revision>
  <dcterms:created xsi:type="dcterms:W3CDTF">2014-02-19T07:23:29Z</dcterms:created>
  <dcterms:modified xsi:type="dcterms:W3CDTF">2014-02-19T17:03:12Z</dcterms:modified>
</cp:coreProperties>
</file>