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69" r:id="rId2"/>
    <p:sldId id="268" r:id="rId3"/>
    <p:sldId id="274" r:id="rId4"/>
    <p:sldId id="270" r:id="rId5"/>
    <p:sldId id="271" r:id="rId6"/>
    <p:sldId id="272" r:id="rId7"/>
    <p:sldId id="273" r:id="rId8"/>
    <p:sldId id="287" r:id="rId9"/>
    <p:sldId id="288" r:id="rId10"/>
    <p:sldId id="289" r:id="rId11"/>
    <p:sldId id="290" r:id="rId12"/>
    <p:sldId id="275"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291" r:id="rId29"/>
    <p:sldId id="276" r:id="rId30"/>
    <p:sldId id="277" r:id="rId31"/>
    <p:sldId id="278" r:id="rId32"/>
    <p:sldId id="279" r:id="rId33"/>
    <p:sldId id="307" r:id="rId34"/>
    <p:sldId id="309" r:id="rId35"/>
    <p:sldId id="312" r:id="rId36"/>
    <p:sldId id="310" r:id="rId37"/>
    <p:sldId id="311" r:id="rId38"/>
    <p:sldId id="313" r:id="rId39"/>
    <p:sldId id="314" r:id="rId40"/>
    <p:sldId id="281" r:id="rId41"/>
    <p:sldId id="282" r:id="rId42"/>
    <p:sldId id="283" r:id="rId43"/>
    <p:sldId id="284" r:id="rId44"/>
    <p:sldId id="285" r:id="rId45"/>
    <p:sldId id="286" r:id="rId46"/>
    <p:sldId id="315" r:id="rId47"/>
    <p:sldId id="316" r:id="rId48"/>
    <p:sldId id="317" r:id="rId49"/>
    <p:sldId id="318" r:id="rId50"/>
    <p:sldId id="31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7030A0"/>
    <a:srgbClr val="A5A5A5"/>
    <a:srgbClr val="5B9BD5"/>
    <a:srgbClr val="AC770D"/>
    <a:srgbClr val="B43500"/>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0" d="100"/>
          <a:sy n="160" d="100"/>
        </p:scale>
        <p:origin x="-137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8B938-9E0C-4F25-92CE-3A21ABD891F9}" type="datetimeFigureOut">
              <a:rPr lang="en-US" smtClean="0"/>
              <a:t>3/16/2014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D161F-F9B5-45E2-934F-A095ABAB8F48}" type="slidenum">
              <a:rPr lang="en-US" smtClean="0"/>
              <a:t>‹#›</a:t>
            </a:fld>
            <a:endParaRPr lang="en-US"/>
          </a:p>
        </p:txBody>
      </p:sp>
    </p:spTree>
    <p:extLst>
      <p:ext uri="{BB962C8B-B14F-4D97-AF65-F5344CB8AC3E}">
        <p14:creationId xmlns:p14="http://schemas.microsoft.com/office/powerpoint/2010/main" val="22365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2927D1-1FDC-490A-BCDF-3D791032F3C8}" type="slidenum">
              <a:rPr lang="en-US" smtClean="0"/>
              <a:t>37</a:t>
            </a:fld>
            <a:endParaRPr lang="en-US"/>
          </a:p>
        </p:txBody>
      </p:sp>
    </p:spTree>
    <p:extLst>
      <p:ext uri="{BB962C8B-B14F-4D97-AF65-F5344CB8AC3E}">
        <p14:creationId xmlns:p14="http://schemas.microsoft.com/office/powerpoint/2010/main" val="2362598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4DA45-B795-4CB0-B3BB-6A487B8C4B48}" type="datetimeFigureOut">
              <a:rPr lang="en-US" smtClean="0"/>
              <a:t>3/16/2014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4DA45-B795-4CB0-B3BB-6A487B8C4B48}" type="datetimeFigureOut">
              <a:rPr lang="en-US" smtClean="0"/>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F4DA45-B795-4CB0-B3BB-6A487B8C4B48}" type="datetimeFigureOut">
              <a:rPr lang="en-US" smtClean="0"/>
              <a:t>3/16/2014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F4DA45-B795-4CB0-B3BB-6A487B8C4B48}" type="datetimeFigureOut">
              <a:rPr lang="en-US" smtClean="0"/>
              <a:t>3/16/2014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4DA45-B795-4CB0-B3BB-6A487B8C4B48}" type="datetimeFigureOut">
              <a:rPr lang="en-US" smtClean="0"/>
              <a:t>3/16/2014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13003-4F67-4F0F-9D1F-1BB6FD8C78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F4DA45-B795-4CB0-B3BB-6A487B8C4B48}" type="datetimeFigureOut">
              <a:rPr lang="en-US" smtClean="0"/>
              <a:t>3/16/2014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13003-4F67-4F0F-9D1F-1BB6FD8C78C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FF4DA45-B795-4CB0-B3BB-6A487B8C4B48}" type="datetimeFigureOut">
              <a:rPr lang="en-US" smtClean="0"/>
              <a:t>3/16/2014</a:t>
            </a:fld>
            <a:endParaRPr lang="en-US"/>
          </a:p>
        </p:txBody>
      </p:sp>
      <p:sp>
        <p:nvSpPr>
          <p:cNvPr id="9" name="Slide Number Placeholder 8"/>
          <p:cNvSpPr>
            <a:spLocks noGrp="1"/>
          </p:cNvSpPr>
          <p:nvPr>
            <p:ph type="sldNum" sz="quarter" idx="11"/>
          </p:nvPr>
        </p:nvSpPr>
        <p:spPr/>
        <p:txBody>
          <a:bodyPr/>
          <a:lstStyle/>
          <a:p>
            <a:fld id="{AF613003-4F67-4F0F-9D1F-1BB6FD8C78C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F613003-4F67-4F0F-9D1F-1BB6FD8C78C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FF4DA45-B795-4CB0-B3BB-6A487B8C4B48}" type="datetimeFigureOut">
              <a:rPr lang="en-US" smtClean="0"/>
              <a:t>3/16/2014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0"/>
            <a:ext cx="7848600" cy="2593975"/>
          </a:xfrm>
        </p:spPr>
        <p:txBody>
          <a:bodyPr/>
          <a:lstStyle/>
          <a:p>
            <a:r>
              <a:rPr lang="en-US" dirty="0" smtClean="0"/>
              <a:t>Team Ink</a:t>
            </a:r>
            <a:r>
              <a:rPr lang="en-US" dirty="0" smtClean="0">
                <a:solidFill>
                  <a:srgbClr val="FF0000"/>
                </a:solidFill>
              </a:rPr>
              <a:t>3D</a:t>
            </a:r>
            <a:r>
              <a:rPr lang="en-US" dirty="0"/>
              <a:t/>
            </a:r>
            <a:br>
              <a:rPr lang="en-US" dirty="0"/>
            </a:br>
            <a:r>
              <a:rPr lang="en-US" dirty="0" smtClean="0"/>
              <a:t>Test Plan Review</a:t>
            </a:r>
            <a:endParaRPr lang="en-US" dirty="0"/>
          </a:p>
        </p:txBody>
      </p:sp>
      <p:sp>
        <p:nvSpPr>
          <p:cNvPr id="3" name="Subtitle 2"/>
          <p:cNvSpPr>
            <a:spLocks noGrp="1"/>
          </p:cNvSpPr>
          <p:nvPr>
            <p:ph type="subTitle" idx="1"/>
          </p:nvPr>
        </p:nvSpPr>
        <p:spPr>
          <a:xfrm>
            <a:off x="685800" y="4495800"/>
            <a:ext cx="6461760" cy="1066800"/>
          </a:xfrm>
        </p:spPr>
        <p:txBody>
          <a:bodyPr>
            <a:normAutofit fontScale="77500" lnSpcReduction="20000"/>
          </a:bodyPr>
          <a:lstStyle/>
          <a:p>
            <a:r>
              <a:rPr lang="en-US" dirty="0" smtClean="0"/>
              <a:t>Daniel Lain</a:t>
            </a:r>
          </a:p>
          <a:p>
            <a:r>
              <a:rPr lang="en-US" dirty="0" smtClean="0"/>
              <a:t>Tim Edmonson</a:t>
            </a:r>
          </a:p>
          <a:p>
            <a:r>
              <a:rPr lang="en-US" dirty="0" smtClean="0"/>
              <a:t>Shawn Simonson</a:t>
            </a:r>
          </a:p>
          <a:p>
            <a:r>
              <a:rPr lang="en-US" dirty="0" smtClean="0"/>
              <a:t>Jesse Bowles</a:t>
            </a:r>
            <a:endParaRPr lang="en-US" dirty="0"/>
          </a:p>
        </p:txBody>
      </p:sp>
    </p:spTree>
    <p:extLst>
      <p:ext uri="{BB962C8B-B14F-4D97-AF65-F5344CB8AC3E}">
        <p14:creationId xmlns:p14="http://schemas.microsoft.com/office/powerpoint/2010/main" val="1760931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Staged Development</a:t>
            </a:r>
          </a:p>
        </p:txBody>
      </p:sp>
      <p:sp>
        <p:nvSpPr>
          <p:cNvPr id="5" name="Content Placeholder 2"/>
          <p:cNvSpPr txBox="1">
            <a:spLocks/>
          </p:cNvSpPr>
          <p:nvPr/>
        </p:nvSpPr>
        <p:spPr>
          <a:xfrm>
            <a:off x="381000" y="1295400"/>
            <a:ext cx="7848600" cy="5410200"/>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b="1" dirty="0" smtClean="0"/>
              <a:t>Stage </a:t>
            </a:r>
            <a:r>
              <a:rPr lang="en-US" b="1" dirty="0"/>
              <a:t>Three</a:t>
            </a:r>
          </a:p>
          <a:p>
            <a:pPr lvl="1"/>
            <a:r>
              <a:rPr lang="en-US" dirty="0"/>
              <a:t>User Interface Layer</a:t>
            </a:r>
          </a:p>
          <a:p>
            <a:pPr lvl="2"/>
            <a:r>
              <a:rPr lang="en-US" dirty="0"/>
              <a:t>GUI Subsystem</a:t>
            </a:r>
          </a:p>
          <a:p>
            <a:pPr lvl="3"/>
            <a:r>
              <a:rPr lang="en-US" dirty="0"/>
              <a:t>Import GUI Module</a:t>
            </a:r>
          </a:p>
          <a:p>
            <a:pPr lvl="3"/>
            <a:r>
              <a:rPr lang="en-US" dirty="0"/>
              <a:t>Printer Configuration GUI Module</a:t>
            </a:r>
          </a:p>
          <a:p>
            <a:pPr lvl="3"/>
            <a:r>
              <a:rPr lang="en-US" dirty="0"/>
              <a:t>Material GUI Module</a:t>
            </a:r>
          </a:p>
          <a:p>
            <a:pPr lvl="3"/>
            <a:r>
              <a:rPr lang="en-US" dirty="0"/>
              <a:t>Print Configuration GUI Module</a:t>
            </a:r>
          </a:p>
          <a:p>
            <a:pPr lvl="3"/>
            <a:r>
              <a:rPr lang="en-US" dirty="0"/>
              <a:t>Extruder GUI Module</a:t>
            </a:r>
          </a:p>
          <a:p>
            <a:pPr lvl="3"/>
            <a:r>
              <a:rPr lang="en-US" dirty="0"/>
              <a:t>Status GUI Module</a:t>
            </a:r>
          </a:p>
          <a:p>
            <a:pPr lvl="2"/>
            <a:r>
              <a:rPr lang="en-US" dirty="0"/>
              <a:t>Controller Subsystem</a:t>
            </a:r>
          </a:p>
          <a:p>
            <a:pPr lvl="3"/>
            <a:r>
              <a:rPr lang="en-US" dirty="0"/>
              <a:t>Import Controller</a:t>
            </a:r>
          </a:p>
          <a:p>
            <a:pPr lvl="3"/>
            <a:r>
              <a:rPr lang="en-US" dirty="0"/>
              <a:t>Printer Configuration Controller</a:t>
            </a:r>
          </a:p>
          <a:p>
            <a:pPr lvl="3"/>
            <a:r>
              <a:rPr lang="en-US" dirty="0"/>
              <a:t>Material Controller</a:t>
            </a:r>
          </a:p>
          <a:p>
            <a:pPr lvl="3"/>
            <a:r>
              <a:rPr lang="en-US" dirty="0"/>
              <a:t>Print Configuration Controller</a:t>
            </a:r>
          </a:p>
          <a:p>
            <a:pPr lvl="3"/>
            <a:r>
              <a:rPr lang="en-US" dirty="0"/>
              <a:t>Extruder Controller</a:t>
            </a:r>
          </a:p>
          <a:p>
            <a:pPr lvl="1"/>
            <a:r>
              <a:rPr lang="en-US" dirty="0"/>
              <a:t>Printer Feedback Layer</a:t>
            </a:r>
          </a:p>
          <a:p>
            <a:pPr lvl="2"/>
            <a:r>
              <a:rPr lang="en-US" dirty="0"/>
              <a:t>State Monitoring</a:t>
            </a:r>
          </a:p>
          <a:p>
            <a:pPr lvl="3"/>
            <a:r>
              <a:rPr lang="en-US" dirty="0"/>
              <a:t>Dispatch Module</a:t>
            </a:r>
          </a:p>
        </p:txBody>
      </p:sp>
    </p:spTree>
    <p:extLst>
      <p:ext uri="{BB962C8B-B14F-4D97-AF65-F5344CB8AC3E}">
        <p14:creationId xmlns:p14="http://schemas.microsoft.com/office/powerpoint/2010/main" val="77854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pPr algn="r"/>
            <a:r>
              <a:rPr lang="en-US" dirty="0" smtClean="0"/>
              <a:t>Design</a:t>
            </a:r>
            <a:br>
              <a:rPr lang="en-US" dirty="0" smtClean="0"/>
            </a:br>
            <a:r>
              <a:rPr lang="en-US" dirty="0" smtClean="0"/>
              <a:t>Decomposition</a:t>
            </a: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627391023"/>
              </p:ext>
            </p:extLst>
          </p:nvPr>
        </p:nvGraphicFramePr>
        <p:xfrm>
          <a:off x="76200" y="16042"/>
          <a:ext cx="5873292" cy="6613358"/>
        </p:xfrm>
        <a:graphic>
          <a:graphicData uri="http://schemas.openxmlformats.org/presentationml/2006/ole">
            <mc:AlternateContent xmlns:mc="http://schemas.openxmlformats.org/markup-compatibility/2006">
              <mc:Choice xmlns:v="urn:schemas-microsoft-com:vml" Requires="v">
                <p:oleObj spid="_x0000_s11273" name="Visio" r:id="rId3" imgW="7572367" imgH="8496360" progId="Visio.Drawing.15">
                  <p:embed/>
                </p:oleObj>
              </mc:Choice>
              <mc:Fallback>
                <p:oleObj name="Visio" r:id="rId3" imgW="7572367" imgH="849636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6042"/>
                        <a:ext cx="5873292" cy="6613358"/>
                      </a:xfrm>
                      <a:prstGeom prst="rect">
                        <a:avLst/>
                      </a:prstGeom>
                      <a:noFill/>
                    </p:spPr>
                  </p:pic>
                </p:oleObj>
              </mc:Fallback>
            </mc:AlternateContent>
          </a:graphicData>
        </a:graphic>
      </p:graphicFrame>
    </p:spTree>
    <p:extLst>
      <p:ext uri="{BB962C8B-B14F-4D97-AF65-F5344CB8AC3E}">
        <p14:creationId xmlns:p14="http://schemas.microsoft.com/office/powerpoint/2010/main" val="700587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6123302"/>
              </p:ext>
            </p:extLst>
          </p:nvPr>
        </p:nvGraphicFramePr>
        <p:xfrm>
          <a:off x="628651" y="1872856"/>
          <a:ext cx="7886699" cy="3978146"/>
        </p:xfrm>
        <a:graphic>
          <a:graphicData uri="http://schemas.openxmlformats.org/drawingml/2006/table">
            <a:tbl>
              <a:tblPr firstRow="1" firstCol="1" bandRow="1">
                <a:tableStyleId>{5C22544A-7EE6-4342-B048-85BDC9FD1C3A}</a:tableStyleId>
              </a:tblPr>
              <a:tblGrid>
                <a:gridCol w="1032334"/>
                <a:gridCol w="1621916"/>
                <a:gridCol w="2331222"/>
                <a:gridCol w="2901227"/>
              </a:tblGrid>
              <a:tr h="455280">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72264">
                <a:tc>
                  <a:txBody>
                    <a:bodyPr/>
                    <a:lstStyle/>
                    <a:p>
                      <a:pPr marL="0" marR="0" algn="just">
                        <a:lnSpc>
                          <a:spcPct val="105000"/>
                        </a:lnSpc>
                        <a:spcBef>
                          <a:spcPts val="0"/>
                        </a:spcBef>
                        <a:spcAft>
                          <a:spcPts val="0"/>
                        </a:spcAft>
                      </a:pPr>
                      <a:r>
                        <a:rPr lang="en-US" sz="1400" dirty="0" smtClean="0">
                          <a:solidFill>
                            <a:schemeClr val="lt1"/>
                          </a:solidFill>
                          <a:effectLst/>
                          <a:latin typeface="+mn-lt"/>
                          <a:ea typeface="+mn-ea"/>
                          <a:cs typeface="+mn-cs"/>
                        </a:rPr>
                        <a:t>CS1</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Function Call</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Multiple Array Lists of file names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Execute get Configurations and ensure all files are listed for</a:t>
                      </a:r>
                      <a:r>
                        <a:rPr lang="en-US" sz="1400" baseline="0" dirty="0" smtClean="0">
                          <a:effectLst/>
                        </a:rPr>
                        <a:t> each type of object in storage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3400">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CS2</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Call</a:t>
                      </a:r>
                      <a:endParaRPr lang="en-US" sz="1400" kern="1200" dirty="0">
                        <a:solidFill>
                          <a:schemeClr val="dk1"/>
                        </a:solidFill>
                        <a:effectLst/>
                        <a:latin typeface="+mn-lt"/>
                        <a:ea typeface="+mn-ea"/>
                        <a:cs typeface="+mn-cs"/>
                      </a:endParaRP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String</a:t>
                      </a: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effectLst/>
                        </a:rPr>
                        <a:t>Fully</a:t>
                      </a:r>
                      <a:r>
                        <a:rPr lang="en-US" sz="1400" baseline="0" dirty="0" smtClean="0">
                          <a:effectLst/>
                        </a:rPr>
                        <a:t> formed Configuration Object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get </a:t>
                      </a:r>
                      <a:r>
                        <a:rPr lang="en-US" sz="1400" dirty="0" err="1" smtClean="0">
                          <a:effectLst/>
                        </a:rPr>
                        <a:t>config</a:t>
                      </a:r>
                      <a:r>
                        <a:rPr lang="en-US" sz="1400" dirty="0" smtClean="0">
                          <a:effectLst/>
                        </a:rPr>
                        <a:t> 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85800">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CS7</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Call </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Configuration Object</a:t>
                      </a: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solidFill>
                            <a:schemeClr val="dk1"/>
                          </a:solidFill>
                          <a:effectLst/>
                          <a:latin typeface="+mn-lt"/>
                          <a:ea typeface="+mn-ea"/>
                          <a:cs typeface="+mn-cs"/>
                        </a:rPr>
                        <a:t>Boolean</a:t>
                      </a:r>
                      <a:r>
                        <a:rPr lang="en-US" sz="1400" baseline="0" dirty="0" smtClean="0">
                          <a:solidFill>
                            <a:schemeClr val="dk1"/>
                          </a:solidFill>
                          <a:effectLst/>
                          <a:latin typeface="+mn-lt"/>
                          <a:ea typeface="+mn-ea"/>
                          <a:cs typeface="+mn-cs"/>
                        </a:rPr>
                        <a:t> True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save configuration 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1402">
                <a:tc>
                  <a:txBody>
                    <a:bodyPr/>
                    <a:lstStyle/>
                    <a:p>
                      <a:pPr marL="0" marR="0" lvl="0" indent="0" algn="just" defTabSz="914400" rtl="0" eaLnBrk="1" latinLnBrk="0" hangingPunct="1">
                        <a:lnSpc>
                          <a:spcPct val="105000"/>
                        </a:lnSpc>
                        <a:spcBef>
                          <a:spcPts val="0"/>
                        </a:spcBef>
                        <a:spcAft>
                          <a:spcPts val="0"/>
                        </a:spcAft>
                        <a:buFont typeface="Symbol" panose="05050102010706020507" pitchFamily="18" charset="2"/>
                        <a:buNone/>
                      </a:pPr>
                      <a:r>
                        <a:rPr lang="en-US" sz="1400" b="1" kern="1200" dirty="0" smtClean="0">
                          <a:solidFill>
                            <a:schemeClr val="lt1"/>
                          </a:solidFill>
                          <a:effectLst/>
                          <a:latin typeface="+mn-lt"/>
                          <a:ea typeface="+mn-ea"/>
                          <a:cs typeface="+mn-cs"/>
                        </a:rPr>
                        <a:t>CS11</a:t>
                      </a:r>
                      <a:endParaRPr lang="en-US" sz="1400" b="1" kern="1200" dirty="0">
                        <a:solidFill>
                          <a:schemeClr val="lt1"/>
                        </a:solidFill>
                        <a:effectLst/>
                        <a:latin typeface="+mn-lt"/>
                        <a:ea typeface="+mn-ea"/>
                        <a:cs typeface="+mn-cs"/>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Function Call </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400" kern="1200" dirty="0" smtClean="0">
                          <a:solidFill>
                            <a:schemeClr val="dk1"/>
                          </a:solidFill>
                          <a:effectLst/>
                          <a:latin typeface="+mn-lt"/>
                          <a:ea typeface="+mn-ea"/>
                          <a:cs typeface="+mn-cs"/>
                        </a:rPr>
                        <a:t>String</a:t>
                      </a: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smtClean="0">
                          <a:solidFill>
                            <a:schemeClr val="dk1"/>
                          </a:solidFill>
                          <a:effectLst/>
                          <a:latin typeface="+mn-lt"/>
                          <a:ea typeface="+mn-ea"/>
                          <a:cs typeface="+mn-cs"/>
                        </a:rPr>
                        <a:t>Boolean</a:t>
                      </a:r>
                      <a:r>
                        <a:rPr lang="en-US" sz="1400" baseline="0" dirty="0" smtClean="0">
                          <a:solidFill>
                            <a:schemeClr val="dk1"/>
                          </a:solidFill>
                          <a:effectLst/>
                          <a:latin typeface="+mn-lt"/>
                          <a:ea typeface="+mn-ea"/>
                          <a:cs typeface="+mn-cs"/>
                        </a:rPr>
                        <a:t> True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smtClean="0">
                          <a:effectLst/>
                        </a:rPr>
                        <a:t>Call delete configuration function with file name</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838200" y="1490634"/>
            <a:ext cx="7886700" cy="400110"/>
          </a:xfrm>
          <a:prstGeom prst="rect">
            <a:avLst/>
          </a:prstGeom>
          <a:noFill/>
        </p:spPr>
        <p:txBody>
          <a:bodyPr wrap="square" rtlCol="0">
            <a:spAutoFit/>
          </a:bodyPr>
          <a:lstStyle/>
          <a:p>
            <a:r>
              <a:rPr lang="en-US" sz="2000" dirty="0" smtClean="0"/>
              <a:t>Command Structure Module and Persistence Framework</a:t>
            </a:r>
            <a:endParaRPr lang="en-US" sz="2000" dirty="0"/>
          </a:p>
        </p:txBody>
      </p:sp>
    </p:spTree>
    <p:extLst>
      <p:ext uri="{BB962C8B-B14F-4D97-AF65-F5344CB8AC3E}">
        <p14:creationId xmlns:p14="http://schemas.microsoft.com/office/powerpoint/2010/main" val="2433911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Test GUI and data types</a:t>
            </a:r>
          </a:p>
          <a:p>
            <a:pPr lvl="1"/>
            <a:endParaRPr lang="en-US" dirty="0"/>
          </a:p>
          <a:p>
            <a:r>
              <a:rPr lang="en-US" dirty="0" smtClean="0"/>
              <a:t>Import GUI</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5247588"/>
              </p:ext>
            </p:extLst>
          </p:nvPr>
        </p:nvGraphicFramePr>
        <p:xfrm>
          <a:off x="556207" y="3599646"/>
          <a:ext cx="7959143" cy="3258354"/>
        </p:xfrm>
        <a:graphic>
          <a:graphicData uri="http://schemas.openxmlformats.org/drawingml/2006/table">
            <a:tbl>
              <a:tblPr firstRow="1" firstCol="1" bandRow="1">
                <a:tableStyleId>{5C22544A-7EE6-4342-B048-85BDC9FD1C3A}</a:tableStyleId>
              </a:tblPr>
              <a:tblGrid>
                <a:gridCol w="833541"/>
                <a:gridCol w="2147826"/>
                <a:gridCol w="2355264"/>
                <a:gridCol w="2622512"/>
              </a:tblGrid>
              <a:tr h="53758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83581">
                <a:tc>
                  <a:txBody>
                    <a:bodyPr/>
                    <a:lstStyle/>
                    <a:p>
                      <a:pPr marL="0" marR="0" algn="just">
                        <a:lnSpc>
                          <a:spcPct val="105000"/>
                        </a:lnSpc>
                        <a:spcBef>
                          <a:spcPts val="0"/>
                        </a:spcBef>
                        <a:spcAft>
                          <a:spcPts val="0"/>
                        </a:spcAft>
                      </a:pPr>
                      <a:r>
                        <a:rPr lang="en-US" sz="1600">
                          <a:effectLst/>
                        </a:rPr>
                        <a:t>IG1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success to user.</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failure to user.</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failure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 valid STL file and click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an invalid STL file and click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an invalid file type and click “Import”.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37184">
                <a:tc>
                  <a:txBody>
                    <a:bodyPr/>
                    <a:lstStyle/>
                    <a:p>
                      <a:pPr marL="0" marR="0" algn="just">
                        <a:lnSpc>
                          <a:spcPct val="105000"/>
                        </a:lnSpc>
                        <a:spcBef>
                          <a:spcPts val="0"/>
                        </a:spcBef>
                        <a:spcAft>
                          <a:spcPts val="0"/>
                        </a:spcAft>
                      </a:pPr>
                      <a:r>
                        <a:rPr lang="en-US" sz="1600">
                          <a:effectLst/>
                        </a:rPr>
                        <a:t>IG2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Returns message of success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an STL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115018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a:xfrm>
            <a:off x="628650" y="1323349"/>
            <a:ext cx="7886700" cy="4351338"/>
          </a:xfrm>
        </p:spPr>
        <p:txBody>
          <a:bodyPr/>
          <a:lstStyle/>
          <a:p>
            <a:r>
              <a:rPr lang="en-US" dirty="0" smtClean="0"/>
              <a:t>Material, Print, Printer, &amp; </a:t>
            </a:r>
            <a:r>
              <a:rPr lang="en-US" dirty="0" smtClean="0"/>
              <a:t>Extruder</a:t>
            </a:r>
          </a:p>
          <a:p>
            <a:pPr marL="114300" indent="0">
              <a:buNone/>
            </a:pPr>
            <a:endParaRPr lang="en-US" dirty="0" smtClean="0"/>
          </a:p>
          <a:p>
            <a:pPr marL="114300" indent="0">
              <a:buNone/>
            </a:pPr>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Status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147797"/>
              </p:ext>
            </p:extLst>
          </p:nvPr>
        </p:nvGraphicFramePr>
        <p:xfrm>
          <a:off x="891056" y="1841678"/>
          <a:ext cx="7624294" cy="2575776"/>
        </p:xfrm>
        <a:graphic>
          <a:graphicData uri="http://schemas.openxmlformats.org/drawingml/2006/table">
            <a:tbl>
              <a:tblPr firstRow="1" firstCol="1" bandRow="1">
                <a:tableStyleId>{5C22544A-7EE6-4342-B048-85BDC9FD1C3A}</a:tableStyleId>
              </a:tblPr>
              <a:tblGrid>
                <a:gridCol w="798474"/>
                <a:gridCol w="2057464"/>
                <a:gridCol w="2256176"/>
                <a:gridCol w="2512180"/>
              </a:tblGrid>
              <a:tr h="49202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15685">
                <a:tc>
                  <a:txBody>
                    <a:bodyPr/>
                    <a:lstStyle/>
                    <a:p>
                      <a:pPr marL="0" marR="0" algn="just">
                        <a:lnSpc>
                          <a:spcPct val="105000"/>
                        </a:lnSpc>
                        <a:spcBef>
                          <a:spcPts val="0"/>
                        </a:spcBef>
                        <a:spcAft>
                          <a:spcPts val="0"/>
                        </a:spcAft>
                      </a:pPr>
                      <a:r>
                        <a:rPr lang="en-US" sz="1600" dirty="0" smtClean="0">
                          <a:effectLst/>
                        </a:rPr>
                        <a:t>XX1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Manually click “New”.</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037237">
                <a:tc>
                  <a:txBody>
                    <a:bodyPr/>
                    <a:lstStyle/>
                    <a:p>
                      <a:pPr marL="0" marR="0" algn="just">
                        <a:lnSpc>
                          <a:spcPct val="105000"/>
                        </a:lnSpc>
                        <a:spcBef>
                          <a:spcPts val="0"/>
                        </a:spcBef>
                        <a:spcAft>
                          <a:spcPts val="0"/>
                        </a:spcAft>
                      </a:pPr>
                      <a:r>
                        <a:rPr lang="en-US" sz="1600" dirty="0" smtClean="0">
                          <a:effectLst/>
                        </a:rPr>
                        <a:t>XX2</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p>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failure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Insert data of valid type and click “Save”.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Insert data of invalid type and click “Save”.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30825">
                <a:tc>
                  <a:txBody>
                    <a:bodyPr/>
                    <a:lstStyle/>
                    <a:p>
                      <a:pPr marL="0" marR="0" algn="just">
                        <a:lnSpc>
                          <a:spcPct val="105000"/>
                        </a:lnSpc>
                        <a:spcBef>
                          <a:spcPts val="0"/>
                        </a:spcBef>
                        <a:spcAft>
                          <a:spcPts val="0"/>
                        </a:spcAft>
                      </a:pPr>
                      <a:r>
                        <a:rPr lang="en-US" sz="1600" dirty="0" smtClean="0">
                          <a:effectLst/>
                        </a:rPr>
                        <a:t>XX3</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 printer </a:t>
                      </a:r>
                      <a:r>
                        <a:rPr lang="en-US" sz="1600" dirty="0" err="1">
                          <a:effectLst/>
                        </a:rPr>
                        <a:t>config</a:t>
                      </a:r>
                      <a:r>
                        <a:rPr lang="en-US" sz="1600" dirty="0">
                          <a:effectLst/>
                        </a:rPr>
                        <a:t>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72106348"/>
              </p:ext>
            </p:extLst>
          </p:nvPr>
        </p:nvGraphicFramePr>
        <p:xfrm>
          <a:off x="893875" y="4953000"/>
          <a:ext cx="7621474" cy="1456643"/>
        </p:xfrm>
        <a:graphic>
          <a:graphicData uri="http://schemas.openxmlformats.org/drawingml/2006/table">
            <a:tbl>
              <a:tblPr firstRow="1" firstCol="1" bandRow="1">
                <a:tableStyleId>{5C22544A-7EE6-4342-B048-85BDC9FD1C3A}</a:tableStyleId>
              </a:tblPr>
              <a:tblGrid>
                <a:gridCol w="797765"/>
                <a:gridCol w="2056669"/>
                <a:gridCol w="2255748"/>
                <a:gridCol w="2511292"/>
              </a:tblGrid>
              <a:tr h="585391">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85391">
                <a:tc>
                  <a:txBody>
                    <a:bodyPr/>
                    <a:lstStyle/>
                    <a:p>
                      <a:pPr marL="0" marR="0" algn="just">
                        <a:lnSpc>
                          <a:spcPct val="105000"/>
                        </a:lnSpc>
                        <a:spcBef>
                          <a:spcPts val="0"/>
                        </a:spcBef>
                        <a:spcAft>
                          <a:spcPts val="0"/>
                        </a:spcAft>
                      </a:pPr>
                      <a:r>
                        <a:rPr lang="en-US" sz="1600">
                          <a:effectLst/>
                        </a:rPr>
                        <a:t>GS1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p>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Click “pause” button</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Click “resume” button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85861">
                <a:tc>
                  <a:txBody>
                    <a:bodyPr/>
                    <a:lstStyle/>
                    <a:p>
                      <a:pPr marL="0" marR="0" algn="just">
                        <a:lnSpc>
                          <a:spcPct val="105000"/>
                        </a:lnSpc>
                        <a:spcBef>
                          <a:spcPts val="0"/>
                        </a:spcBef>
                        <a:spcAft>
                          <a:spcPts val="0"/>
                        </a:spcAft>
                      </a:pPr>
                      <a:r>
                        <a:rPr lang="en-US" sz="1600">
                          <a:effectLst/>
                        </a:rPr>
                        <a:t>GS2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Click “Cancel” button.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086756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5" name="Rectangle 4"/>
          <p:cNvSpPr/>
          <p:nvPr/>
        </p:nvSpPr>
        <p:spPr>
          <a:xfrm>
            <a:off x="3541690" y="2897746"/>
            <a:ext cx="1159099" cy="373488"/>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683358" y="3374264"/>
            <a:ext cx="2854012" cy="39924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541690" y="2460420"/>
            <a:ext cx="1287887" cy="373487"/>
          </a:xfrm>
          <a:prstGeom prst="rect">
            <a:avLst/>
          </a:prstGeom>
          <a:noFill/>
        </p:spPr>
        <p:txBody>
          <a:bodyPr wrap="square" rtlCol="0">
            <a:spAutoFit/>
          </a:bodyPr>
          <a:lstStyle/>
          <a:p>
            <a:r>
              <a:rPr lang="en-US" b="1" dirty="0" smtClean="0">
                <a:solidFill>
                  <a:srgbClr val="FF0000"/>
                </a:solidFill>
              </a:rPr>
              <a:t>XX1 - Input</a:t>
            </a:r>
            <a:endParaRPr lang="en-US" b="1" dirty="0">
              <a:solidFill>
                <a:srgbClr val="FF0000"/>
              </a:solidFill>
            </a:endParaRPr>
          </a:p>
        </p:txBody>
      </p:sp>
      <p:sp>
        <p:nvSpPr>
          <p:cNvPr id="12" name="Rectangle 11"/>
          <p:cNvSpPr/>
          <p:nvPr/>
        </p:nvSpPr>
        <p:spPr>
          <a:xfrm>
            <a:off x="3348507" y="3773509"/>
            <a:ext cx="4675031" cy="236971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1656665" y="5149958"/>
            <a:ext cx="1287887" cy="923330"/>
          </a:xfrm>
          <a:prstGeom prst="rect">
            <a:avLst/>
          </a:prstGeom>
          <a:noFill/>
        </p:spPr>
        <p:txBody>
          <a:bodyPr wrap="square" rtlCol="0">
            <a:spAutoFit/>
          </a:bodyPr>
          <a:lstStyle/>
          <a:p>
            <a:r>
              <a:rPr lang="en-US" b="1" dirty="0" smtClean="0">
                <a:solidFill>
                  <a:srgbClr val="FF0000"/>
                </a:solidFill>
              </a:rPr>
              <a:t>Output:</a:t>
            </a:r>
          </a:p>
          <a:p>
            <a:r>
              <a:rPr lang="en-US" b="1" dirty="0" smtClean="0">
                <a:solidFill>
                  <a:srgbClr val="FF0000"/>
                </a:solidFill>
              </a:rPr>
              <a:t>Display is Cleared</a:t>
            </a:r>
            <a:endParaRPr lang="en-US" b="1" dirty="0">
              <a:solidFill>
                <a:srgbClr val="FF0000"/>
              </a:solidFill>
            </a:endParaRPr>
          </a:p>
        </p:txBody>
      </p:sp>
    </p:spTree>
    <p:extLst>
      <p:ext uri="{BB962C8B-B14F-4D97-AF65-F5344CB8AC3E}">
        <p14:creationId xmlns:p14="http://schemas.microsoft.com/office/powerpoint/2010/main" val="284375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6" name="Rectangle 5"/>
          <p:cNvSpPr/>
          <p:nvPr/>
        </p:nvSpPr>
        <p:spPr>
          <a:xfrm>
            <a:off x="4994424" y="2897746"/>
            <a:ext cx="1159099"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8" name="Rectangle 7"/>
          <p:cNvSpPr/>
          <p:nvPr/>
        </p:nvSpPr>
        <p:spPr>
          <a:xfrm>
            <a:off x="3683358" y="3374264"/>
            <a:ext cx="2854012" cy="39924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4994424" y="2479737"/>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XX2 - Input</a:t>
            </a:r>
            <a:endParaRPr lang="en-US" b="1" dirty="0">
              <a:solidFill>
                <a:schemeClr val="accent1">
                  <a:lumMod val="50000"/>
                </a:schemeClr>
              </a:solidFill>
            </a:endParaRPr>
          </a:p>
        </p:txBody>
      </p:sp>
      <p:sp>
        <p:nvSpPr>
          <p:cNvPr id="14" name="Rectangle 13"/>
          <p:cNvSpPr/>
          <p:nvPr/>
        </p:nvSpPr>
        <p:spPr>
          <a:xfrm>
            <a:off x="3680809" y="3373155"/>
            <a:ext cx="2854012" cy="399245"/>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1517546" y="2991009"/>
            <a:ext cx="1830961" cy="1980236"/>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1514997" y="2991009"/>
            <a:ext cx="1830961" cy="1980236"/>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1656665" y="5149958"/>
            <a:ext cx="1408507" cy="923330"/>
          </a:xfrm>
          <a:prstGeom prst="rect">
            <a:avLst/>
          </a:prstGeom>
          <a:noFill/>
        </p:spPr>
        <p:txBody>
          <a:bodyPr wrap="square" rtlCol="0">
            <a:spAutoFit/>
          </a:bodyPr>
          <a:lstStyle/>
          <a:p>
            <a:r>
              <a:rPr lang="en-US" b="1" dirty="0" smtClean="0">
                <a:solidFill>
                  <a:schemeClr val="accent1">
                    <a:lumMod val="50000"/>
                  </a:schemeClr>
                </a:solidFill>
              </a:rPr>
              <a:t>Output:</a:t>
            </a:r>
          </a:p>
          <a:p>
            <a:r>
              <a:rPr lang="en-US" b="1" dirty="0" smtClean="0">
                <a:solidFill>
                  <a:schemeClr val="accent1">
                    <a:lumMod val="50000"/>
                  </a:schemeClr>
                </a:solidFill>
              </a:rPr>
              <a:t>Notification Message</a:t>
            </a:r>
            <a:endParaRPr lang="en-US" b="1" dirty="0">
              <a:solidFill>
                <a:schemeClr val="accent1">
                  <a:lumMod val="50000"/>
                </a:schemeClr>
              </a:solidFill>
            </a:endParaRPr>
          </a:p>
        </p:txBody>
      </p:sp>
    </p:spTree>
    <p:extLst>
      <p:ext uri="{BB962C8B-B14F-4D97-AF65-F5344CB8AC3E}">
        <p14:creationId xmlns:p14="http://schemas.microsoft.com/office/powerpoint/2010/main" val="85282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7" name="Rectangle 6"/>
          <p:cNvSpPr/>
          <p:nvPr/>
        </p:nvSpPr>
        <p:spPr>
          <a:xfrm>
            <a:off x="6612122" y="2897746"/>
            <a:ext cx="1159099" cy="373488"/>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6537370" y="2499611"/>
            <a:ext cx="1287887" cy="373487"/>
          </a:xfrm>
          <a:prstGeom prst="rect">
            <a:avLst/>
          </a:prstGeom>
          <a:noFill/>
        </p:spPr>
        <p:txBody>
          <a:bodyPr wrap="square" rtlCol="0">
            <a:spAutoFit/>
          </a:bodyPr>
          <a:lstStyle/>
          <a:p>
            <a:r>
              <a:rPr lang="en-US" b="1" dirty="0" smtClean="0">
                <a:solidFill>
                  <a:schemeClr val="accent6">
                    <a:lumMod val="50000"/>
                  </a:schemeClr>
                </a:solidFill>
              </a:rPr>
              <a:t>XX3 - Input</a:t>
            </a:r>
            <a:endParaRPr lang="en-US" b="1" dirty="0">
              <a:solidFill>
                <a:schemeClr val="accent6">
                  <a:lumMod val="50000"/>
                </a:schemeClr>
              </a:solidFill>
            </a:endParaRPr>
          </a:p>
        </p:txBody>
      </p:sp>
      <p:sp>
        <p:nvSpPr>
          <p:cNvPr id="13" name="TextBox 12"/>
          <p:cNvSpPr txBox="1"/>
          <p:nvPr/>
        </p:nvSpPr>
        <p:spPr>
          <a:xfrm>
            <a:off x="1656665" y="5149958"/>
            <a:ext cx="1382749" cy="923330"/>
          </a:xfrm>
          <a:prstGeom prst="rect">
            <a:avLst/>
          </a:prstGeom>
          <a:noFill/>
        </p:spPr>
        <p:txBody>
          <a:bodyPr wrap="square" rtlCol="0">
            <a:spAutoFit/>
          </a:bodyPr>
          <a:lstStyle/>
          <a:p>
            <a:r>
              <a:rPr lang="en-US" b="1" dirty="0" smtClean="0">
                <a:solidFill>
                  <a:schemeClr val="accent6">
                    <a:lumMod val="50000"/>
                  </a:schemeClr>
                </a:solidFill>
              </a:rPr>
              <a:t>Output:</a:t>
            </a:r>
          </a:p>
          <a:p>
            <a:r>
              <a:rPr lang="en-US" b="1" dirty="0" smtClean="0">
                <a:solidFill>
                  <a:schemeClr val="accent6">
                    <a:lumMod val="50000"/>
                  </a:schemeClr>
                </a:solidFill>
              </a:rPr>
              <a:t>Notification Message</a:t>
            </a:r>
            <a:endParaRPr lang="en-US" b="1" dirty="0">
              <a:solidFill>
                <a:schemeClr val="accent6">
                  <a:lumMod val="50000"/>
                </a:schemeClr>
              </a:solidFill>
            </a:endParaRPr>
          </a:p>
        </p:txBody>
      </p:sp>
      <p:sp>
        <p:nvSpPr>
          <p:cNvPr id="15" name="Rectangle 14"/>
          <p:cNvSpPr/>
          <p:nvPr/>
        </p:nvSpPr>
        <p:spPr>
          <a:xfrm>
            <a:off x="1517546" y="2991009"/>
            <a:ext cx="1830961" cy="1980236"/>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7780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2709" y="1519707"/>
            <a:ext cx="6933482" cy="4992107"/>
          </a:xfrm>
        </p:spPr>
      </p:pic>
      <p:sp>
        <p:nvSpPr>
          <p:cNvPr id="5" name="Rectangle 4"/>
          <p:cNvSpPr/>
          <p:nvPr/>
        </p:nvSpPr>
        <p:spPr>
          <a:xfrm>
            <a:off x="3541690" y="2897746"/>
            <a:ext cx="1159099" cy="373488"/>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994424" y="2897746"/>
            <a:ext cx="1159099"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7" name="Rectangle 6"/>
          <p:cNvSpPr/>
          <p:nvPr/>
        </p:nvSpPr>
        <p:spPr>
          <a:xfrm>
            <a:off x="6612122" y="2897746"/>
            <a:ext cx="1159099" cy="373488"/>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541690" y="2460420"/>
            <a:ext cx="1287887" cy="373487"/>
          </a:xfrm>
          <a:prstGeom prst="rect">
            <a:avLst/>
          </a:prstGeom>
          <a:noFill/>
        </p:spPr>
        <p:txBody>
          <a:bodyPr wrap="square" rtlCol="0">
            <a:spAutoFit/>
          </a:bodyPr>
          <a:lstStyle/>
          <a:p>
            <a:r>
              <a:rPr lang="en-US" b="1" dirty="0" smtClean="0">
                <a:solidFill>
                  <a:srgbClr val="FF0000"/>
                </a:solidFill>
              </a:rPr>
              <a:t>XX1 - Input</a:t>
            </a:r>
            <a:endParaRPr lang="en-US" b="1" dirty="0">
              <a:solidFill>
                <a:srgbClr val="FF0000"/>
              </a:solidFill>
            </a:endParaRPr>
          </a:p>
        </p:txBody>
      </p:sp>
      <p:sp>
        <p:nvSpPr>
          <p:cNvPr id="10" name="TextBox 9"/>
          <p:cNvSpPr txBox="1"/>
          <p:nvPr/>
        </p:nvSpPr>
        <p:spPr>
          <a:xfrm>
            <a:off x="4994424" y="2479737"/>
            <a:ext cx="1287887" cy="373487"/>
          </a:xfrm>
          <a:prstGeom prst="rect">
            <a:avLst/>
          </a:prstGeom>
          <a:noFill/>
          <a:ln>
            <a:solidFill>
              <a:schemeClr val="accent1">
                <a:lumMod val="50000"/>
              </a:schemeClr>
            </a:solidFill>
          </a:ln>
        </p:spPr>
        <p:txBody>
          <a:bodyPr wrap="square" rtlCol="0">
            <a:spAutoFit/>
          </a:bodyPr>
          <a:lstStyle/>
          <a:p>
            <a:r>
              <a:rPr lang="en-US" b="1" dirty="0" smtClean="0">
                <a:solidFill>
                  <a:schemeClr val="accent1">
                    <a:lumMod val="50000"/>
                  </a:schemeClr>
                </a:solidFill>
              </a:rPr>
              <a:t>XX2 - Input</a:t>
            </a:r>
            <a:endParaRPr lang="en-US" b="1" dirty="0">
              <a:solidFill>
                <a:schemeClr val="accent1">
                  <a:lumMod val="50000"/>
                </a:schemeClr>
              </a:solidFill>
            </a:endParaRPr>
          </a:p>
        </p:txBody>
      </p:sp>
      <p:sp>
        <p:nvSpPr>
          <p:cNvPr id="11" name="TextBox 10"/>
          <p:cNvSpPr txBox="1"/>
          <p:nvPr/>
        </p:nvSpPr>
        <p:spPr>
          <a:xfrm>
            <a:off x="6537370" y="2499611"/>
            <a:ext cx="1287887" cy="373487"/>
          </a:xfrm>
          <a:prstGeom prst="rect">
            <a:avLst/>
          </a:prstGeom>
          <a:noFill/>
        </p:spPr>
        <p:txBody>
          <a:bodyPr wrap="square" rtlCol="0">
            <a:spAutoFit/>
          </a:bodyPr>
          <a:lstStyle/>
          <a:p>
            <a:r>
              <a:rPr lang="en-US" b="1" dirty="0" smtClean="0">
                <a:solidFill>
                  <a:schemeClr val="accent6">
                    <a:lumMod val="50000"/>
                  </a:schemeClr>
                </a:solidFill>
              </a:rPr>
              <a:t>XX3 - Input</a:t>
            </a:r>
            <a:endParaRPr lang="en-US" b="1" dirty="0">
              <a:solidFill>
                <a:schemeClr val="accent6">
                  <a:lumMod val="50000"/>
                </a:schemeClr>
              </a:solidFill>
            </a:endParaRPr>
          </a:p>
        </p:txBody>
      </p:sp>
      <p:sp>
        <p:nvSpPr>
          <p:cNvPr id="12" name="Rectangle 11"/>
          <p:cNvSpPr/>
          <p:nvPr/>
        </p:nvSpPr>
        <p:spPr>
          <a:xfrm>
            <a:off x="3348507" y="3773509"/>
            <a:ext cx="4675031" cy="236971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3680809" y="3373155"/>
            <a:ext cx="2854012" cy="308865"/>
          </a:xfrm>
          <a:prstGeom prst="rect">
            <a:avLst/>
          </a:prstGeom>
          <a:noFill/>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7030A0"/>
              </a:solidFill>
            </a:endParaRPr>
          </a:p>
        </p:txBody>
      </p:sp>
      <p:sp>
        <p:nvSpPr>
          <p:cNvPr id="15" name="Rectangle 14"/>
          <p:cNvSpPr/>
          <p:nvPr/>
        </p:nvSpPr>
        <p:spPr>
          <a:xfrm>
            <a:off x="1489888" y="2978130"/>
            <a:ext cx="1830961" cy="1980236"/>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775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sp>
        <p:nvSpPr>
          <p:cNvPr id="3" name="Content Placeholder 2"/>
          <p:cNvSpPr>
            <a:spLocks noGrp="1"/>
          </p:cNvSpPr>
          <p:nvPr>
            <p:ph idx="1"/>
          </p:nvPr>
        </p:nvSpPr>
        <p:spPr/>
        <p:txBody>
          <a:bodyPr/>
          <a:lstStyle/>
          <a:p>
            <a:r>
              <a:rPr lang="en-US" dirty="0" smtClean="0"/>
              <a:t>Print Job</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5709538"/>
              </p:ext>
            </p:extLst>
          </p:nvPr>
        </p:nvGraphicFramePr>
        <p:xfrm>
          <a:off x="628651" y="2553368"/>
          <a:ext cx="7536555" cy="3873191"/>
        </p:xfrm>
        <a:graphic>
          <a:graphicData uri="http://schemas.openxmlformats.org/drawingml/2006/table">
            <a:tbl>
              <a:tblPr firstRow="1" firstCol="1" bandRow="1">
                <a:tableStyleId>{5C22544A-7EE6-4342-B048-85BDC9FD1C3A}</a:tableStyleId>
              </a:tblPr>
              <a:tblGrid>
                <a:gridCol w="789033"/>
                <a:gridCol w="2034048"/>
                <a:gridCol w="2230592"/>
                <a:gridCol w="2482882"/>
              </a:tblGrid>
              <a:tr h="553313">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53313">
                <a:tc>
                  <a:txBody>
                    <a:bodyPr/>
                    <a:lstStyle/>
                    <a:p>
                      <a:pPr marL="0" marR="0" algn="just">
                        <a:lnSpc>
                          <a:spcPct val="105000"/>
                        </a:lnSpc>
                        <a:spcBef>
                          <a:spcPts val="0"/>
                        </a:spcBef>
                        <a:spcAft>
                          <a:spcPts val="0"/>
                        </a:spcAft>
                      </a:pPr>
                      <a:r>
                        <a:rPr lang="en-US" sz="1600">
                          <a:effectLst/>
                        </a:rPr>
                        <a:t>GP1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Choose a print job configuration.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53313">
                <a:tc>
                  <a:txBody>
                    <a:bodyPr/>
                    <a:lstStyle/>
                    <a:p>
                      <a:pPr marL="0" marR="0" algn="just">
                        <a:lnSpc>
                          <a:spcPct val="105000"/>
                        </a:lnSpc>
                        <a:spcBef>
                          <a:spcPts val="0"/>
                        </a:spcBef>
                        <a:spcAft>
                          <a:spcPts val="0"/>
                        </a:spcAft>
                      </a:pPr>
                      <a:r>
                        <a:rPr lang="en-US" sz="1600">
                          <a:effectLst/>
                        </a:rPr>
                        <a:t>GP2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Updates display</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Click “New Subsection”.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06626">
                <a:tc>
                  <a:txBody>
                    <a:bodyPr/>
                    <a:lstStyle/>
                    <a:p>
                      <a:pPr marL="0" marR="0" algn="just">
                        <a:lnSpc>
                          <a:spcPct val="105000"/>
                        </a:lnSpc>
                        <a:spcBef>
                          <a:spcPts val="0"/>
                        </a:spcBef>
                        <a:spcAft>
                          <a:spcPts val="0"/>
                        </a:spcAft>
                      </a:pPr>
                      <a:r>
                        <a:rPr lang="en-US" sz="1600">
                          <a:effectLst/>
                        </a:rPr>
                        <a:t>GP3</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Print Job Config Data</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dirty="0">
                          <a:effectLst/>
                        </a:rPr>
                        <a:t>Returns message of success to user.</a:t>
                      </a:r>
                    </a:p>
                    <a:p>
                      <a:pPr marL="342900" marR="0" lvl="0" indent="-342900" algn="just">
                        <a:lnSpc>
                          <a:spcPct val="105000"/>
                        </a:lnSpc>
                        <a:spcBef>
                          <a:spcPts val="0"/>
                        </a:spcBef>
                        <a:spcAft>
                          <a:spcPts val="0"/>
                        </a:spcAft>
                        <a:buFont typeface="Symbol" panose="05050102010706020507" pitchFamily="18" charset="2"/>
                        <a:buChar char=""/>
                      </a:pPr>
                      <a:r>
                        <a:rPr lang="en-US" sz="1600" dirty="0">
                          <a:effectLst/>
                        </a:rPr>
                        <a:t>Returns message of failure to user.</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Insert data of valid type and click “Save”.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Insert data of invalid type and click “Save”.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06626">
                <a:tc>
                  <a:txBody>
                    <a:bodyPr/>
                    <a:lstStyle/>
                    <a:p>
                      <a:pPr marL="0" marR="0" algn="just">
                        <a:lnSpc>
                          <a:spcPct val="105000"/>
                        </a:lnSpc>
                        <a:spcBef>
                          <a:spcPts val="0"/>
                        </a:spcBef>
                        <a:spcAft>
                          <a:spcPts val="0"/>
                        </a:spcAft>
                      </a:pPr>
                      <a:r>
                        <a:rPr lang="en-US" sz="1600" dirty="0" smtClean="0">
                          <a:effectLst/>
                        </a:rPr>
                        <a:t>GP4</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Print Job Config Data</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05000"/>
                        </a:lnSpc>
                        <a:spcBef>
                          <a:spcPts val="0"/>
                        </a:spcBef>
                        <a:spcAft>
                          <a:spcPts val="0"/>
                        </a:spcAft>
                        <a:buFont typeface="Symbol" panose="05050102010706020507" pitchFamily="18" charset="2"/>
                        <a:buChar char=""/>
                      </a:pPr>
                      <a:r>
                        <a:rPr lang="en-US" sz="1600">
                          <a:effectLst/>
                        </a:rPr>
                        <a:t>Returns message of success to user.</a:t>
                      </a:r>
                    </a:p>
                    <a:p>
                      <a:pPr marL="0" marR="0" algn="just">
                        <a:lnSpc>
                          <a:spcPct val="105000"/>
                        </a:lnSpc>
                        <a:spcBef>
                          <a:spcPts val="0"/>
                        </a:spcBef>
                        <a:spcAft>
                          <a:spcPts val="0"/>
                        </a:spcAft>
                      </a:pPr>
                      <a:r>
                        <a:rPr lang="en-US" sz="1600">
                          <a:effectLst/>
                        </a:rPr>
                        <a:t> </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Choose a print job file and click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647513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Requirements Overview</a:t>
            </a:r>
          </a:p>
          <a:p>
            <a:r>
              <a:rPr lang="en-US" dirty="0" smtClean="0"/>
              <a:t>Architecture Overview</a:t>
            </a:r>
          </a:p>
          <a:p>
            <a:r>
              <a:rPr lang="en-US" dirty="0" smtClean="0"/>
              <a:t>Detail Design Overview</a:t>
            </a:r>
          </a:p>
          <a:p>
            <a:r>
              <a:rPr lang="en-US" dirty="0" smtClean="0"/>
              <a:t>Test Items</a:t>
            </a:r>
          </a:p>
          <a:p>
            <a:r>
              <a:rPr lang="en-US" dirty="0" smtClean="0"/>
              <a:t>Risks</a:t>
            </a:r>
          </a:p>
          <a:p>
            <a:r>
              <a:rPr lang="en-US" dirty="0" smtClean="0"/>
              <a:t>Features To Be Tested</a:t>
            </a:r>
          </a:p>
          <a:p>
            <a:r>
              <a:rPr lang="en-US" dirty="0" smtClean="0"/>
              <a:t>Features Not Tested</a:t>
            </a:r>
          </a:p>
          <a:p>
            <a:r>
              <a:rPr lang="en-US" dirty="0" smtClean="0"/>
              <a:t>Test Deliverables</a:t>
            </a:r>
          </a:p>
          <a:p>
            <a:r>
              <a:rPr lang="en-US" dirty="0" smtClean="0"/>
              <a:t>Test Schedule</a:t>
            </a:r>
          </a:p>
          <a:p>
            <a:endParaRPr lang="en-US" dirty="0" smtClean="0"/>
          </a:p>
          <a:p>
            <a:endParaRPr lang="en-US" dirty="0" smtClean="0"/>
          </a:p>
        </p:txBody>
      </p:sp>
    </p:spTree>
    <p:extLst>
      <p:ext uri="{BB962C8B-B14F-4D97-AF65-F5344CB8AC3E}">
        <p14:creationId xmlns:p14="http://schemas.microsoft.com/office/powerpoint/2010/main" val="3294571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8" name="Rectangle 7"/>
          <p:cNvSpPr/>
          <p:nvPr/>
        </p:nvSpPr>
        <p:spPr>
          <a:xfrm>
            <a:off x="6471694" y="2962141"/>
            <a:ext cx="1191236" cy="41212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7856113" y="2924058"/>
            <a:ext cx="1287887" cy="369332"/>
          </a:xfrm>
          <a:prstGeom prst="rect">
            <a:avLst/>
          </a:prstGeom>
          <a:noFill/>
          <a:ln>
            <a:noFill/>
          </a:ln>
        </p:spPr>
        <p:txBody>
          <a:bodyPr wrap="square" rtlCol="0">
            <a:spAutoFit/>
          </a:bodyPr>
          <a:lstStyle/>
          <a:p>
            <a:r>
              <a:rPr lang="en-US" b="1" dirty="0" smtClean="0">
                <a:solidFill>
                  <a:srgbClr val="C00000"/>
                </a:solidFill>
              </a:rPr>
              <a:t>GP1 - Input</a:t>
            </a:r>
            <a:endParaRPr lang="en-US" b="1" dirty="0">
              <a:solidFill>
                <a:srgbClr val="C00000"/>
              </a:solidFill>
            </a:endParaRPr>
          </a:p>
        </p:txBody>
      </p:sp>
      <p:sp>
        <p:nvSpPr>
          <p:cNvPr id="10" name="Rectangle 9"/>
          <p:cNvSpPr/>
          <p:nvPr/>
        </p:nvSpPr>
        <p:spPr>
          <a:xfrm>
            <a:off x="6421341" y="4721653"/>
            <a:ext cx="1434771" cy="1759512"/>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1094704" y="2395470"/>
            <a:ext cx="5326637" cy="408569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p:cNvSpPr txBox="1"/>
          <p:nvPr/>
        </p:nvSpPr>
        <p:spPr>
          <a:xfrm>
            <a:off x="1350136" y="6488668"/>
            <a:ext cx="2977165" cy="369332"/>
          </a:xfrm>
          <a:prstGeom prst="rect">
            <a:avLst/>
          </a:prstGeom>
          <a:noFill/>
          <a:ln>
            <a:noFill/>
          </a:ln>
        </p:spPr>
        <p:txBody>
          <a:bodyPr wrap="square" rtlCol="0">
            <a:spAutoFit/>
          </a:bodyPr>
          <a:lstStyle/>
          <a:p>
            <a:r>
              <a:rPr lang="en-US" b="1" dirty="0" smtClean="0">
                <a:solidFill>
                  <a:srgbClr val="C00000"/>
                </a:solidFill>
              </a:rPr>
              <a:t>Output: Cleared Fields</a:t>
            </a:r>
            <a:endParaRPr lang="en-US" b="1" dirty="0">
              <a:solidFill>
                <a:srgbClr val="C00000"/>
              </a:solidFill>
            </a:endParaRPr>
          </a:p>
        </p:txBody>
      </p:sp>
    </p:spTree>
    <p:extLst>
      <p:ext uri="{BB962C8B-B14F-4D97-AF65-F5344CB8AC3E}">
        <p14:creationId xmlns:p14="http://schemas.microsoft.com/office/powerpoint/2010/main" val="237922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5" grpId="0" animBg="1"/>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5" name="Rectangle 4"/>
          <p:cNvSpPr/>
          <p:nvPr/>
        </p:nvSpPr>
        <p:spPr>
          <a:xfrm>
            <a:off x="1385760" y="5277889"/>
            <a:ext cx="1548044"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6" name="TextBox 5"/>
          <p:cNvSpPr txBox="1"/>
          <p:nvPr/>
        </p:nvSpPr>
        <p:spPr>
          <a:xfrm>
            <a:off x="1472043" y="5674686"/>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GP2 - Input</a:t>
            </a:r>
            <a:endParaRPr lang="en-US" b="1" dirty="0">
              <a:solidFill>
                <a:schemeClr val="accent1">
                  <a:lumMod val="50000"/>
                </a:schemeClr>
              </a:solidFill>
            </a:endParaRPr>
          </a:p>
        </p:txBody>
      </p:sp>
      <p:sp>
        <p:nvSpPr>
          <p:cNvPr id="16" name="Rectangle 15"/>
          <p:cNvSpPr/>
          <p:nvPr/>
        </p:nvSpPr>
        <p:spPr>
          <a:xfrm>
            <a:off x="1385759" y="6040828"/>
            <a:ext cx="4590037" cy="256942"/>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17" name="Rectangle 16"/>
          <p:cNvSpPr/>
          <p:nvPr/>
        </p:nvSpPr>
        <p:spPr>
          <a:xfrm>
            <a:off x="6084402" y="2369713"/>
            <a:ext cx="380792" cy="4237149"/>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18" name="TextBox 17"/>
          <p:cNvSpPr txBox="1"/>
          <p:nvPr/>
        </p:nvSpPr>
        <p:spPr>
          <a:xfrm>
            <a:off x="1350136" y="6488668"/>
            <a:ext cx="2977165" cy="369332"/>
          </a:xfrm>
          <a:prstGeom prst="rect">
            <a:avLst/>
          </a:prstGeom>
          <a:noFill/>
          <a:ln>
            <a:noFill/>
          </a:ln>
        </p:spPr>
        <p:txBody>
          <a:bodyPr wrap="square" rtlCol="0">
            <a:spAutoFit/>
          </a:bodyPr>
          <a:lstStyle/>
          <a:p>
            <a:r>
              <a:rPr lang="en-US" b="1" dirty="0" smtClean="0">
                <a:solidFill>
                  <a:schemeClr val="accent1">
                    <a:lumMod val="50000"/>
                  </a:schemeClr>
                </a:solidFill>
              </a:rPr>
              <a:t>Output: Updated Display</a:t>
            </a:r>
            <a:endParaRPr lang="en-US" b="1" dirty="0">
              <a:solidFill>
                <a:schemeClr val="accent1">
                  <a:lumMod val="50000"/>
                </a:schemeClr>
              </a:solidFill>
            </a:endParaRPr>
          </a:p>
        </p:txBody>
      </p:sp>
    </p:spTree>
    <p:extLst>
      <p:ext uri="{BB962C8B-B14F-4D97-AF65-F5344CB8AC3E}">
        <p14:creationId xmlns:p14="http://schemas.microsoft.com/office/powerpoint/2010/main" val="157894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11" name="Rectangle 10"/>
          <p:cNvSpPr/>
          <p:nvPr/>
        </p:nvSpPr>
        <p:spPr>
          <a:xfrm>
            <a:off x="6471694" y="3374265"/>
            <a:ext cx="1191236" cy="412124"/>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2" name="TextBox 11"/>
          <p:cNvSpPr txBox="1"/>
          <p:nvPr/>
        </p:nvSpPr>
        <p:spPr>
          <a:xfrm>
            <a:off x="7856112" y="3374265"/>
            <a:ext cx="1287887" cy="369332"/>
          </a:xfrm>
          <a:prstGeom prst="rect">
            <a:avLst/>
          </a:prstGeom>
          <a:noFill/>
          <a:ln>
            <a:noFill/>
          </a:ln>
        </p:spPr>
        <p:txBody>
          <a:bodyPr wrap="square" rtlCol="0">
            <a:spAutoFit/>
          </a:bodyPr>
          <a:lstStyle/>
          <a:p>
            <a:r>
              <a:rPr lang="en-US" b="1" dirty="0" smtClean="0">
                <a:solidFill>
                  <a:schemeClr val="accent6">
                    <a:lumMod val="50000"/>
                  </a:schemeClr>
                </a:solidFill>
              </a:rPr>
              <a:t>GP3 - Input</a:t>
            </a:r>
            <a:endParaRPr lang="en-US" b="1" dirty="0">
              <a:solidFill>
                <a:schemeClr val="accent6">
                  <a:lumMod val="50000"/>
                </a:schemeClr>
              </a:solidFill>
            </a:endParaRPr>
          </a:p>
        </p:txBody>
      </p:sp>
      <p:sp>
        <p:nvSpPr>
          <p:cNvPr id="15" name="TextBox 14"/>
          <p:cNvSpPr txBox="1"/>
          <p:nvPr/>
        </p:nvSpPr>
        <p:spPr>
          <a:xfrm>
            <a:off x="1350136" y="6488668"/>
            <a:ext cx="3608230" cy="369332"/>
          </a:xfrm>
          <a:prstGeom prst="rect">
            <a:avLst/>
          </a:prstGeom>
          <a:noFill/>
          <a:ln>
            <a:noFill/>
          </a:ln>
        </p:spPr>
        <p:txBody>
          <a:bodyPr wrap="square" rtlCol="0">
            <a:spAutoFit/>
          </a:bodyPr>
          <a:lstStyle/>
          <a:p>
            <a:r>
              <a:rPr lang="en-US" b="1" dirty="0" smtClean="0">
                <a:solidFill>
                  <a:schemeClr val="accent6">
                    <a:lumMod val="50000"/>
                  </a:schemeClr>
                </a:solidFill>
              </a:rPr>
              <a:t>Output: Confirmation Message</a:t>
            </a:r>
            <a:endParaRPr lang="en-US" b="1" dirty="0">
              <a:solidFill>
                <a:schemeClr val="accent6">
                  <a:lumMod val="50000"/>
                </a:schemeClr>
              </a:solidFill>
            </a:endParaRPr>
          </a:p>
        </p:txBody>
      </p:sp>
      <p:sp>
        <p:nvSpPr>
          <p:cNvPr id="16" name="Rectangle 15"/>
          <p:cNvSpPr/>
          <p:nvPr/>
        </p:nvSpPr>
        <p:spPr>
          <a:xfrm>
            <a:off x="6423488" y="4224270"/>
            <a:ext cx="1602996" cy="2264397"/>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Tree>
    <p:extLst>
      <p:ext uri="{BB962C8B-B14F-4D97-AF65-F5344CB8AC3E}">
        <p14:creationId xmlns:p14="http://schemas.microsoft.com/office/powerpoint/2010/main" val="341432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13" name="Rectangle 12"/>
          <p:cNvSpPr/>
          <p:nvPr/>
        </p:nvSpPr>
        <p:spPr>
          <a:xfrm>
            <a:off x="6484573" y="3743597"/>
            <a:ext cx="1191236" cy="412124"/>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4" name="TextBox 13"/>
          <p:cNvSpPr txBox="1"/>
          <p:nvPr/>
        </p:nvSpPr>
        <p:spPr>
          <a:xfrm>
            <a:off x="7843233" y="3743597"/>
            <a:ext cx="1287887" cy="369332"/>
          </a:xfrm>
          <a:prstGeom prst="rect">
            <a:avLst/>
          </a:prstGeom>
          <a:noFill/>
          <a:ln>
            <a:noFill/>
          </a:ln>
        </p:spPr>
        <p:txBody>
          <a:bodyPr wrap="square" rtlCol="0">
            <a:spAutoFit/>
          </a:bodyPr>
          <a:lstStyle/>
          <a:p>
            <a:r>
              <a:rPr lang="en-US" b="1" dirty="0" smtClean="0">
                <a:solidFill>
                  <a:schemeClr val="accent4">
                    <a:lumMod val="75000"/>
                  </a:schemeClr>
                </a:solidFill>
              </a:rPr>
              <a:t>GP4 - Input</a:t>
            </a:r>
            <a:endParaRPr lang="en-US" b="1" dirty="0">
              <a:solidFill>
                <a:schemeClr val="accent4">
                  <a:lumMod val="75000"/>
                </a:schemeClr>
              </a:solidFill>
            </a:endParaRPr>
          </a:p>
        </p:txBody>
      </p:sp>
      <p:sp>
        <p:nvSpPr>
          <p:cNvPr id="15" name="Rectangle 14"/>
          <p:cNvSpPr/>
          <p:nvPr/>
        </p:nvSpPr>
        <p:spPr>
          <a:xfrm>
            <a:off x="6423488" y="4256604"/>
            <a:ext cx="1602996" cy="2324499"/>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6" name="TextBox 15"/>
          <p:cNvSpPr txBox="1"/>
          <p:nvPr/>
        </p:nvSpPr>
        <p:spPr>
          <a:xfrm>
            <a:off x="1350136" y="6488668"/>
            <a:ext cx="3608230" cy="369332"/>
          </a:xfrm>
          <a:prstGeom prst="rect">
            <a:avLst/>
          </a:prstGeom>
          <a:noFill/>
          <a:ln>
            <a:noFill/>
          </a:ln>
        </p:spPr>
        <p:txBody>
          <a:bodyPr wrap="square" rtlCol="0">
            <a:spAutoFit/>
          </a:bodyPr>
          <a:lstStyle/>
          <a:p>
            <a:r>
              <a:rPr lang="en-US" b="1" dirty="0" smtClean="0">
                <a:solidFill>
                  <a:schemeClr val="accent4">
                    <a:lumMod val="75000"/>
                  </a:schemeClr>
                </a:solidFill>
              </a:rPr>
              <a:t>Output: Confirmation Message</a:t>
            </a:r>
            <a:endParaRPr lang="en-US" b="1" dirty="0">
              <a:solidFill>
                <a:schemeClr val="accent4">
                  <a:lumMod val="75000"/>
                </a:schemeClr>
              </a:solidFill>
            </a:endParaRPr>
          </a:p>
        </p:txBody>
      </p:sp>
    </p:spTree>
    <p:extLst>
      <p:ext uri="{BB962C8B-B14F-4D97-AF65-F5344CB8AC3E}">
        <p14:creationId xmlns:p14="http://schemas.microsoft.com/office/powerpoint/2010/main" val="425894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Unit Testing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00" y="1339403"/>
            <a:ext cx="7155534" cy="5141762"/>
          </a:xfrm>
          <a:prstGeom prst="rect">
            <a:avLst/>
          </a:prstGeom>
        </p:spPr>
      </p:pic>
      <p:sp>
        <p:nvSpPr>
          <p:cNvPr id="5" name="Rectangle 4"/>
          <p:cNvSpPr/>
          <p:nvPr/>
        </p:nvSpPr>
        <p:spPr>
          <a:xfrm>
            <a:off x="1385760" y="5277889"/>
            <a:ext cx="1548044" cy="373488"/>
          </a:xfrm>
          <a:prstGeom prst="rect">
            <a:avLst/>
          </a:prstGeom>
          <a:noFill/>
          <a:ln w="381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1">
                  <a:lumMod val="50000"/>
                </a:schemeClr>
              </a:solidFill>
            </a:endParaRPr>
          </a:p>
        </p:txBody>
      </p:sp>
      <p:sp>
        <p:nvSpPr>
          <p:cNvPr id="6" name="TextBox 5"/>
          <p:cNvSpPr txBox="1"/>
          <p:nvPr/>
        </p:nvSpPr>
        <p:spPr>
          <a:xfrm>
            <a:off x="1472043" y="5674686"/>
            <a:ext cx="1287887" cy="373487"/>
          </a:xfrm>
          <a:prstGeom prst="rect">
            <a:avLst/>
          </a:prstGeom>
          <a:noFill/>
          <a:ln>
            <a:noFill/>
          </a:ln>
        </p:spPr>
        <p:txBody>
          <a:bodyPr wrap="square" rtlCol="0">
            <a:spAutoFit/>
          </a:bodyPr>
          <a:lstStyle/>
          <a:p>
            <a:r>
              <a:rPr lang="en-US" b="1" dirty="0" smtClean="0">
                <a:solidFill>
                  <a:schemeClr val="accent1">
                    <a:lumMod val="50000"/>
                  </a:schemeClr>
                </a:solidFill>
              </a:rPr>
              <a:t>GP2 - Input</a:t>
            </a:r>
            <a:endParaRPr lang="en-US" b="1" dirty="0">
              <a:solidFill>
                <a:schemeClr val="accent1">
                  <a:lumMod val="50000"/>
                </a:schemeClr>
              </a:solidFill>
            </a:endParaRPr>
          </a:p>
        </p:txBody>
      </p:sp>
      <p:sp>
        <p:nvSpPr>
          <p:cNvPr id="8" name="Rectangle 7"/>
          <p:cNvSpPr/>
          <p:nvPr/>
        </p:nvSpPr>
        <p:spPr>
          <a:xfrm>
            <a:off x="6471694" y="2962141"/>
            <a:ext cx="1191236" cy="412124"/>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7856113" y="2924058"/>
            <a:ext cx="1287887" cy="369332"/>
          </a:xfrm>
          <a:prstGeom prst="rect">
            <a:avLst/>
          </a:prstGeom>
          <a:noFill/>
          <a:ln>
            <a:noFill/>
          </a:ln>
        </p:spPr>
        <p:txBody>
          <a:bodyPr wrap="square" rtlCol="0">
            <a:spAutoFit/>
          </a:bodyPr>
          <a:lstStyle/>
          <a:p>
            <a:r>
              <a:rPr lang="en-US" b="1" dirty="0" smtClean="0">
                <a:solidFill>
                  <a:srgbClr val="C00000"/>
                </a:solidFill>
              </a:rPr>
              <a:t>GP1 - Input</a:t>
            </a:r>
            <a:endParaRPr lang="en-US" b="1" dirty="0">
              <a:solidFill>
                <a:srgbClr val="C00000"/>
              </a:solidFill>
            </a:endParaRPr>
          </a:p>
        </p:txBody>
      </p:sp>
      <p:sp>
        <p:nvSpPr>
          <p:cNvPr id="10" name="Rectangle 9"/>
          <p:cNvSpPr/>
          <p:nvPr/>
        </p:nvSpPr>
        <p:spPr>
          <a:xfrm>
            <a:off x="6421341" y="4721653"/>
            <a:ext cx="1434771" cy="1759512"/>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6471694" y="3374265"/>
            <a:ext cx="1191236" cy="412124"/>
          </a:xfrm>
          <a:prstGeom prst="rect">
            <a:avLst/>
          </a:prstGeom>
          <a:no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2" name="TextBox 11"/>
          <p:cNvSpPr txBox="1"/>
          <p:nvPr/>
        </p:nvSpPr>
        <p:spPr>
          <a:xfrm>
            <a:off x="7856112" y="3374265"/>
            <a:ext cx="1287887" cy="369332"/>
          </a:xfrm>
          <a:prstGeom prst="rect">
            <a:avLst/>
          </a:prstGeom>
          <a:noFill/>
          <a:ln>
            <a:noFill/>
          </a:ln>
        </p:spPr>
        <p:txBody>
          <a:bodyPr wrap="square" rtlCol="0">
            <a:spAutoFit/>
          </a:bodyPr>
          <a:lstStyle/>
          <a:p>
            <a:r>
              <a:rPr lang="en-US" b="1" dirty="0" smtClean="0">
                <a:solidFill>
                  <a:schemeClr val="accent6">
                    <a:lumMod val="50000"/>
                  </a:schemeClr>
                </a:solidFill>
              </a:rPr>
              <a:t>GP3 - Input</a:t>
            </a:r>
            <a:endParaRPr lang="en-US" b="1" dirty="0">
              <a:solidFill>
                <a:schemeClr val="accent6">
                  <a:lumMod val="50000"/>
                </a:schemeClr>
              </a:solidFill>
            </a:endParaRPr>
          </a:p>
        </p:txBody>
      </p:sp>
      <p:sp>
        <p:nvSpPr>
          <p:cNvPr id="13" name="Rectangle 12"/>
          <p:cNvSpPr/>
          <p:nvPr/>
        </p:nvSpPr>
        <p:spPr>
          <a:xfrm>
            <a:off x="6484573" y="3743597"/>
            <a:ext cx="1191236" cy="412124"/>
          </a:xfrm>
          <a:prstGeom prst="rect">
            <a:avLst/>
          </a:prstGeom>
          <a:noFill/>
          <a:ln w="38100">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6">
                  <a:lumMod val="50000"/>
                </a:schemeClr>
              </a:solidFill>
            </a:endParaRPr>
          </a:p>
        </p:txBody>
      </p:sp>
      <p:sp>
        <p:nvSpPr>
          <p:cNvPr id="14" name="TextBox 13"/>
          <p:cNvSpPr txBox="1"/>
          <p:nvPr/>
        </p:nvSpPr>
        <p:spPr>
          <a:xfrm>
            <a:off x="7843233" y="3743597"/>
            <a:ext cx="1287887" cy="369332"/>
          </a:xfrm>
          <a:prstGeom prst="rect">
            <a:avLst/>
          </a:prstGeom>
          <a:noFill/>
          <a:ln>
            <a:noFill/>
          </a:ln>
        </p:spPr>
        <p:txBody>
          <a:bodyPr wrap="square" rtlCol="0">
            <a:spAutoFit/>
          </a:bodyPr>
          <a:lstStyle/>
          <a:p>
            <a:r>
              <a:rPr lang="en-US" b="1" dirty="0" smtClean="0">
                <a:solidFill>
                  <a:schemeClr val="accent4">
                    <a:lumMod val="75000"/>
                  </a:schemeClr>
                </a:solidFill>
              </a:rPr>
              <a:t>GP4 - Input</a:t>
            </a:r>
            <a:endParaRPr lang="en-US" b="1" dirty="0">
              <a:solidFill>
                <a:schemeClr val="accent4">
                  <a:lumMod val="75000"/>
                </a:schemeClr>
              </a:solidFill>
            </a:endParaRPr>
          </a:p>
        </p:txBody>
      </p:sp>
    </p:spTree>
    <p:extLst>
      <p:ext uri="{BB962C8B-B14F-4D97-AF65-F5344CB8AC3E}">
        <p14:creationId xmlns:p14="http://schemas.microsoft.com/office/powerpoint/2010/main" val="77539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Unit Testing</a:t>
            </a:r>
            <a:endParaRPr lang="en-US" dirty="0"/>
          </a:p>
        </p:txBody>
      </p:sp>
      <p:sp>
        <p:nvSpPr>
          <p:cNvPr id="3" name="Content Placeholder 2"/>
          <p:cNvSpPr>
            <a:spLocks noGrp="1"/>
          </p:cNvSpPr>
          <p:nvPr>
            <p:ph idx="1"/>
          </p:nvPr>
        </p:nvSpPr>
        <p:spPr/>
        <p:txBody>
          <a:bodyPr/>
          <a:lstStyle/>
          <a:p>
            <a:r>
              <a:rPr lang="en-US" dirty="0" smtClean="0"/>
              <a:t>Goal:</a:t>
            </a:r>
          </a:p>
          <a:p>
            <a:pPr lvl="1"/>
            <a:r>
              <a:rPr lang="en-US" dirty="0" smtClean="0"/>
              <a:t>Test function calls and data boundaries</a:t>
            </a:r>
          </a:p>
          <a:p>
            <a:endParaRPr lang="en-US" dirty="0" smtClean="0"/>
          </a:p>
          <a:p>
            <a:r>
              <a:rPr lang="en-US" dirty="0" smtClean="0"/>
              <a:t>Import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817535"/>
              </p:ext>
            </p:extLst>
          </p:nvPr>
        </p:nvGraphicFramePr>
        <p:xfrm>
          <a:off x="533266" y="3671585"/>
          <a:ext cx="7982084" cy="3028417"/>
        </p:xfrm>
        <a:graphic>
          <a:graphicData uri="http://schemas.openxmlformats.org/drawingml/2006/table">
            <a:tbl>
              <a:tblPr firstRow="1" firstCol="1" bandRow="1">
                <a:tableStyleId>{5C22544A-7EE6-4342-B048-85BDC9FD1C3A}</a:tableStyleId>
              </a:tblPr>
              <a:tblGrid>
                <a:gridCol w="835511"/>
                <a:gridCol w="2153980"/>
                <a:gridCol w="2362479"/>
                <a:gridCol w="2630114"/>
              </a:tblGrid>
              <a:tr h="468097">
                <a:tc>
                  <a:txBody>
                    <a:bodyPr/>
                    <a:lstStyle/>
                    <a:p>
                      <a:pPr marL="0" marR="0" algn="just">
                        <a:lnSpc>
                          <a:spcPct val="105000"/>
                        </a:lnSpc>
                        <a:spcBef>
                          <a:spcPts val="0"/>
                        </a:spcBef>
                        <a:spcAft>
                          <a:spcPts val="0"/>
                        </a:spcAft>
                      </a:pPr>
                      <a:r>
                        <a:rPr lang="en-US" sz="1600">
                          <a:effectLst/>
                        </a:rPr>
                        <a:t>Test ID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6136">
                <a:tc>
                  <a:txBody>
                    <a:bodyPr/>
                    <a:lstStyle/>
                    <a:p>
                      <a:pPr marL="0" marR="0" algn="just">
                        <a:lnSpc>
                          <a:spcPct val="105000"/>
                        </a:lnSpc>
                        <a:spcBef>
                          <a:spcPts val="0"/>
                        </a:spcBef>
                        <a:spcAft>
                          <a:spcPts val="0"/>
                        </a:spcAft>
                      </a:pPr>
                      <a:r>
                        <a:rPr lang="en-US" sz="1600">
                          <a:effectLst/>
                        </a:rPr>
                        <a:t>IC1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File Name of STL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a valid STL file to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an invalid STL file to import()</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an invalid file type to import()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53770">
                <a:tc>
                  <a:txBody>
                    <a:bodyPr/>
                    <a:lstStyle/>
                    <a:p>
                      <a:pPr marL="0" marR="0" algn="just">
                        <a:lnSpc>
                          <a:spcPct val="105000"/>
                        </a:lnSpc>
                        <a:spcBef>
                          <a:spcPts val="0"/>
                        </a:spcBef>
                        <a:spcAft>
                          <a:spcPts val="0"/>
                        </a:spcAft>
                      </a:pPr>
                      <a:r>
                        <a:rPr lang="en-US" sz="1600">
                          <a:effectLst/>
                        </a:rPr>
                        <a:t>IC2</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File Name of STL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valid STL file to delete()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an invalid file to delete()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60950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Unit Testing</a:t>
            </a:r>
            <a:endParaRPr lang="en-US" dirty="0"/>
          </a:p>
        </p:txBody>
      </p:sp>
      <p:sp>
        <p:nvSpPr>
          <p:cNvPr id="3" name="Content Placeholder 2"/>
          <p:cNvSpPr>
            <a:spLocks noGrp="1"/>
          </p:cNvSpPr>
          <p:nvPr>
            <p:ph idx="1"/>
          </p:nvPr>
        </p:nvSpPr>
        <p:spPr>
          <a:xfrm>
            <a:off x="628650" y="1439259"/>
            <a:ext cx="7886700" cy="4351338"/>
          </a:xfrm>
        </p:spPr>
        <p:txBody>
          <a:bodyPr/>
          <a:lstStyle/>
          <a:p>
            <a:r>
              <a:rPr lang="en-US" dirty="0"/>
              <a:t>Material, Print, Printer, &amp; Extruder</a:t>
            </a:r>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4876919"/>
              </p:ext>
            </p:extLst>
          </p:nvPr>
        </p:nvGraphicFramePr>
        <p:xfrm>
          <a:off x="300909" y="1966980"/>
          <a:ext cx="8005964" cy="4593881"/>
        </p:xfrm>
        <a:graphic>
          <a:graphicData uri="http://schemas.openxmlformats.org/drawingml/2006/table">
            <a:tbl>
              <a:tblPr firstRow="1" firstCol="1" bandRow="1">
                <a:tableStyleId>{5C22544A-7EE6-4342-B048-85BDC9FD1C3A}</a:tableStyleId>
              </a:tblPr>
              <a:tblGrid>
                <a:gridCol w="838442"/>
                <a:gridCol w="2160718"/>
                <a:gridCol w="2369175"/>
                <a:gridCol w="2637629"/>
              </a:tblGrid>
              <a:tr h="410798">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311041">
                <a:tc>
                  <a:txBody>
                    <a:bodyPr/>
                    <a:lstStyle/>
                    <a:p>
                      <a:pPr marL="0" marR="0" algn="just">
                        <a:lnSpc>
                          <a:spcPct val="105000"/>
                        </a:lnSpc>
                        <a:spcBef>
                          <a:spcPts val="0"/>
                        </a:spcBef>
                        <a:spcAft>
                          <a:spcPts val="0"/>
                        </a:spcAft>
                      </a:pPr>
                      <a:r>
                        <a:rPr lang="en-US" sz="1600" dirty="0" smtClean="0">
                          <a:effectLst/>
                        </a:rPr>
                        <a:t>XX1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p>
                    <a:p>
                      <a:pPr marL="342900" marR="0" lvl="0" indent="-342900" algn="l">
                        <a:lnSpc>
                          <a:spcPct val="105000"/>
                        </a:lnSpc>
                        <a:spcBef>
                          <a:spcPts val="0"/>
                        </a:spcBef>
                        <a:spcAft>
                          <a:spcPts val="0"/>
                        </a:spcAft>
                        <a:buFont typeface="Symbol" panose="05050102010706020507" pitchFamily="18" charset="2"/>
                        <a:buChar char=""/>
                      </a:pPr>
                      <a:r>
                        <a:rPr lang="en-US" sz="1600" dirty="0" smtClean="0">
                          <a:solidFill>
                            <a:schemeClr val="tx1"/>
                          </a:solidFill>
                          <a:effectLst/>
                        </a:rPr>
                        <a:t> </a:t>
                      </a:r>
                      <a:r>
                        <a:rPr lang="en-US" sz="1600" dirty="0" smtClean="0">
                          <a:solidFill>
                            <a:srgbClr val="FF0000"/>
                          </a:solidFill>
                          <a:effectLst/>
                        </a:rPr>
                        <a:t>XXX </a:t>
                      </a:r>
                      <a:r>
                        <a:rPr lang="en-US" sz="1600" dirty="0" err="1">
                          <a:effectLst/>
                        </a:rPr>
                        <a:t>Config</a:t>
                      </a:r>
                      <a:r>
                        <a:rPr lang="en-US" sz="1600" dirty="0">
                          <a:effectLst/>
                        </a:rPr>
                        <a:t> Object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 with values within boundary </a:t>
                      </a:r>
                      <a:r>
                        <a:rPr lang="en-US" sz="1600" dirty="0" err="1">
                          <a:effectLst/>
                        </a:rPr>
                        <a:t>tosave</a:t>
                      </a:r>
                      <a:r>
                        <a:rPr lang="en-US" sz="1600" dirty="0">
                          <a:effectLst/>
                        </a:rPr>
                        <a:t>()</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Pass a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 with values exceeding boundary to save()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93371">
                <a:tc>
                  <a:txBody>
                    <a:bodyPr/>
                    <a:lstStyle/>
                    <a:p>
                      <a:pPr marL="0" marR="0" algn="just">
                        <a:lnSpc>
                          <a:spcPct val="105000"/>
                        </a:lnSpc>
                        <a:spcBef>
                          <a:spcPts val="0"/>
                        </a:spcBef>
                        <a:spcAft>
                          <a:spcPts val="0"/>
                        </a:spcAft>
                      </a:pPr>
                      <a:r>
                        <a:rPr lang="en-US" sz="1600" dirty="0" smtClean="0">
                          <a:effectLst/>
                        </a:rPr>
                        <a:t>XX2</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String File Name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smtClean="0">
                          <a:solidFill>
                            <a:schemeClr val="tx1"/>
                          </a:solidFill>
                          <a:effectLst/>
                        </a:rPr>
                        <a:t> </a:t>
                      </a:r>
                      <a:r>
                        <a:rPr lang="en-US" sz="1600" dirty="0" smtClean="0">
                          <a:solidFill>
                            <a:srgbClr val="FF0000"/>
                          </a:solidFill>
                          <a:effectLst/>
                        </a:rPr>
                        <a:t>XXX</a:t>
                      </a:r>
                      <a:r>
                        <a:rPr lang="en-US" sz="1600" dirty="0" smtClean="0">
                          <a:effectLst/>
                        </a:rPr>
                        <a:t> </a:t>
                      </a:r>
                      <a:r>
                        <a:rPr lang="en-US" sz="1600" dirty="0" err="1">
                          <a:effectLst/>
                        </a:rPr>
                        <a:t>Config</a:t>
                      </a:r>
                      <a:r>
                        <a:rPr lang="en-US" sz="1600" dirty="0">
                          <a:effectLst/>
                        </a:rPr>
                        <a:t> Object</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Error</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valid string name to load()</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invalid string name to load()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001033">
                <a:tc>
                  <a:txBody>
                    <a:bodyPr/>
                    <a:lstStyle/>
                    <a:p>
                      <a:pPr marL="0" marR="0" algn="just">
                        <a:lnSpc>
                          <a:spcPct val="105000"/>
                        </a:lnSpc>
                        <a:spcBef>
                          <a:spcPts val="0"/>
                        </a:spcBef>
                        <a:spcAft>
                          <a:spcPts val="0"/>
                        </a:spcAft>
                      </a:pPr>
                      <a:r>
                        <a:rPr lang="en-US" sz="1600" dirty="0" smtClean="0">
                          <a:effectLst/>
                        </a:rPr>
                        <a:t>XX3</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String File Name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success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Boolean Success State = failure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Pass valid string name to delete()</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Pass invalid string name to  delete()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598635">
                <a:tc>
                  <a:txBody>
                    <a:bodyPr/>
                    <a:lstStyle/>
                    <a:p>
                      <a:pPr marL="0" marR="0" algn="just">
                        <a:lnSpc>
                          <a:spcPct val="105000"/>
                        </a:lnSpc>
                        <a:spcBef>
                          <a:spcPts val="0"/>
                        </a:spcBef>
                        <a:spcAft>
                          <a:spcPts val="0"/>
                        </a:spcAft>
                      </a:pPr>
                      <a:r>
                        <a:rPr lang="en-US" sz="1600" dirty="0" smtClean="0">
                          <a:effectLst/>
                        </a:rPr>
                        <a:t>XX4</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None</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Array List&lt;String&gt; of file names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Call </a:t>
                      </a:r>
                      <a:r>
                        <a:rPr lang="en-US" sz="1600" dirty="0" err="1" smtClean="0">
                          <a:solidFill>
                            <a:schemeClr val="tx1"/>
                          </a:solidFill>
                          <a:effectLst/>
                        </a:rPr>
                        <a:t>loadAvailable</a:t>
                      </a:r>
                      <a:r>
                        <a:rPr lang="en-US" sz="1600" dirty="0" err="1" smtClean="0">
                          <a:solidFill>
                            <a:srgbClr val="FF0000"/>
                          </a:solidFill>
                          <a:effectLst/>
                        </a:rPr>
                        <a:t>XXX</a:t>
                      </a:r>
                      <a:r>
                        <a:rPr lang="en-US" sz="1600" dirty="0" err="1" smtClean="0">
                          <a:solidFill>
                            <a:schemeClr val="tx1"/>
                          </a:solidFill>
                          <a:effectLst/>
                        </a:rPr>
                        <a:t>Configs</a:t>
                      </a:r>
                      <a:r>
                        <a:rPr lang="en-US" sz="1600" dirty="0">
                          <a:effectLst/>
                        </a:rPr>
                        <a: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93130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Component Testing</a:t>
            </a:r>
            <a:endParaRPr lang="en-US" dirty="0"/>
          </a:p>
        </p:txBody>
      </p:sp>
      <p:sp>
        <p:nvSpPr>
          <p:cNvPr id="5" name="Content Placeholder 4"/>
          <p:cNvSpPr>
            <a:spLocks noGrp="1"/>
          </p:cNvSpPr>
          <p:nvPr>
            <p:ph idx="1"/>
          </p:nvPr>
        </p:nvSpPr>
        <p:spPr/>
        <p:txBody>
          <a:bodyPr/>
          <a:lstStyle/>
          <a:p>
            <a:r>
              <a:rPr lang="en-US" dirty="0" smtClean="0"/>
              <a:t>GUI Subsystem</a:t>
            </a:r>
          </a:p>
          <a:p>
            <a:endParaRPr lang="en-US" dirty="0"/>
          </a:p>
          <a:p>
            <a:pPr marL="114300" indent="0">
              <a:buNone/>
            </a:pPr>
            <a:endParaRPr lang="en-US" dirty="0" smtClean="0"/>
          </a:p>
          <a:p>
            <a:endParaRPr lang="en-US" dirty="0"/>
          </a:p>
          <a:p>
            <a:endParaRPr lang="en-US" dirty="0" smtClean="0"/>
          </a:p>
          <a:p>
            <a:endParaRPr lang="en-US" dirty="0"/>
          </a:p>
          <a:p>
            <a:endParaRPr lang="en-US" dirty="0" smtClean="0"/>
          </a:p>
          <a:p>
            <a:r>
              <a:rPr lang="en-US" dirty="0" smtClean="0"/>
              <a:t>Controller Subsystem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90010020"/>
              </p:ext>
            </p:extLst>
          </p:nvPr>
        </p:nvGraphicFramePr>
        <p:xfrm>
          <a:off x="628650" y="2331076"/>
          <a:ext cx="7886700" cy="2048256"/>
        </p:xfrm>
        <a:graphic>
          <a:graphicData uri="http://schemas.openxmlformats.org/drawingml/2006/table">
            <a:tbl>
              <a:tblPr firstRow="1" firstCol="1" bandRow="1">
                <a:tableStyleId>{5C22544A-7EE6-4342-B048-85BDC9FD1C3A}</a:tableStyleId>
              </a:tblPr>
              <a:tblGrid>
                <a:gridCol w="1299368"/>
                <a:gridCol w="1611062"/>
                <a:gridCol w="2156034"/>
                <a:gridCol w="2820236"/>
              </a:tblGrid>
              <a:tr h="477404">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216451">
                <a:tc>
                  <a:txBody>
                    <a:bodyPr/>
                    <a:lstStyle/>
                    <a:p>
                      <a:pPr marL="0" marR="0" algn="just">
                        <a:lnSpc>
                          <a:spcPct val="105000"/>
                        </a:lnSpc>
                        <a:spcBef>
                          <a:spcPts val="0"/>
                        </a:spcBef>
                        <a:spcAft>
                          <a:spcPts val="0"/>
                        </a:spcAft>
                      </a:pPr>
                      <a:r>
                        <a:rPr lang="en-US" sz="1600" dirty="0">
                          <a:effectLst/>
                        </a:rPr>
                        <a:t>GS1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Button Presses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Text Fields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Updates display with correct results</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Navigating between menus is easy. (This output is subjective)</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Test individual units</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Tester navigates the menus by clicking the tabs.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76804769"/>
              </p:ext>
            </p:extLst>
          </p:nvPr>
        </p:nvGraphicFramePr>
        <p:xfrm>
          <a:off x="628650" y="4778883"/>
          <a:ext cx="7886700" cy="1750706"/>
        </p:xfrm>
        <a:graphic>
          <a:graphicData uri="http://schemas.openxmlformats.org/drawingml/2006/table">
            <a:tbl>
              <a:tblPr firstRow="1" firstCol="1" bandRow="1">
                <a:tableStyleId>{5C22544A-7EE6-4342-B048-85BDC9FD1C3A}</a:tableStyleId>
              </a:tblPr>
              <a:tblGrid>
                <a:gridCol w="1299368"/>
                <a:gridCol w="1611062"/>
                <a:gridCol w="2072028"/>
                <a:gridCol w="2904242"/>
              </a:tblGrid>
              <a:tr h="577073">
                <a:tc>
                  <a:txBody>
                    <a:bodyPr/>
                    <a:lstStyle/>
                    <a:p>
                      <a:pPr marL="0" marR="0" algn="just">
                        <a:lnSpc>
                          <a:spcPct val="105000"/>
                        </a:lnSpc>
                        <a:spcBef>
                          <a:spcPts val="0"/>
                        </a:spcBef>
                        <a:spcAft>
                          <a:spcPts val="0"/>
                        </a:spcAft>
                      </a:pPr>
                      <a:r>
                        <a:rPr lang="en-US" sz="1600">
                          <a:effectLst/>
                        </a:rPr>
                        <a:t>Test ID</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173633">
                <a:tc>
                  <a:txBody>
                    <a:bodyPr/>
                    <a:lstStyle/>
                    <a:p>
                      <a:pPr marL="0" marR="0" algn="just">
                        <a:lnSpc>
                          <a:spcPct val="105000"/>
                        </a:lnSpc>
                        <a:spcBef>
                          <a:spcPts val="0"/>
                        </a:spcBef>
                        <a:spcAft>
                          <a:spcPts val="0"/>
                        </a:spcAft>
                      </a:pPr>
                      <a:r>
                        <a:rPr lang="en-US" sz="1600">
                          <a:effectLst/>
                        </a:rPr>
                        <a:t>GC1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a:effectLst/>
                        </a:rPr>
                        <a:t>String File Names</a:t>
                      </a:r>
                    </a:p>
                    <a:p>
                      <a:pPr marL="0" marR="0" algn="l">
                        <a:lnSpc>
                          <a:spcPct val="105000"/>
                        </a:lnSpc>
                        <a:spcBef>
                          <a:spcPts val="0"/>
                        </a:spcBef>
                        <a:spcAft>
                          <a:spcPts val="0"/>
                        </a:spcAft>
                      </a:pPr>
                      <a:r>
                        <a:rPr lang="en-US" sz="1600">
                          <a:effectLst/>
                        </a:rPr>
                        <a:t>Object Files</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Makes the proper load and save requests with the correct info.</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Check how the subsystem handles correct and incorrect data.</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18424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4633646"/>
              </p:ext>
            </p:extLst>
          </p:nvPr>
        </p:nvGraphicFramePr>
        <p:xfrm>
          <a:off x="628651" y="1872856"/>
          <a:ext cx="7886699" cy="1886682"/>
        </p:xfrm>
        <a:graphic>
          <a:graphicData uri="http://schemas.openxmlformats.org/drawingml/2006/table">
            <a:tbl>
              <a:tblPr firstRow="1" firstCol="1" bandRow="1">
                <a:tableStyleId>{5C22544A-7EE6-4342-B048-85BDC9FD1C3A}</a:tableStyleId>
              </a:tblPr>
              <a:tblGrid>
                <a:gridCol w="1032334"/>
                <a:gridCol w="1621916"/>
                <a:gridCol w="2331222"/>
                <a:gridCol w="2901227"/>
              </a:tblGrid>
              <a:tr h="455280">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31402">
                <a:tc>
                  <a:txBody>
                    <a:bodyPr/>
                    <a:lstStyle/>
                    <a:p>
                      <a:pPr marL="0" marR="0" algn="just">
                        <a:lnSpc>
                          <a:spcPct val="105000"/>
                        </a:lnSpc>
                        <a:spcBef>
                          <a:spcPts val="0"/>
                        </a:spcBef>
                        <a:spcAft>
                          <a:spcPts val="0"/>
                        </a:spcAft>
                      </a:pPr>
                      <a:r>
                        <a:rPr lang="en-US" sz="1400">
                          <a:effectLst/>
                        </a:rPr>
                        <a:t>SM1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Start Z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End Z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Parent STL  for each material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Per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STL files for each material in each subsection all bound by their specified Start Z and End Z.</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Subsection Module.  Observe the output STL files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6179450"/>
              </p:ext>
            </p:extLst>
          </p:nvPr>
        </p:nvGraphicFramePr>
        <p:xfrm>
          <a:off x="628650" y="4232750"/>
          <a:ext cx="7886699" cy="2378308"/>
        </p:xfrm>
        <a:graphic>
          <a:graphicData uri="http://schemas.openxmlformats.org/drawingml/2006/table">
            <a:tbl>
              <a:tblPr firstRow="1" firstCol="1" bandRow="1">
                <a:tableStyleId>{5C22544A-7EE6-4342-B048-85BDC9FD1C3A}</a:tableStyleId>
              </a:tblPr>
              <a:tblGrid>
                <a:gridCol w="1036806"/>
                <a:gridCol w="1728010"/>
                <a:gridCol w="2029654"/>
                <a:gridCol w="3092229"/>
              </a:tblGrid>
              <a:tr h="362056">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Expected Output/Action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93801">
                <a:tc>
                  <a:txBody>
                    <a:bodyPr/>
                    <a:lstStyle/>
                    <a:p>
                      <a:pPr marL="0" marR="0" algn="just">
                        <a:lnSpc>
                          <a:spcPct val="105000"/>
                        </a:lnSpc>
                        <a:spcBef>
                          <a:spcPts val="0"/>
                        </a:spcBef>
                        <a:spcAft>
                          <a:spcPts val="0"/>
                        </a:spcAft>
                      </a:pPr>
                      <a:r>
                        <a:rPr lang="en-US" sz="1400">
                          <a:effectLst/>
                        </a:rPr>
                        <a:t>FT1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Subsection STL files for each subsection </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Material Configurations for each material in each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AMF file for each subsection that describes the combination of all subsection STL files as a combination of volumes, each volume mapped to its correct material.</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File Translation Module.  Observe the output AMF file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628650" y="1490634"/>
            <a:ext cx="7886700" cy="400110"/>
          </a:xfrm>
          <a:prstGeom prst="rect">
            <a:avLst/>
          </a:prstGeom>
          <a:noFill/>
        </p:spPr>
        <p:txBody>
          <a:bodyPr wrap="square" rtlCol="0">
            <a:spAutoFit/>
          </a:bodyPr>
          <a:lstStyle/>
          <a:p>
            <a:r>
              <a:rPr lang="en-US" sz="2000" dirty="0" smtClean="0"/>
              <a:t>Subsection Module</a:t>
            </a:r>
            <a:endParaRPr lang="en-US" sz="2000" dirty="0"/>
          </a:p>
        </p:txBody>
      </p:sp>
      <p:sp>
        <p:nvSpPr>
          <p:cNvPr id="7" name="TextBox 6"/>
          <p:cNvSpPr txBox="1"/>
          <p:nvPr/>
        </p:nvSpPr>
        <p:spPr>
          <a:xfrm>
            <a:off x="628650" y="3866961"/>
            <a:ext cx="7886700" cy="400110"/>
          </a:xfrm>
          <a:prstGeom prst="rect">
            <a:avLst/>
          </a:prstGeom>
          <a:noFill/>
        </p:spPr>
        <p:txBody>
          <a:bodyPr wrap="square" rtlCol="0">
            <a:spAutoFit/>
          </a:bodyPr>
          <a:lstStyle/>
          <a:p>
            <a:r>
              <a:rPr lang="en-US" sz="2000" dirty="0" smtClean="0"/>
              <a:t>File Translation Module</a:t>
            </a:r>
            <a:endParaRPr lang="en-US" sz="2000" dirty="0"/>
          </a:p>
        </p:txBody>
      </p:sp>
    </p:spTree>
    <p:extLst>
      <p:ext uri="{BB962C8B-B14F-4D97-AF65-F5344CB8AC3E}">
        <p14:creationId xmlns:p14="http://schemas.microsoft.com/office/powerpoint/2010/main" val="39634081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006711"/>
              </p:ext>
            </p:extLst>
          </p:nvPr>
        </p:nvGraphicFramePr>
        <p:xfrm>
          <a:off x="628650" y="1890744"/>
          <a:ext cx="7886700" cy="2864136"/>
        </p:xfrm>
        <a:graphic>
          <a:graphicData uri="http://schemas.openxmlformats.org/drawingml/2006/table">
            <a:tbl>
              <a:tblPr firstRow="1" firstCol="1" bandRow="1">
                <a:tableStyleId>{5C22544A-7EE6-4342-B048-85BDC9FD1C3A}</a:tableStyleId>
              </a:tblPr>
              <a:tblGrid>
                <a:gridCol w="1040305"/>
                <a:gridCol w="1673766"/>
                <a:gridCol w="2154375"/>
                <a:gridCol w="3018254"/>
              </a:tblGrid>
              <a:tr h="76777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96357">
                <a:tc>
                  <a:txBody>
                    <a:bodyPr/>
                    <a:lstStyle/>
                    <a:p>
                      <a:pPr marL="0" marR="0" algn="just">
                        <a:lnSpc>
                          <a:spcPct val="105000"/>
                        </a:lnSpc>
                        <a:spcBef>
                          <a:spcPts val="0"/>
                        </a:spcBef>
                        <a:spcAft>
                          <a:spcPts val="0"/>
                        </a:spcAft>
                      </a:pPr>
                      <a:r>
                        <a:rPr lang="en-US" sz="1600">
                          <a:effectLst/>
                        </a:rPr>
                        <a:t>SE1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All data items described in the Detailed Design Specification section 6.1.1.4</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G-Code files for each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810"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Slicing Engine Wrapper Module.  Observe the output G-Code files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Slicing Engine Wrapper Module</a:t>
            </a:r>
            <a:endParaRPr lang="en-US" sz="2000" dirty="0"/>
          </a:p>
        </p:txBody>
      </p:sp>
    </p:spTree>
    <p:extLst>
      <p:ext uri="{BB962C8B-B14F-4D97-AF65-F5344CB8AC3E}">
        <p14:creationId xmlns:p14="http://schemas.microsoft.com/office/powerpoint/2010/main" val="3278984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3.1</a:t>
            </a:r>
            <a:r>
              <a:rPr lang="en-US" b="1" dirty="0"/>
              <a:t>	 STL File Input</a:t>
            </a:r>
          </a:p>
          <a:p>
            <a:r>
              <a:rPr lang="en-US" b="1" dirty="0"/>
              <a:t>3.3	Generate Machine Instructions</a:t>
            </a:r>
          </a:p>
          <a:p>
            <a:r>
              <a:rPr lang="en-US" b="1" dirty="0"/>
              <a:t>3.4	Issue Machine Instructions</a:t>
            </a:r>
          </a:p>
          <a:p>
            <a:r>
              <a:rPr lang="en-US" b="1" dirty="0"/>
              <a:t>3.5	Monitor Temperature</a:t>
            </a:r>
          </a:p>
          <a:p>
            <a:r>
              <a:rPr lang="en-US" b="1" dirty="0"/>
              <a:t>3.6	Monitor Position</a:t>
            </a:r>
          </a:p>
          <a:p>
            <a:r>
              <a:rPr lang="en-US" b="1" dirty="0"/>
              <a:t>3.7	Adhere to Material Constraints</a:t>
            </a:r>
          </a:p>
          <a:p>
            <a:r>
              <a:rPr lang="en-US" b="1" dirty="0"/>
              <a:t>3.8	Identify </a:t>
            </a:r>
            <a:r>
              <a:rPr lang="en-US" b="1" dirty="0" smtClean="0"/>
              <a:t>Materials</a:t>
            </a:r>
            <a:endParaRPr lang="en-US" dirty="0" smtClean="0"/>
          </a:p>
          <a:p>
            <a:r>
              <a:rPr lang="en-US" b="1" dirty="0"/>
              <a:t>3.9	Identify Shapes</a:t>
            </a:r>
          </a:p>
          <a:p>
            <a:r>
              <a:rPr lang="en-US" b="1" dirty="0"/>
              <a:t>3.10	Determine Shape of Support Material Structure</a:t>
            </a:r>
          </a:p>
          <a:p>
            <a:r>
              <a:rPr lang="en-US" b="1" dirty="0"/>
              <a:t>3.11	Create Printing Path</a:t>
            </a:r>
          </a:p>
          <a:p>
            <a:r>
              <a:rPr lang="en-US" b="1" dirty="0"/>
              <a:t>3.12	Database Interface</a:t>
            </a:r>
          </a:p>
          <a:p>
            <a:r>
              <a:rPr lang="en-US" b="1" dirty="0"/>
              <a:t>3.13	Store &amp; Load Material Records</a:t>
            </a:r>
          </a:p>
          <a:p>
            <a:r>
              <a:rPr lang="en-US" b="1" dirty="0"/>
              <a:t>3.14	Slice Geometry into Thickness Levels</a:t>
            </a:r>
          </a:p>
          <a:p>
            <a:r>
              <a:rPr lang="en-US" b="1" dirty="0"/>
              <a:t>3.15	Monitor Flow Sensors</a:t>
            </a:r>
          </a:p>
          <a:p>
            <a:r>
              <a:rPr lang="en-US" b="1" dirty="0"/>
              <a:t>3.17	Allow for UV Head Polymerization</a:t>
            </a:r>
          </a:p>
          <a:p>
            <a:r>
              <a:rPr lang="en-US" b="1" dirty="0"/>
              <a:t>4.1	Software Installer</a:t>
            </a:r>
          </a:p>
          <a:p>
            <a:r>
              <a:rPr lang="en-US" b="1" dirty="0"/>
              <a:t>4.2	Host Software to Printer Connection</a:t>
            </a:r>
          </a:p>
          <a:p>
            <a:r>
              <a:rPr lang="en-US" b="1" dirty="0"/>
              <a:t>6.1	Temperature Cutoff Threshold</a:t>
            </a:r>
          </a:p>
          <a:p>
            <a:r>
              <a:rPr lang="en-US" b="1" dirty="0"/>
              <a:t>6.2	Printing Area Restrictions</a:t>
            </a:r>
          </a:p>
          <a:p>
            <a:r>
              <a:rPr lang="en-US" b="1" dirty="0"/>
              <a:t>8.1	Material Database</a:t>
            </a:r>
          </a:p>
          <a:p>
            <a:r>
              <a:rPr lang="en-US" b="1" dirty="0"/>
              <a:t>8.2	Abstract Hardware Interface</a:t>
            </a:r>
          </a:p>
          <a:p>
            <a:r>
              <a:rPr lang="en-US" b="1" dirty="0"/>
              <a:t>8.3	Modular and Scalable Design</a:t>
            </a:r>
          </a:p>
          <a:p>
            <a:endParaRPr lang="en-US" dirty="0" smtClean="0"/>
          </a:p>
        </p:txBody>
      </p:sp>
    </p:spTree>
    <p:extLst>
      <p:ext uri="{BB962C8B-B14F-4D97-AF65-F5344CB8AC3E}">
        <p14:creationId xmlns:p14="http://schemas.microsoft.com/office/powerpoint/2010/main" val="4213385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Processing Unit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7678769"/>
              </p:ext>
            </p:extLst>
          </p:nvPr>
        </p:nvGraphicFramePr>
        <p:xfrm>
          <a:off x="628650" y="1890744"/>
          <a:ext cx="7886700" cy="2461800"/>
        </p:xfrm>
        <a:graphic>
          <a:graphicData uri="http://schemas.openxmlformats.org/drawingml/2006/table">
            <a:tbl>
              <a:tblPr firstRow="1" firstCol="1" bandRow="1">
                <a:tableStyleId>{5C22544A-7EE6-4342-B048-85BDC9FD1C3A}</a:tableStyleId>
              </a:tblPr>
              <a:tblGrid>
                <a:gridCol w="1046765"/>
                <a:gridCol w="1672681"/>
                <a:gridCol w="2833248"/>
                <a:gridCol w="2334006"/>
              </a:tblGrid>
              <a:tr h="256318">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Input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Test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05482">
                <a:tc>
                  <a:txBody>
                    <a:bodyPr/>
                    <a:lstStyle/>
                    <a:p>
                      <a:pPr marL="0" marR="0" algn="just">
                        <a:lnSpc>
                          <a:spcPct val="105000"/>
                        </a:lnSpc>
                        <a:spcBef>
                          <a:spcPts val="0"/>
                        </a:spcBef>
                        <a:spcAft>
                          <a:spcPts val="0"/>
                        </a:spcAft>
                      </a:pPr>
                      <a:r>
                        <a:rPr lang="en-US" sz="1400" dirty="0">
                          <a:effectLst/>
                        </a:rPr>
                        <a:t>PM1</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The printer G-Code flavor</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Printer custom start G-Code</a:t>
                      </a:r>
                    </a:p>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 Printer custom end G-Code, and G-Code files for each subsection.</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G-Code files for each subsection with only G-Code commands specific to the specified printer G-Code flavor, the printer customer start G-Code on the bottom most layer, and the printer custom end G-Code at the end of the top most layer.</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dirty="0">
                          <a:effectLst/>
                        </a:rPr>
                        <a:t>Manually build a </a:t>
                      </a:r>
                      <a:r>
                        <a:rPr lang="en-US" sz="1400" dirty="0" err="1">
                          <a:effectLst/>
                        </a:rPr>
                        <a:t>PrintJobConfiguration</a:t>
                      </a:r>
                      <a:r>
                        <a:rPr lang="en-US" sz="1400" dirty="0">
                          <a:effectLst/>
                        </a:rPr>
                        <a:t> object with the described input and pass it to the Parser Module.  Observe the output G-Code files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Parser Module</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3532898027"/>
              </p:ext>
            </p:extLst>
          </p:nvPr>
        </p:nvGraphicFramePr>
        <p:xfrm>
          <a:off x="628650" y="4774152"/>
          <a:ext cx="7886700" cy="1870488"/>
        </p:xfrm>
        <a:graphic>
          <a:graphicData uri="http://schemas.openxmlformats.org/drawingml/2006/table">
            <a:tbl>
              <a:tblPr firstRow="1" firstCol="1" bandRow="1">
                <a:tableStyleId>{5C22544A-7EE6-4342-B048-85BDC9FD1C3A}</a:tableStyleId>
              </a:tblPr>
              <a:tblGrid>
                <a:gridCol w="1049106"/>
                <a:gridCol w="1671821"/>
                <a:gridCol w="2151127"/>
                <a:gridCol w="3014646"/>
              </a:tblGrid>
              <a:tr h="448104">
                <a:tc>
                  <a:txBody>
                    <a:bodyPr/>
                    <a:lstStyle/>
                    <a:p>
                      <a:pPr marL="0" marR="0" algn="just">
                        <a:lnSpc>
                          <a:spcPct val="105000"/>
                        </a:lnSpc>
                        <a:spcBef>
                          <a:spcPts val="0"/>
                        </a:spcBef>
                        <a:spcAft>
                          <a:spcPts val="0"/>
                        </a:spcAft>
                      </a:pPr>
                      <a:r>
                        <a:rPr lang="en-US" sz="1400" dirty="0">
                          <a:effectLst/>
                        </a:rPr>
                        <a:t>Test ID</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Input</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a:effectLst/>
                        </a:rPr>
                        <a:t>Expected Output/Action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400" dirty="0">
                          <a:effectLst/>
                        </a:rPr>
                        <a:t>Test</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22384">
                <a:tc>
                  <a:txBody>
                    <a:bodyPr/>
                    <a:lstStyle/>
                    <a:p>
                      <a:pPr marL="0" marR="0" algn="just">
                        <a:lnSpc>
                          <a:spcPct val="105000"/>
                        </a:lnSpc>
                        <a:spcBef>
                          <a:spcPts val="0"/>
                        </a:spcBef>
                        <a:spcAft>
                          <a:spcPts val="0"/>
                        </a:spcAft>
                      </a:pPr>
                      <a:r>
                        <a:rPr lang="en-US" sz="1400">
                          <a:effectLst/>
                        </a:rPr>
                        <a:t>UM1</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a:effectLst/>
                        </a:rPr>
                        <a:t>G-Code files for each subsection.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400">
                          <a:effectLst/>
                        </a:rPr>
                        <a:t>Finalized G-Code file with all subsection G-Code in the order from the bottom most subsection to the top most subsection.</a:t>
                      </a:r>
                      <a:endParaRPr lang="en-US" sz="14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400" dirty="0">
                          <a:effectLst/>
                        </a:rPr>
                        <a:t>Manually build a </a:t>
                      </a:r>
                      <a:r>
                        <a:rPr lang="en-US" sz="1400" dirty="0" err="1">
                          <a:effectLst/>
                        </a:rPr>
                        <a:t>PrintJobConfiguration</a:t>
                      </a:r>
                      <a:r>
                        <a:rPr lang="en-US" sz="1400" dirty="0">
                          <a:effectLst/>
                        </a:rPr>
                        <a:t> object with the described input and pass it to the Unification Module.  Observe the output G-Code file for correctness.</a:t>
                      </a:r>
                      <a:endParaRPr lang="en-US" sz="14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8" name="TextBox 7"/>
          <p:cNvSpPr txBox="1"/>
          <p:nvPr/>
        </p:nvSpPr>
        <p:spPr>
          <a:xfrm>
            <a:off x="628650" y="4374042"/>
            <a:ext cx="7886700" cy="400110"/>
          </a:xfrm>
          <a:prstGeom prst="rect">
            <a:avLst/>
          </a:prstGeom>
          <a:noFill/>
        </p:spPr>
        <p:txBody>
          <a:bodyPr wrap="square" rtlCol="0">
            <a:spAutoFit/>
          </a:bodyPr>
          <a:lstStyle/>
          <a:p>
            <a:r>
              <a:rPr lang="en-US" sz="2000" dirty="0" smtClean="0"/>
              <a:t>Unification Module</a:t>
            </a:r>
            <a:endParaRPr lang="en-US" sz="2000" dirty="0"/>
          </a:p>
        </p:txBody>
      </p:sp>
    </p:spTree>
    <p:extLst>
      <p:ext uri="{BB962C8B-B14F-4D97-AF65-F5344CB8AC3E}">
        <p14:creationId xmlns:p14="http://schemas.microsoft.com/office/powerpoint/2010/main" val="89175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Component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775528"/>
              </p:ext>
            </p:extLst>
          </p:nvPr>
        </p:nvGraphicFramePr>
        <p:xfrm>
          <a:off x="628650" y="1890744"/>
          <a:ext cx="7886700" cy="3522504"/>
        </p:xfrm>
        <a:graphic>
          <a:graphicData uri="http://schemas.openxmlformats.org/drawingml/2006/table">
            <a:tbl>
              <a:tblPr firstRow="1" firstCol="1" bandRow="1">
                <a:tableStyleId>{5C22544A-7EE6-4342-B048-85BDC9FD1C3A}</a:tableStyleId>
              </a:tblPr>
              <a:tblGrid>
                <a:gridCol w="1195214"/>
                <a:gridCol w="1636129"/>
                <a:gridCol w="2105038"/>
                <a:gridCol w="2950319"/>
              </a:tblGrid>
              <a:tr h="591571">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930933">
                <a:tc>
                  <a:txBody>
                    <a:bodyPr/>
                    <a:lstStyle/>
                    <a:p>
                      <a:pPr marL="0" marR="0" algn="just">
                        <a:lnSpc>
                          <a:spcPct val="105000"/>
                        </a:lnSpc>
                        <a:spcBef>
                          <a:spcPts val="0"/>
                        </a:spcBef>
                        <a:spcAft>
                          <a:spcPts val="0"/>
                        </a:spcAft>
                      </a:pPr>
                      <a:r>
                        <a:rPr lang="en-US" sz="1600">
                          <a:effectLst/>
                        </a:rPr>
                        <a:t>NS1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Start Z </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End Z for each subsection </a:t>
                      </a:r>
                    </a:p>
                    <a:p>
                      <a:pPr marL="342900" marR="0" lvl="0" indent="-342900" algn="l">
                        <a:lnSpc>
                          <a:spcPct val="105000"/>
                        </a:lnSpc>
                        <a:spcBef>
                          <a:spcPts val="0"/>
                        </a:spcBef>
                        <a:spcAft>
                          <a:spcPts val="0"/>
                        </a:spcAft>
                        <a:buFont typeface="Symbol" panose="05050102010706020507" pitchFamily="18" charset="2"/>
                        <a:buChar char=""/>
                      </a:pPr>
                      <a:r>
                        <a:rPr lang="en-US" sz="1600">
                          <a:effectLst/>
                        </a:rPr>
                        <a:t>Parent STL File for each material in each subsection.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a:effectLst/>
                        </a:rPr>
                        <a:t>AMF file for each subsection that describes the combination of all subsection STL files as a combination of volumes, each volume mapped to its correct material.</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228600"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Normalization Subsystem.  Observe the output AMF file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Normalization Subsystem</a:t>
            </a:r>
            <a:endParaRPr lang="en-US" sz="2000" dirty="0"/>
          </a:p>
        </p:txBody>
      </p:sp>
    </p:spTree>
    <p:extLst>
      <p:ext uri="{BB962C8B-B14F-4D97-AF65-F5344CB8AC3E}">
        <p14:creationId xmlns:p14="http://schemas.microsoft.com/office/powerpoint/2010/main" val="779787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Post Processing Component Testing</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9533996"/>
              </p:ext>
            </p:extLst>
          </p:nvPr>
        </p:nvGraphicFramePr>
        <p:xfrm>
          <a:off x="628650" y="1890744"/>
          <a:ext cx="7886700" cy="3802920"/>
        </p:xfrm>
        <a:graphic>
          <a:graphicData uri="http://schemas.openxmlformats.org/drawingml/2006/table">
            <a:tbl>
              <a:tblPr firstRow="1" firstCol="1" bandRow="1">
                <a:tableStyleId>{5C22544A-7EE6-4342-B048-85BDC9FD1C3A}</a:tableStyleId>
              </a:tblPr>
              <a:tblGrid>
                <a:gridCol w="1299368"/>
                <a:gridCol w="1611062"/>
                <a:gridCol w="2072028"/>
                <a:gridCol w="2904242"/>
              </a:tblGrid>
              <a:tr h="678463">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Input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Expected Output/Action</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Test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124457">
                <a:tc>
                  <a:txBody>
                    <a:bodyPr/>
                    <a:lstStyle/>
                    <a:p>
                      <a:pPr marL="0" marR="0" algn="just">
                        <a:lnSpc>
                          <a:spcPct val="105000"/>
                        </a:lnSpc>
                        <a:spcBef>
                          <a:spcPts val="0"/>
                        </a:spcBef>
                        <a:spcAft>
                          <a:spcPts val="0"/>
                        </a:spcAft>
                      </a:pPr>
                      <a:r>
                        <a:rPr lang="en-US" sz="1600">
                          <a:effectLst/>
                        </a:rPr>
                        <a:t>GP1</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The printer G-Code flavor</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Printer custom start G-Code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Printer custom end G-Code</a:t>
                      </a:r>
                    </a:p>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G-Code files for each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a:lnSpc>
                          <a:spcPct val="105000"/>
                        </a:lnSpc>
                        <a:spcBef>
                          <a:spcPts val="0"/>
                        </a:spcBef>
                        <a:spcAft>
                          <a:spcPts val="0"/>
                        </a:spcAft>
                        <a:buFont typeface="Symbol" panose="05050102010706020507" pitchFamily="18" charset="2"/>
                        <a:buChar char=""/>
                      </a:pPr>
                      <a:r>
                        <a:rPr lang="en-US" sz="1600" dirty="0">
                          <a:effectLst/>
                        </a:rPr>
                        <a:t>Finalized G-Code file with all subsection G-Code in the order from the bottom most subsection to the top most subsection.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106045" marR="0" algn="l">
                        <a:lnSpc>
                          <a:spcPct val="105000"/>
                        </a:lnSpc>
                        <a:spcBef>
                          <a:spcPts val="0"/>
                        </a:spcBef>
                        <a:spcAft>
                          <a:spcPts val="0"/>
                        </a:spcAft>
                      </a:pPr>
                      <a:r>
                        <a:rPr lang="en-US" sz="1600" dirty="0">
                          <a:effectLst/>
                        </a:rPr>
                        <a:t>Manually build a </a:t>
                      </a:r>
                      <a:r>
                        <a:rPr lang="en-US" sz="1600" dirty="0" err="1">
                          <a:effectLst/>
                        </a:rPr>
                        <a:t>PrintJobConfiguration</a:t>
                      </a:r>
                      <a:r>
                        <a:rPr lang="en-US" sz="1600" dirty="0">
                          <a:effectLst/>
                        </a:rPr>
                        <a:t> object with the described input and pass it to the G-Code Preparation Subsystem.  Observe the output G-Code file for correctness.</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G-Code Preparation Subsystem</a:t>
            </a:r>
            <a:endParaRPr lang="en-US" sz="2000" dirty="0"/>
          </a:p>
        </p:txBody>
      </p:sp>
    </p:spTree>
    <p:extLst>
      <p:ext uri="{BB962C8B-B14F-4D97-AF65-F5344CB8AC3E}">
        <p14:creationId xmlns:p14="http://schemas.microsoft.com/office/powerpoint/2010/main" val="4154554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963827"/>
          </a:xfrm>
        </p:spPr>
        <p:txBody>
          <a:bodyPr>
            <a:normAutofit fontScale="90000"/>
          </a:bodyPr>
          <a:lstStyle/>
          <a:p>
            <a:pPr algn="l"/>
            <a:r>
              <a:rPr lang="en-US" dirty="0" smtClean="0"/>
              <a:t>Printer State </a:t>
            </a:r>
            <a:r>
              <a:rPr lang="en-US" dirty="0" smtClean="0"/>
              <a:t>Controller</a:t>
            </a:r>
            <a:endParaRPr lang="en-US" dirty="0"/>
          </a:p>
        </p:txBody>
      </p:sp>
      <p:sp>
        <p:nvSpPr>
          <p:cNvPr id="3" name="Subtitle 2"/>
          <p:cNvSpPr>
            <a:spLocks noGrp="1"/>
          </p:cNvSpPr>
          <p:nvPr>
            <p:ph type="subTitle" idx="1"/>
          </p:nvPr>
        </p:nvSpPr>
        <p:spPr>
          <a:xfrm>
            <a:off x="0" y="4876800"/>
            <a:ext cx="9144000" cy="1828800"/>
          </a:xfrm>
        </p:spPr>
        <p:txBody>
          <a:bodyPr>
            <a:normAutofit/>
          </a:bodyPr>
          <a:lstStyle/>
          <a:p>
            <a:pPr marL="342900" indent="-342900" algn="l">
              <a:buFont typeface="Arial" panose="020B0604020202020204" pitchFamily="34" charset="0"/>
              <a:buChar char="•"/>
            </a:pPr>
            <a:r>
              <a:rPr lang="en-US" dirty="0" smtClean="0"/>
              <a:t>Proper action on input</a:t>
            </a:r>
          </a:p>
          <a:p>
            <a:pPr marL="342900" indent="-342900" algn="l">
              <a:buFont typeface="Arial" panose="020B0604020202020204" pitchFamily="34" charset="0"/>
              <a:buChar char="•"/>
            </a:pPr>
            <a:r>
              <a:rPr lang="en-US" dirty="0" smtClean="0"/>
              <a:t>Inbound/outbound Checks</a:t>
            </a:r>
          </a:p>
        </p:txBody>
      </p:sp>
      <p:graphicFrame>
        <p:nvGraphicFramePr>
          <p:cNvPr id="6" name="Table 5"/>
          <p:cNvGraphicFramePr>
            <a:graphicFrameLocks noGrp="1"/>
          </p:cNvGraphicFramePr>
          <p:nvPr>
            <p:extLst>
              <p:ext uri="{D42A27DB-BD31-4B8C-83A1-F6EECF244321}">
                <p14:modId xmlns:p14="http://schemas.microsoft.com/office/powerpoint/2010/main" val="559164604"/>
              </p:ext>
            </p:extLst>
          </p:nvPr>
        </p:nvGraphicFramePr>
        <p:xfrm>
          <a:off x="228600" y="914400"/>
          <a:ext cx="8077199" cy="3962400"/>
        </p:xfrm>
        <a:graphic>
          <a:graphicData uri="http://schemas.openxmlformats.org/drawingml/2006/table">
            <a:tbl>
              <a:tblPr firstRow="1" firstCol="1" bandRow="1">
                <a:tableStyleId>{5C22544A-7EE6-4342-B048-85BDC9FD1C3A}</a:tableStyleId>
              </a:tblPr>
              <a:tblGrid>
                <a:gridCol w="1090260"/>
                <a:gridCol w="1742218"/>
                <a:gridCol w="2184449"/>
                <a:gridCol w="3060272"/>
              </a:tblGrid>
              <a:tr h="383843">
                <a:tc>
                  <a:txBody>
                    <a:bodyPr/>
                    <a:lstStyle/>
                    <a:p>
                      <a:pPr marL="0" marR="0" algn="just">
                        <a:lnSpc>
                          <a:spcPct val="105000"/>
                        </a:lnSpc>
                        <a:spcBef>
                          <a:spcPts val="0"/>
                        </a:spcBef>
                        <a:spcAft>
                          <a:spcPts val="0"/>
                        </a:spcAft>
                      </a:pPr>
                      <a:r>
                        <a:rPr lang="en-US" sz="1100" dirty="0">
                          <a:effectLst/>
                        </a:rPr>
                        <a:t>Test ID</a:t>
                      </a:r>
                      <a:endParaRPr lang="en-US" sz="1100" dirty="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100">
                          <a:effectLst/>
                        </a:rPr>
                        <a:t>Input</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100">
                          <a:effectLst/>
                        </a:rPr>
                        <a:t>Expected Output/Action</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100">
                          <a:effectLst/>
                        </a:rPr>
                        <a:t>Test</a:t>
                      </a:r>
                      <a:endParaRPr lang="en-US" sz="1100">
                        <a:solidFill>
                          <a:srgbClr val="2F5496"/>
                        </a:solidFill>
                        <a:effectLst/>
                        <a:latin typeface="Times New Roman"/>
                        <a:ea typeface="Times New Roman"/>
                        <a:cs typeface="Times New Roman"/>
                      </a:endParaRPr>
                    </a:p>
                  </a:txBody>
                  <a:tcPr marL="68580" marR="68580" marT="0" marB="0"/>
                </a:tc>
              </a:tr>
              <a:tr h="911557">
                <a:tc>
                  <a:txBody>
                    <a:bodyPr/>
                    <a:lstStyle/>
                    <a:p>
                      <a:pPr marL="0" marR="0" algn="just">
                        <a:lnSpc>
                          <a:spcPct val="105000"/>
                        </a:lnSpc>
                        <a:spcBef>
                          <a:spcPts val="0"/>
                        </a:spcBef>
                        <a:spcAft>
                          <a:spcPts val="0"/>
                        </a:spcAft>
                      </a:pPr>
                      <a:r>
                        <a:rPr lang="en-US" sz="1100">
                          <a:effectLst/>
                        </a:rPr>
                        <a:t>PS1</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G-Codes </a:t>
                      </a:r>
                    </a:p>
                    <a:p>
                      <a:pPr marL="342900" marR="0" lvl="0" indent="-342900" algn="l">
                        <a:lnSpc>
                          <a:spcPct val="105000"/>
                        </a:lnSpc>
                        <a:spcBef>
                          <a:spcPts val="0"/>
                        </a:spcBef>
                        <a:spcAft>
                          <a:spcPts val="0"/>
                        </a:spcAft>
                        <a:buFont typeface="Symbol"/>
                        <a:buChar char=""/>
                      </a:pPr>
                      <a:r>
                        <a:rPr lang="en-US" sz="1100">
                          <a:effectLst/>
                        </a:rPr>
                        <a:t>User Interface Status (Cancel)</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The Printer State Controller shall halt the sending of G-Codes to the Serialization Module. </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100">
                          <a:effectLst/>
                        </a:rPr>
                        <a:t>Manually build PrintJobConfiguration object with test G-Codes. Trigger cancel event to ensure that no further G-Codes are sent to Serialization Module. There is no return state. Therefore, the print job cannot be resumed.</a:t>
                      </a:r>
                      <a:endParaRPr lang="en-US" sz="1100">
                        <a:solidFill>
                          <a:srgbClr val="2F5496"/>
                        </a:solidFill>
                        <a:effectLst/>
                        <a:latin typeface="Times New Roman"/>
                        <a:ea typeface="Times New Roman"/>
                        <a:cs typeface="Times New Roman"/>
                      </a:endParaRPr>
                    </a:p>
                  </a:txBody>
                  <a:tcPr marL="68580" marR="68580" marT="0" marB="0"/>
                </a:tc>
              </a:tr>
              <a:tr h="1524000">
                <a:tc>
                  <a:txBody>
                    <a:bodyPr/>
                    <a:lstStyle/>
                    <a:p>
                      <a:pPr marL="0" marR="0" algn="just">
                        <a:lnSpc>
                          <a:spcPct val="105000"/>
                        </a:lnSpc>
                        <a:spcBef>
                          <a:spcPts val="0"/>
                        </a:spcBef>
                        <a:spcAft>
                          <a:spcPts val="0"/>
                        </a:spcAft>
                      </a:pPr>
                      <a:r>
                        <a:rPr lang="en-US" sz="1100">
                          <a:effectLst/>
                        </a:rPr>
                        <a:t>PS2</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G-Codes </a:t>
                      </a:r>
                    </a:p>
                    <a:p>
                      <a:pPr marL="342900" marR="0" lvl="0" indent="-342900" algn="l">
                        <a:lnSpc>
                          <a:spcPct val="105000"/>
                        </a:lnSpc>
                        <a:spcBef>
                          <a:spcPts val="0"/>
                        </a:spcBef>
                        <a:spcAft>
                          <a:spcPts val="0"/>
                        </a:spcAft>
                        <a:buFont typeface="Symbol"/>
                        <a:buChar char=""/>
                      </a:pPr>
                      <a:r>
                        <a:rPr lang="en-US" sz="1100">
                          <a:effectLst/>
                        </a:rPr>
                        <a:t>Printer Feedback Status (Temperature and Position)</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a:effectLst/>
                        </a:rPr>
                        <a:t>The Printer State Controller shall consume temperature and position information from Printer Feedback Status and insert halt command into the G-Code buffer to stop the print when values are out of range.</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100">
                          <a:effectLst/>
                        </a:rPr>
                        <a:t>Manually build PrintJobConfiguration object with test G-Codes. Manually build Printer State Object with out-of-bounds operating parameters. Ensure that proper halt G-Codes are inserted into the output G-Code buffer.</a:t>
                      </a:r>
                      <a:endParaRPr lang="en-US" sz="1100">
                        <a:solidFill>
                          <a:srgbClr val="2F5496"/>
                        </a:solidFill>
                        <a:effectLst/>
                        <a:latin typeface="Times New Roman"/>
                        <a:ea typeface="Times New Roman"/>
                        <a:cs typeface="Times New Roman"/>
                      </a:endParaRPr>
                    </a:p>
                  </a:txBody>
                  <a:tcPr marL="68580" marR="68580" marT="0" marB="0"/>
                </a:tc>
              </a:tr>
              <a:tr h="1143000">
                <a:tc>
                  <a:txBody>
                    <a:bodyPr/>
                    <a:lstStyle/>
                    <a:p>
                      <a:pPr marL="0" marR="0" algn="just">
                        <a:lnSpc>
                          <a:spcPct val="105000"/>
                        </a:lnSpc>
                        <a:spcBef>
                          <a:spcPts val="0"/>
                        </a:spcBef>
                        <a:spcAft>
                          <a:spcPts val="0"/>
                        </a:spcAft>
                      </a:pPr>
                      <a:r>
                        <a:rPr lang="en-US" sz="1100">
                          <a:effectLst/>
                        </a:rPr>
                        <a:t>PS3</a:t>
                      </a:r>
                      <a:endParaRPr lang="en-US" sz="11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dirty="0">
                          <a:effectLst/>
                        </a:rPr>
                        <a:t>G-Codes and</a:t>
                      </a:r>
                    </a:p>
                    <a:p>
                      <a:pPr marL="342900" marR="0" lvl="0" indent="-342900" algn="l">
                        <a:lnSpc>
                          <a:spcPct val="105000"/>
                        </a:lnSpc>
                        <a:spcBef>
                          <a:spcPts val="0"/>
                        </a:spcBef>
                        <a:spcAft>
                          <a:spcPts val="0"/>
                        </a:spcAft>
                        <a:buFont typeface="Symbol"/>
                        <a:buChar char=""/>
                      </a:pPr>
                      <a:r>
                        <a:rPr lang="en-US" sz="1100" dirty="0">
                          <a:effectLst/>
                        </a:rPr>
                        <a:t>User Interface Status (Pause/Resume)</a:t>
                      </a:r>
                      <a:endParaRPr lang="en-US" sz="1100" dirty="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100" dirty="0">
                          <a:effectLst/>
                        </a:rPr>
                        <a:t>The Printer State Controller shall halt the sending of G-Codes to the Serialization Module until resume action is received.</a:t>
                      </a:r>
                      <a:endParaRPr lang="en-US" sz="1100" dirty="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100" dirty="0">
                          <a:effectLst/>
                        </a:rPr>
                        <a:t>Manually build </a:t>
                      </a:r>
                      <a:r>
                        <a:rPr lang="en-US" sz="1100" dirty="0" err="1">
                          <a:effectLst/>
                        </a:rPr>
                        <a:t>PrintJobConfiguration</a:t>
                      </a:r>
                      <a:r>
                        <a:rPr lang="en-US" sz="1100" dirty="0">
                          <a:effectLst/>
                        </a:rPr>
                        <a:t> object with test G-Codes. Trigger pause event to ensure that no further G-Codes are sent to Serialization Module. Trigger resume event to ensure that G-Codes resume transmission from prior state. </a:t>
                      </a:r>
                      <a:endParaRPr lang="en-US" sz="1100" dirty="0">
                        <a:solidFill>
                          <a:srgbClr val="2F5496"/>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926518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smtClean="0"/>
              <a:t>Dispatch Module – Unit Tests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95985574"/>
              </p:ext>
            </p:extLst>
          </p:nvPr>
        </p:nvGraphicFramePr>
        <p:xfrm>
          <a:off x="152400" y="1066800"/>
          <a:ext cx="8305800" cy="1905000"/>
        </p:xfrm>
        <a:graphic>
          <a:graphicData uri="http://schemas.openxmlformats.org/drawingml/2006/table">
            <a:tbl>
              <a:tblPr firstRow="1" firstCol="1" bandRow="1">
                <a:tableStyleId>{5C22544A-7EE6-4342-B048-85BDC9FD1C3A}</a:tableStyleId>
              </a:tblPr>
              <a:tblGrid>
                <a:gridCol w="1104856"/>
                <a:gridCol w="1760662"/>
                <a:gridCol w="2265438"/>
                <a:gridCol w="3174844"/>
              </a:tblGrid>
              <a:tr h="456372">
                <a:tc>
                  <a:txBody>
                    <a:bodyPr/>
                    <a:lstStyle/>
                    <a:p>
                      <a:pPr marL="0" marR="0" algn="just">
                        <a:lnSpc>
                          <a:spcPct val="105000"/>
                        </a:lnSpc>
                        <a:spcBef>
                          <a:spcPts val="0"/>
                        </a:spcBef>
                        <a:spcAft>
                          <a:spcPts val="0"/>
                        </a:spcAft>
                      </a:pPr>
                      <a:r>
                        <a:rPr lang="en-US" sz="1200" dirty="0">
                          <a:effectLst/>
                        </a:rPr>
                        <a:t>Test ID</a:t>
                      </a:r>
                      <a:endParaRPr lang="en-US" sz="1200" dirty="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Input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Expected Output/Action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Test</a:t>
                      </a:r>
                      <a:endParaRPr lang="en-US" sz="1200">
                        <a:solidFill>
                          <a:srgbClr val="2F5496"/>
                        </a:solidFill>
                        <a:effectLst/>
                        <a:latin typeface="Times New Roman"/>
                        <a:ea typeface="Times New Roman"/>
                        <a:cs typeface="Times New Roman"/>
                      </a:endParaRPr>
                    </a:p>
                  </a:txBody>
                  <a:tcPr marL="68580" marR="68580" marT="0" marB="0"/>
                </a:tc>
              </a:tr>
              <a:tr h="1448628">
                <a:tc>
                  <a:txBody>
                    <a:bodyPr/>
                    <a:lstStyle/>
                    <a:p>
                      <a:pPr marL="0" marR="0" algn="just">
                        <a:lnSpc>
                          <a:spcPct val="105000"/>
                        </a:lnSpc>
                        <a:spcBef>
                          <a:spcPts val="0"/>
                        </a:spcBef>
                        <a:spcAft>
                          <a:spcPts val="0"/>
                        </a:spcAft>
                      </a:pPr>
                      <a:r>
                        <a:rPr lang="en-US" sz="1200">
                          <a:effectLst/>
                        </a:rPr>
                        <a:t>DM1</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De-Serialized printer feedback information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dirty="0">
                          <a:effectLst/>
                        </a:rPr>
                        <a:t>Populated </a:t>
                      </a:r>
                      <a:r>
                        <a:rPr lang="en-US" sz="1200" dirty="0" err="1">
                          <a:effectLst/>
                        </a:rPr>
                        <a:t>PrinterFeedback</a:t>
                      </a:r>
                      <a:r>
                        <a:rPr lang="en-US" sz="1200" dirty="0">
                          <a:effectLst/>
                        </a:rPr>
                        <a:t> object</a:t>
                      </a:r>
                      <a:endParaRPr lang="en-US" sz="1200" dirty="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200" dirty="0">
                          <a:effectLst/>
                        </a:rPr>
                        <a:t>Build de-serialized printer feedback object which represents the de-serialized printer feedback data. Verify that the </a:t>
                      </a:r>
                      <a:r>
                        <a:rPr lang="en-US" sz="1200" dirty="0" err="1">
                          <a:effectLst/>
                        </a:rPr>
                        <a:t>PrinterFeedback</a:t>
                      </a:r>
                      <a:r>
                        <a:rPr lang="en-US" sz="1200" dirty="0">
                          <a:effectLst/>
                        </a:rPr>
                        <a:t> Object is built correctly by the Dispatch Module.</a:t>
                      </a:r>
                      <a:endParaRPr lang="en-US" sz="1200" dirty="0">
                        <a:solidFill>
                          <a:srgbClr val="2F5496"/>
                        </a:solidFill>
                        <a:effectLst/>
                        <a:latin typeface="Times New Roman"/>
                        <a:ea typeface="Times New Roman"/>
                        <a:cs typeface="Times New Roman"/>
                      </a:endParaRPr>
                    </a:p>
                  </a:txBody>
                  <a:tcPr marL="68580" marR="68580" marT="0" marB="0"/>
                </a:tc>
              </a:tr>
            </a:tbl>
          </a:graphicData>
        </a:graphic>
      </p:graphicFrame>
      <p:sp>
        <p:nvSpPr>
          <p:cNvPr id="7" name="Content Placeholder 6"/>
          <p:cNvSpPr>
            <a:spLocks noGrp="1"/>
          </p:cNvSpPr>
          <p:nvPr>
            <p:ph idx="1"/>
          </p:nvPr>
        </p:nvSpPr>
        <p:spPr>
          <a:xfrm>
            <a:off x="457200" y="3657600"/>
            <a:ext cx="7620000" cy="2743200"/>
          </a:xfrm>
        </p:spPr>
        <p:txBody>
          <a:bodyPr/>
          <a:lstStyle/>
          <a:p>
            <a:pPr marL="285750" indent="-285750"/>
            <a:r>
              <a:rPr lang="en-US" sz="2400" dirty="0"/>
              <a:t>Mock printer data</a:t>
            </a:r>
          </a:p>
          <a:p>
            <a:pPr marL="285750" indent="-285750"/>
            <a:r>
              <a:rPr lang="en-US" sz="2400" dirty="0"/>
              <a:t>Check Logs</a:t>
            </a:r>
          </a:p>
          <a:p>
            <a:endParaRPr lang="en-US" dirty="0"/>
          </a:p>
        </p:txBody>
      </p:sp>
    </p:spTree>
    <p:extLst>
      <p:ext uri="{BB962C8B-B14F-4D97-AF65-F5344CB8AC3E}">
        <p14:creationId xmlns:p14="http://schemas.microsoft.com/office/powerpoint/2010/main" val="41566454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smtClean="0"/>
              <a:t>Serialization Module – Unit Test</a:t>
            </a:r>
            <a:endParaRPr lang="en-US" dirty="0"/>
          </a:p>
        </p:txBody>
      </p:sp>
      <p:sp>
        <p:nvSpPr>
          <p:cNvPr id="3" name="Content Placeholder 2"/>
          <p:cNvSpPr>
            <a:spLocks noGrp="1"/>
          </p:cNvSpPr>
          <p:nvPr>
            <p:ph idx="1"/>
          </p:nvPr>
        </p:nvSpPr>
        <p:spPr>
          <a:xfrm>
            <a:off x="457200" y="3352800"/>
            <a:ext cx="7620000" cy="3048000"/>
          </a:xfrm>
        </p:spPr>
        <p:txBody>
          <a:bodyPr/>
          <a:lstStyle/>
          <a:p>
            <a:pPr marL="285750" indent="-285750"/>
            <a:r>
              <a:rPr lang="en-US" dirty="0" smtClean="0"/>
              <a:t>Mock G-Code Set</a:t>
            </a:r>
            <a:endParaRPr lang="en-US" dirty="0"/>
          </a:p>
          <a:p>
            <a:pPr marL="285750" indent="-285750"/>
            <a:r>
              <a:rPr lang="en-US" dirty="0" smtClean="0"/>
              <a:t>Log Inspection</a:t>
            </a:r>
            <a:endParaRPr lang="en-US" dirty="0"/>
          </a:p>
          <a:p>
            <a:pPr marL="11430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30831325"/>
              </p:ext>
            </p:extLst>
          </p:nvPr>
        </p:nvGraphicFramePr>
        <p:xfrm>
          <a:off x="157650" y="1114179"/>
          <a:ext cx="8300549" cy="2162421"/>
        </p:xfrm>
        <a:graphic>
          <a:graphicData uri="http://schemas.openxmlformats.org/drawingml/2006/table">
            <a:tbl>
              <a:tblPr firstRow="1" firstCol="1" bandRow="1">
                <a:tableStyleId>{5C22544A-7EE6-4342-B048-85BDC9FD1C3A}</a:tableStyleId>
              </a:tblPr>
              <a:tblGrid>
                <a:gridCol w="1104157"/>
                <a:gridCol w="1759549"/>
                <a:gridCol w="2264006"/>
                <a:gridCol w="3172837"/>
              </a:tblGrid>
              <a:tr h="695742">
                <a:tc>
                  <a:txBody>
                    <a:bodyPr/>
                    <a:lstStyle/>
                    <a:p>
                      <a:pPr marL="0" marR="0" algn="just">
                        <a:lnSpc>
                          <a:spcPct val="105000"/>
                        </a:lnSpc>
                        <a:spcBef>
                          <a:spcPts val="0"/>
                        </a:spcBef>
                        <a:spcAft>
                          <a:spcPts val="0"/>
                        </a:spcAft>
                      </a:pPr>
                      <a:r>
                        <a:rPr lang="en-US" sz="1200">
                          <a:effectLst/>
                        </a:rPr>
                        <a:t>Test ID</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Input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Expected Output/Action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Test</a:t>
                      </a:r>
                      <a:endParaRPr lang="en-US" sz="1200">
                        <a:solidFill>
                          <a:srgbClr val="2F5496"/>
                        </a:solidFill>
                        <a:effectLst/>
                        <a:latin typeface="Times New Roman"/>
                        <a:ea typeface="Times New Roman"/>
                        <a:cs typeface="Times New Roman"/>
                      </a:endParaRPr>
                    </a:p>
                  </a:txBody>
                  <a:tcPr marL="68580" marR="68580" marT="0" marB="0"/>
                </a:tc>
              </a:tr>
              <a:tr h="1466679">
                <a:tc>
                  <a:txBody>
                    <a:bodyPr/>
                    <a:lstStyle/>
                    <a:p>
                      <a:pPr marL="0" marR="0" algn="just">
                        <a:lnSpc>
                          <a:spcPct val="105000"/>
                        </a:lnSpc>
                        <a:spcBef>
                          <a:spcPts val="0"/>
                        </a:spcBef>
                        <a:spcAft>
                          <a:spcPts val="0"/>
                        </a:spcAft>
                      </a:pPr>
                      <a:r>
                        <a:rPr lang="en-US" sz="1200">
                          <a:effectLst/>
                        </a:rPr>
                        <a:t>SE1</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Finalized G-Codes</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Serialized stream of G-Codes to be sent to the printer</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200" dirty="0">
                          <a:effectLst/>
                        </a:rPr>
                        <a:t>Manually build simple G-Code set to be tested. Inspect and verify that Serialization Module serializes G-Codes without serialization errors.</a:t>
                      </a:r>
                      <a:endParaRPr lang="en-US" sz="1200" dirty="0">
                        <a:solidFill>
                          <a:srgbClr val="2F5496"/>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2819104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 y="152400"/>
            <a:ext cx="8442960" cy="769441"/>
          </a:xfrm>
          <a:prstGeom prst="rect">
            <a:avLst/>
          </a:prstGeom>
          <a:noFill/>
        </p:spPr>
        <p:txBody>
          <a:bodyPr wrap="square" rtlCol="0">
            <a:spAutoFit/>
          </a:bodyPr>
          <a:lstStyle/>
          <a:p>
            <a:r>
              <a:rPr lang="en-US" sz="4400" dirty="0" smtClean="0"/>
              <a:t>Deserialization Module – Unit Test</a:t>
            </a:r>
            <a:endParaRPr lang="en-US" sz="4400" dirty="0"/>
          </a:p>
        </p:txBody>
      </p:sp>
      <p:sp>
        <p:nvSpPr>
          <p:cNvPr id="9" name="TextBox 8"/>
          <p:cNvSpPr txBox="1"/>
          <p:nvPr/>
        </p:nvSpPr>
        <p:spPr>
          <a:xfrm>
            <a:off x="150067" y="3352800"/>
            <a:ext cx="628958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Real Time Test</a:t>
            </a:r>
            <a:endParaRPr lang="en-US" dirty="0" smtClean="0"/>
          </a:p>
          <a:p>
            <a:pPr marL="285750" indent="-285750">
              <a:buFont typeface="Arial" panose="020B0604020202020204" pitchFamily="34" charset="0"/>
              <a:buChar char="•"/>
            </a:pPr>
            <a:r>
              <a:rPr lang="en-US" dirty="0" smtClean="0"/>
              <a:t>Java Debugger</a:t>
            </a: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4189223766"/>
              </p:ext>
            </p:extLst>
          </p:nvPr>
        </p:nvGraphicFramePr>
        <p:xfrm>
          <a:off x="150067" y="838201"/>
          <a:ext cx="8308133" cy="2438399"/>
        </p:xfrm>
        <a:graphic>
          <a:graphicData uri="http://schemas.openxmlformats.org/drawingml/2006/table">
            <a:tbl>
              <a:tblPr firstRow="1" firstCol="1" bandRow="1">
                <a:tableStyleId>{5C22544A-7EE6-4342-B048-85BDC9FD1C3A}</a:tableStyleId>
              </a:tblPr>
              <a:tblGrid>
                <a:gridCol w="1105166"/>
                <a:gridCol w="1761157"/>
                <a:gridCol w="2266074"/>
                <a:gridCol w="3175736"/>
              </a:tblGrid>
              <a:tr h="386646">
                <a:tc>
                  <a:txBody>
                    <a:bodyPr/>
                    <a:lstStyle/>
                    <a:p>
                      <a:pPr marL="0" marR="0" algn="just">
                        <a:lnSpc>
                          <a:spcPct val="105000"/>
                        </a:lnSpc>
                        <a:spcBef>
                          <a:spcPts val="0"/>
                        </a:spcBef>
                        <a:spcAft>
                          <a:spcPts val="0"/>
                        </a:spcAft>
                      </a:pPr>
                      <a:r>
                        <a:rPr lang="en-US" sz="1200" dirty="0">
                          <a:effectLst/>
                        </a:rPr>
                        <a:t>Test ID</a:t>
                      </a:r>
                      <a:endParaRPr lang="en-US" sz="1200" dirty="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Input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a:effectLst/>
                        </a:rPr>
                        <a:t>Expected Output/Action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0" marR="0" algn="just">
                        <a:lnSpc>
                          <a:spcPct val="105000"/>
                        </a:lnSpc>
                        <a:spcBef>
                          <a:spcPts val="0"/>
                        </a:spcBef>
                        <a:spcAft>
                          <a:spcPts val="0"/>
                        </a:spcAft>
                      </a:pPr>
                      <a:r>
                        <a:rPr lang="en-US" sz="1200" dirty="0">
                          <a:effectLst/>
                        </a:rPr>
                        <a:t>Test</a:t>
                      </a:r>
                      <a:endParaRPr lang="en-US" sz="1200" dirty="0">
                        <a:solidFill>
                          <a:srgbClr val="2F5496"/>
                        </a:solidFill>
                        <a:effectLst/>
                        <a:latin typeface="Times New Roman"/>
                        <a:ea typeface="Times New Roman"/>
                        <a:cs typeface="Times New Roman"/>
                      </a:endParaRPr>
                    </a:p>
                  </a:txBody>
                  <a:tcPr marL="68580" marR="68580" marT="0" marB="0"/>
                </a:tc>
              </a:tr>
              <a:tr h="2051753">
                <a:tc>
                  <a:txBody>
                    <a:bodyPr/>
                    <a:lstStyle/>
                    <a:p>
                      <a:pPr marL="0" marR="0" algn="just">
                        <a:lnSpc>
                          <a:spcPct val="105000"/>
                        </a:lnSpc>
                        <a:spcBef>
                          <a:spcPts val="0"/>
                        </a:spcBef>
                        <a:spcAft>
                          <a:spcPts val="0"/>
                        </a:spcAft>
                      </a:pPr>
                      <a:r>
                        <a:rPr lang="en-US" sz="1200">
                          <a:effectLst/>
                        </a:rPr>
                        <a:t>DS1</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Serialized byte-stream of printer feedback information</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342900" marR="0" lvl="0" indent="-342900" algn="l">
                        <a:lnSpc>
                          <a:spcPct val="105000"/>
                        </a:lnSpc>
                        <a:spcBef>
                          <a:spcPts val="0"/>
                        </a:spcBef>
                        <a:spcAft>
                          <a:spcPts val="0"/>
                        </a:spcAft>
                        <a:buFont typeface="Symbol"/>
                        <a:buChar char=""/>
                      </a:pPr>
                      <a:r>
                        <a:rPr lang="en-US" sz="1200">
                          <a:effectLst/>
                        </a:rPr>
                        <a:t>De-Serialized printer feedback object</a:t>
                      </a:r>
                      <a:endParaRPr lang="en-US" sz="1200">
                        <a:solidFill>
                          <a:srgbClr val="2F5496"/>
                        </a:solidFill>
                        <a:effectLst/>
                        <a:latin typeface="Times New Roman"/>
                        <a:ea typeface="Times New Roman"/>
                        <a:cs typeface="Times New Roman"/>
                      </a:endParaRPr>
                    </a:p>
                  </a:txBody>
                  <a:tcPr marL="68580" marR="68580" marT="0" marB="0"/>
                </a:tc>
                <a:tc>
                  <a:txBody>
                    <a:bodyPr/>
                    <a:lstStyle/>
                    <a:p>
                      <a:pPr marL="228600" marR="0" algn="l">
                        <a:lnSpc>
                          <a:spcPct val="105000"/>
                        </a:lnSpc>
                        <a:spcBef>
                          <a:spcPts val="0"/>
                        </a:spcBef>
                        <a:spcAft>
                          <a:spcPts val="0"/>
                        </a:spcAft>
                      </a:pPr>
                      <a:r>
                        <a:rPr lang="en-US" sz="1200" dirty="0">
                          <a:effectLst/>
                        </a:rPr>
                        <a:t>Build test program that establishes connection to the printer and issues simple G-Codes. Connect test PC to printer and monitor feedback stream from printer. Inspect and verify that the de-serialized printer feedback object is built correctly. Inspection and verification can be accomplished with a Java debugger hooked into the test program.</a:t>
                      </a:r>
                      <a:endParaRPr lang="en-US" sz="1200" dirty="0">
                        <a:solidFill>
                          <a:srgbClr val="2F5496"/>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151121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7886700" cy="1325563"/>
          </a:xfrm>
        </p:spPr>
        <p:txBody>
          <a:bodyPr/>
          <a:lstStyle/>
          <a:p>
            <a:r>
              <a:rPr lang="en-US" dirty="0" err="1" smtClean="0"/>
              <a:t>Tx</a:t>
            </a:r>
            <a:r>
              <a:rPr lang="en-US" dirty="0" smtClean="0"/>
              <a:t>/Rx Module – Unit Tests</a:t>
            </a:r>
            <a:endParaRPr lang="en-US" dirty="0"/>
          </a:p>
        </p:txBody>
      </p:sp>
      <p:sp>
        <p:nvSpPr>
          <p:cNvPr id="3" name="Content Placeholder 2"/>
          <p:cNvSpPr>
            <a:spLocks noGrp="1"/>
          </p:cNvSpPr>
          <p:nvPr>
            <p:ph idx="1"/>
          </p:nvPr>
        </p:nvSpPr>
        <p:spPr>
          <a:xfrm>
            <a:off x="457200" y="4572000"/>
            <a:ext cx="7620000" cy="1828800"/>
          </a:xfrm>
        </p:spPr>
        <p:txBody>
          <a:bodyPr/>
          <a:lstStyle/>
          <a:p>
            <a:pPr marL="285750" indent="-285750"/>
            <a:r>
              <a:rPr lang="en-US" sz="2400" dirty="0"/>
              <a:t>Build a test program</a:t>
            </a:r>
          </a:p>
          <a:p>
            <a:pPr marL="285750" indent="-285750"/>
            <a:r>
              <a:rPr lang="en-US" sz="2400" dirty="0"/>
              <a:t>establish a connection to the printer</a:t>
            </a:r>
          </a:p>
          <a:p>
            <a:pPr marL="285750" indent="-285750"/>
            <a:r>
              <a:rPr lang="en-US" sz="2400" dirty="0"/>
              <a:t>Requires physical printer to be tested.</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41307349"/>
              </p:ext>
            </p:extLst>
          </p:nvPr>
        </p:nvGraphicFramePr>
        <p:xfrm>
          <a:off x="304800" y="990601"/>
          <a:ext cx="8153400" cy="3550727"/>
        </p:xfrm>
        <a:graphic>
          <a:graphicData uri="http://schemas.openxmlformats.org/drawingml/2006/table">
            <a:tbl>
              <a:tblPr firstRow="1" firstCol="1" bandRow="1">
                <a:tableStyleId>{5C22544A-7EE6-4342-B048-85BDC9FD1C3A}</a:tableStyleId>
              </a:tblPr>
              <a:tblGrid>
                <a:gridCol w="1050492"/>
                <a:gridCol w="2026457"/>
                <a:gridCol w="2140625"/>
                <a:gridCol w="2935826"/>
              </a:tblGrid>
              <a:tr h="256359">
                <a:tc>
                  <a:txBody>
                    <a:bodyPr/>
                    <a:lstStyle/>
                    <a:p>
                      <a:pPr marL="0" marR="0" algn="just">
                        <a:lnSpc>
                          <a:spcPct val="105000"/>
                        </a:lnSpc>
                        <a:spcBef>
                          <a:spcPts val="0"/>
                        </a:spcBef>
                        <a:spcAft>
                          <a:spcPts val="0"/>
                        </a:spcAft>
                      </a:pPr>
                      <a:r>
                        <a:rPr lang="en-US" sz="1000">
                          <a:effectLst/>
                        </a:rPr>
                        <a:t>Test ID</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0" marR="0" algn="just">
                        <a:lnSpc>
                          <a:spcPct val="105000"/>
                        </a:lnSpc>
                        <a:spcBef>
                          <a:spcPts val="0"/>
                        </a:spcBef>
                        <a:spcAft>
                          <a:spcPts val="0"/>
                        </a:spcAft>
                      </a:pPr>
                      <a:r>
                        <a:rPr lang="en-US" sz="1000">
                          <a:effectLst/>
                        </a:rPr>
                        <a:t>Input</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0" marR="0" algn="just">
                        <a:lnSpc>
                          <a:spcPct val="105000"/>
                        </a:lnSpc>
                        <a:spcBef>
                          <a:spcPts val="0"/>
                        </a:spcBef>
                        <a:spcAft>
                          <a:spcPts val="0"/>
                        </a:spcAft>
                      </a:pPr>
                      <a:r>
                        <a:rPr lang="en-US" sz="1000">
                          <a:effectLst/>
                        </a:rPr>
                        <a:t>Expected Output/Action</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0" marR="0" algn="just">
                        <a:lnSpc>
                          <a:spcPct val="105000"/>
                        </a:lnSpc>
                        <a:spcBef>
                          <a:spcPts val="0"/>
                        </a:spcBef>
                        <a:spcAft>
                          <a:spcPts val="0"/>
                        </a:spcAft>
                      </a:pPr>
                      <a:r>
                        <a:rPr lang="en-US" sz="1000">
                          <a:effectLst/>
                        </a:rPr>
                        <a:t>Test</a:t>
                      </a:r>
                      <a:endParaRPr lang="en-US" sz="1000">
                        <a:solidFill>
                          <a:srgbClr val="2F5496"/>
                        </a:solidFill>
                        <a:effectLst/>
                        <a:latin typeface="Times New Roman"/>
                        <a:ea typeface="Times New Roman"/>
                        <a:cs typeface="Times New Roman"/>
                      </a:endParaRPr>
                    </a:p>
                  </a:txBody>
                  <a:tcPr marL="62604" marR="62604" marT="0" marB="0"/>
                </a:tc>
              </a:tr>
              <a:tr h="974963">
                <a:tc>
                  <a:txBody>
                    <a:bodyPr/>
                    <a:lstStyle/>
                    <a:p>
                      <a:pPr marL="0" marR="0" algn="just">
                        <a:lnSpc>
                          <a:spcPct val="105000"/>
                        </a:lnSpc>
                        <a:spcBef>
                          <a:spcPts val="0"/>
                        </a:spcBef>
                        <a:spcAft>
                          <a:spcPts val="0"/>
                        </a:spcAft>
                      </a:pPr>
                      <a:r>
                        <a:rPr lang="en-US" sz="1000">
                          <a:effectLst/>
                        </a:rPr>
                        <a:t>TR1</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PrintJobConfiguration object</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Successfully establish connection to printer firmware via virtual serial communications using the parameters specified within the PrintJobConfiguration object.</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228600" marR="0" algn="l">
                        <a:lnSpc>
                          <a:spcPct val="105000"/>
                        </a:lnSpc>
                        <a:spcBef>
                          <a:spcPts val="0"/>
                        </a:spcBef>
                        <a:spcAft>
                          <a:spcPts val="0"/>
                        </a:spcAft>
                      </a:pPr>
                      <a:r>
                        <a:rPr lang="en-US" sz="1000">
                          <a:effectLst/>
                        </a:rPr>
                        <a:t>Manually build a PrintJobConfiguration object with connection information. The test PrintJobConfiguration object will be passed to a small test program that uses its information to establish connection to the printer firmware.  </a:t>
                      </a:r>
                      <a:endParaRPr lang="en-US" sz="1000">
                        <a:solidFill>
                          <a:srgbClr val="2F5496"/>
                        </a:solidFill>
                        <a:effectLst/>
                        <a:latin typeface="Times New Roman"/>
                        <a:ea typeface="Times New Roman"/>
                        <a:cs typeface="Times New Roman"/>
                      </a:endParaRPr>
                    </a:p>
                  </a:txBody>
                  <a:tcPr marL="62604" marR="62604" marT="0" marB="0"/>
                </a:tc>
              </a:tr>
              <a:tr h="907290">
                <a:tc>
                  <a:txBody>
                    <a:bodyPr/>
                    <a:lstStyle/>
                    <a:p>
                      <a:pPr marL="0" marR="0" algn="just">
                        <a:lnSpc>
                          <a:spcPct val="105000"/>
                        </a:lnSpc>
                        <a:spcBef>
                          <a:spcPts val="0"/>
                        </a:spcBef>
                        <a:spcAft>
                          <a:spcPts val="0"/>
                        </a:spcAft>
                      </a:pPr>
                      <a:r>
                        <a:rPr lang="en-US" sz="1000">
                          <a:effectLst/>
                        </a:rPr>
                        <a:t>TR2</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Serialized G-Code stream</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Successfully poll and lock printer G-Code buffer. Write serialized G-Code stream to printer firmware.</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228600" marR="0" algn="l">
                        <a:lnSpc>
                          <a:spcPct val="105000"/>
                        </a:lnSpc>
                        <a:spcBef>
                          <a:spcPts val="0"/>
                        </a:spcBef>
                        <a:spcAft>
                          <a:spcPts val="0"/>
                        </a:spcAft>
                      </a:pPr>
                      <a:r>
                        <a:rPr lang="en-US" sz="1000">
                          <a:effectLst/>
                        </a:rPr>
                        <a:t>Using the test program that establishes a connection to the printer, we will poll the printer, lock the G-Code buffer and verify that the test G-Codes have been sent. This can be verified visually as the printer executes the commands and via the printer feedback stream.</a:t>
                      </a:r>
                      <a:endParaRPr lang="en-US" sz="1000">
                        <a:solidFill>
                          <a:srgbClr val="2F5496"/>
                        </a:solidFill>
                        <a:effectLst/>
                        <a:latin typeface="Times New Roman"/>
                        <a:ea typeface="Times New Roman"/>
                        <a:cs typeface="Times New Roman"/>
                      </a:endParaRPr>
                    </a:p>
                  </a:txBody>
                  <a:tcPr marL="62604" marR="62604" marT="0" marB="0"/>
                </a:tc>
              </a:tr>
              <a:tr h="1366587">
                <a:tc>
                  <a:txBody>
                    <a:bodyPr/>
                    <a:lstStyle/>
                    <a:p>
                      <a:pPr marL="0" marR="0" algn="just">
                        <a:lnSpc>
                          <a:spcPct val="105000"/>
                        </a:lnSpc>
                        <a:spcBef>
                          <a:spcPts val="0"/>
                        </a:spcBef>
                        <a:spcAft>
                          <a:spcPts val="0"/>
                        </a:spcAft>
                      </a:pPr>
                      <a:r>
                        <a:rPr lang="en-US" sz="1000">
                          <a:effectLst/>
                        </a:rPr>
                        <a:t>TR3</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Byte-stream of printer feedback information from printer</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342900" marR="0" lvl="0" indent="-342900" algn="l">
                        <a:lnSpc>
                          <a:spcPct val="105000"/>
                        </a:lnSpc>
                        <a:spcBef>
                          <a:spcPts val="0"/>
                        </a:spcBef>
                        <a:spcAft>
                          <a:spcPts val="0"/>
                        </a:spcAft>
                        <a:buFont typeface="Symbol"/>
                        <a:buChar char=""/>
                      </a:pPr>
                      <a:r>
                        <a:rPr lang="en-US" sz="1000">
                          <a:effectLst/>
                        </a:rPr>
                        <a:t>Successfully populate printer feedback buffer and raise a “buffer ready” flag signifying that printer feedback data is ready.</a:t>
                      </a:r>
                      <a:endParaRPr lang="en-US" sz="1000">
                        <a:solidFill>
                          <a:srgbClr val="2F5496"/>
                        </a:solidFill>
                        <a:effectLst/>
                        <a:latin typeface="Times New Roman"/>
                        <a:ea typeface="Times New Roman"/>
                        <a:cs typeface="Times New Roman"/>
                      </a:endParaRPr>
                    </a:p>
                  </a:txBody>
                  <a:tcPr marL="62604" marR="62604" marT="0" marB="0"/>
                </a:tc>
                <a:tc>
                  <a:txBody>
                    <a:bodyPr/>
                    <a:lstStyle/>
                    <a:p>
                      <a:pPr marL="228600" marR="0" algn="l">
                        <a:lnSpc>
                          <a:spcPct val="105000"/>
                        </a:lnSpc>
                        <a:spcBef>
                          <a:spcPts val="0"/>
                        </a:spcBef>
                        <a:spcAft>
                          <a:spcPts val="0"/>
                        </a:spcAft>
                      </a:pPr>
                      <a:r>
                        <a:rPr lang="en-US" sz="1000" dirty="0">
                          <a:effectLst/>
                        </a:rPr>
                        <a:t>Using the test program that establishes a connection to the printer, we will continually monitor the input stream for printer feedback. We will verify that the feedback data buffer has been populated, is recent, and raises the ready flag. This can be inspected and verified with a Java debugger hooked into the test program.</a:t>
                      </a:r>
                      <a:endParaRPr lang="en-US" sz="1000" dirty="0">
                        <a:solidFill>
                          <a:srgbClr val="2F5496"/>
                        </a:solidFill>
                        <a:effectLst/>
                        <a:latin typeface="Times New Roman"/>
                        <a:ea typeface="Times New Roman"/>
                        <a:cs typeface="Times New Roman"/>
                      </a:endParaRPr>
                    </a:p>
                  </a:txBody>
                  <a:tcPr marL="62604" marR="62604" marT="0" marB="0"/>
                </a:tc>
              </a:tr>
            </a:tbl>
          </a:graphicData>
        </a:graphic>
      </p:graphicFrame>
    </p:spTree>
    <p:extLst>
      <p:ext uri="{BB962C8B-B14F-4D97-AF65-F5344CB8AC3E}">
        <p14:creationId xmlns:p14="http://schemas.microsoft.com/office/powerpoint/2010/main" val="1927382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29071104"/>
              </p:ext>
            </p:extLst>
          </p:nvPr>
        </p:nvGraphicFramePr>
        <p:xfrm>
          <a:off x="152400" y="1307909"/>
          <a:ext cx="8305800" cy="4864291"/>
        </p:xfrm>
        <a:graphic>
          <a:graphicData uri="http://schemas.openxmlformats.org/drawingml/2006/table">
            <a:tbl>
              <a:tblPr firstRow="1" firstCol="1" bandRow="1">
                <a:tableStyleId>{5C22544A-7EE6-4342-B048-85BDC9FD1C3A}</a:tableStyleId>
              </a:tblPr>
              <a:tblGrid>
                <a:gridCol w="1095587"/>
                <a:gridCol w="1762710"/>
                <a:gridCol w="2780503"/>
                <a:gridCol w="2667000"/>
              </a:tblGrid>
              <a:tr h="767779">
                <a:tc>
                  <a:txBody>
                    <a:bodyPr/>
                    <a:lstStyle/>
                    <a:p>
                      <a:pPr marL="0" marR="0" algn="just">
                        <a:lnSpc>
                          <a:spcPct val="105000"/>
                        </a:lnSpc>
                        <a:spcBef>
                          <a:spcPts val="0"/>
                        </a:spcBef>
                        <a:spcAft>
                          <a:spcPts val="0"/>
                        </a:spcAft>
                      </a:pPr>
                      <a:r>
                        <a:rPr lang="en-US" sz="1600" dirty="0">
                          <a:effectLst/>
                        </a:rPr>
                        <a:t>Test ID</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Input</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dirty="0">
                          <a:effectLst/>
                        </a:rPr>
                        <a:t>Expected Output/Action</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5000"/>
                        </a:lnSpc>
                        <a:spcBef>
                          <a:spcPts val="0"/>
                        </a:spcBef>
                        <a:spcAft>
                          <a:spcPts val="0"/>
                        </a:spcAft>
                      </a:pPr>
                      <a:r>
                        <a:rPr lang="en-US" sz="1600">
                          <a:effectLst/>
                        </a:rPr>
                        <a:t>Test</a:t>
                      </a:r>
                      <a:endParaRPr lang="en-US" sz="16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096357">
                <a:tc>
                  <a:txBody>
                    <a:bodyPr/>
                    <a:lstStyle/>
                    <a:p>
                      <a:pPr marL="0" marR="0" algn="just">
                        <a:lnSpc>
                          <a:spcPct val="105000"/>
                        </a:lnSpc>
                        <a:spcBef>
                          <a:spcPts val="0"/>
                        </a:spcBef>
                        <a:spcAft>
                          <a:spcPts val="0"/>
                        </a:spcAft>
                      </a:pPr>
                      <a:r>
                        <a:rPr lang="en-US" sz="1600" dirty="0" smtClean="0">
                          <a:effectLst/>
                        </a:rPr>
                        <a:t>IT1</a:t>
                      </a:r>
                      <a:endParaRPr lang="en-US" sz="16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Full Configuration</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STL Files</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Print Job Start</a:t>
                      </a:r>
                    </a:p>
                  </a:txBody>
                  <a:tcPr marL="68580" marR="68580" marT="0" marB="0"/>
                </a:tc>
                <a:tc>
                  <a:txBody>
                    <a:bodyPr/>
                    <a:lstStyle/>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Fully Formed Configuration object (UI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Subsection AMF Files (Preprocessing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Raw G-Code Files (Processing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Compiled G0Code (Post Processing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Stream of Codes (Printer Control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Stream of data (Communications Layer)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Printer Object (Printer)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Status Updates (Printer)</a:t>
                      </a:r>
                    </a:p>
                    <a:p>
                      <a:pPr marL="342900" marR="0" lvl="0" indent="-342900" algn="l" defTabSz="914400" rtl="0" eaLnBrk="1" latinLnBrk="0" hangingPunct="1">
                        <a:lnSpc>
                          <a:spcPct val="105000"/>
                        </a:lnSpc>
                        <a:spcBef>
                          <a:spcPts val="0"/>
                        </a:spcBef>
                        <a:spcAft>
                          <a:spcPts val="0"/>
                        </a:spcAft>
                        <a:buFont typeface="Symbol" panose="05050102010706020507" pitchFamily="18" charset="2"/>
                        <a:buChar char=""/>
                      </a:pPr>
                      <a:r>
                        <a:rPr lang="en-US" sz="1600" kern="1200" dirty="0" smtClean="0">
                          <a:solidFill>
                            <a:schemeClr val="dk1"/>
                          </a:solidFill>
                          <a:effectLst/>
                          <a:latin typeface="+mn-lt"/>
                          <a:ea typeface="+mn-ea"/>
                          <a:cs typeface="+mn-cs"/>
                        </a:rPr>
                        <a:t>Status Control Updates (State Monitoring Layer)</a:t>
                      </a:r>
                      <a:endParaRPr lang="en-US" sz="1600" kern="1200" dirty="0">
                        <a:solidFill>
                          <a:schemeClr val="dk1"/>
                        </a:solidFill>
                        <a:effectLst/>
                        <a:latin typeface="+mn-lt"/>
                        <a:ea typeface="+mn-ea"/>
                        <a:cs typeface="+mn-cs"/>
                      </a:endParaRPr>
                    </a:p>
                  </a:txBody>
                  <a:tcPr marL="68580" marR="68580" marT="0" marB="0"/>
                </a:tc>
                <a:tc>
                  <a:txBody>
                    <a:bodyPr/>
                    <a:lstStyle/>
                    <a:p>
                      <a:pPr marL="0" marR="0" lvl="0" indent="0" algn="l" defTabSz="914400" rtl="0" eaLnBrk="1" latinLnBrk="0" hangingPunct="1">
                        <a:lnSpc>
                          <a:spcPct val="105000"/>
                        </a:lnSpc>
                        <a:spcBef>
                          <a:spcPts val="0"/>
                        </a:spcBef>
                        <a:spcAft>
                          <a:spcPts val="0"/>
                        </a:spcAft>
                        <a:buFont typeface="Symbol" panose="05050102010706020507" pitchFamily="18" charset="2"/>
                        <a:buNone/>
                      </a:pPr>
                      <a:r>
                        <a:rPr lang="en-US" sz="1600" kern="1200" dirty="0" smtClean="0">
                          <a:solidFill>
                            <a:schemeClr val="dk1"/>
                          </a:solidFill>
                          <a:effectLst/>
                          <a:latin typeface="+mn-lt"/>
                          <a:ea typeface="+mn-ea"/>
                          <a:cs typeface="+mn-cs"/>
                        </a:rPr>
                        <a:t>This test will be a series of simple objects taken from STL to final printer object.  At each layer divide the processing will be stopped using a debug mode so the objects can be inspected for completeness and correctness. </a:t>
                      </a:r>
                      <a:endParaRPr lang="en-US" sz="1600" kern="1200" dirty="0">
                        <a:solidFill>
                          <a:schemeClr val="dk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25300274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Testing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72471591"/>
              </p:ext>
            </p:extLst>
          </p:nvPr>
        </p:nvGraphicFramePr>
        <p:xfrm>
          <a:off x="76200" y="1327150"/>
          <a:ext cx="8381999" cy="5149850"/>
        </p:xfrm>
        <a:graphic>
          <a:graphicData uri="http://schemas.openxmlformats.org/drawingml/2006/table">
            <a:tbl>
              <a:tblPr firstRow="1" firstCol="1" bandRow="1">
                <a:tableStyleId>{5C22544A-7EE6-4342-B048-85BDC9FD1C3A}</a:tableStyleId>
              </a:tblPr>
              <a:tblGrid>
                <a:gridCol w="478973"/>
                <a:gridCol w="2953656"/>
                <a:gridCol w="1836056"/>
                <a:gridCol w="3081487"/>
                <a:gridCol w="31827"/>
              </a:tblGrid>
              <a:tr h="243974">
                <a:tc>
                  <a:txBody>
                    <a:bodyPr/>
                    <a:lstStyle/>
                    <a:p>
                      <a:pPr marL="0" marR="0" algn="just">
                        <a:lnSpc>
                          <a:spcPct val="105000"/>
                        </a:lnSpc>
                        <a:spcBef>
                          <a:spcPts val="0"/>
                        </a:spcBef>
                        <a:spcAft>
                          <a:spcPts val="0"/>
                        </a:spcAft>
                      </a:pPr>
                      <a:r>
                        <a:rPr lang="en-US" sz="1000" dirty="0">
                          <a:effectLst/>
                        </a:rPr>
                        <a:t>Test ID</a:t>
                      </a:r>
                      <a:endParaRPr lang="en-US" sz="1000" dirty="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Requirement Tested</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dirty="0">
                          <a:effectLst/>
                        </a:rPr>
                        <a:t>Expected Output/Action</a:t>
                      </a:r>
                      <a:endParaRPr lang="en-US" sz="1000" dirty="0">
                        <a:solidFill>
                          <a:srgbClr val="2F5496"/>
                        </a:solidFill>
                        <a:effectLst/>
                        <a:latin typeface="Times New Roman"/>
                        <a:ea typeface="Times New Roman"/>
                        <a:cs typeface="Times New Roman"/>
                      </a:endParaRPr>
                    </a:p>
                  </a:txBody>
                  <a:tcPr marL="6427" marR="6427" marT="0" marB="0"/>
                </a:tc>
                <a:tc gridSpan="2">
                  <a:txBody>
                    <a:bodyPr/>
                    <a:lstStyle/>
                    <a:p>
                      <a:pPr marL="0" marR="0" algn="just">
                        <a:lnSpc>
                          <a:spcPct val="105000"/>
                        </a:lnSpc>
                        <a:spcBef>
                          <a:spcPts val="0"/>
                        </a:spcBef>
                        <a:spcAft>
                          <a:spcPts val="0"/>
                        </a:spcAft>
                      </a:pPr>
                      <a:r>
                        <a:rPr lang="en-US" sz="1000">
                          <a:effectLst/>
                        </a:rPr>
                        <a:t>Test</a:t>
                      </a:r>
                      <a:endParaRPr lang="en-US" sz="1000">
                        <a:solidFill>
                          <a:srgbClr val="2F5496"/>
                        </a:solidFill>
                        <a:effectLst/>
                        <a:latin typeface="Times New Roman"/>
                        <a:ea typeface="Times New Roman"/>
                        <a:cs typeface="Times New Roman"/>
                      </a:endParaRPr>
                    </a:p>
                  </a:txBody>
                  <a:tcPr marL="6427" marR="6427" marT="0" marB="0"/>
                </a:tc>
                <a:tc hMerge="1">
                  <a:txBody>
                    <a:bodyPr/>
                    <a:lstStyle/>
                    <a:p>
                      <a:endParaRPr lang="en-US"/>
                    </a:p>
                  </a:txBody>
                  <a:tcPr/>
                </a:tc>
              </a:tr>
              <a:tr h="746626">
                <a:tc>
                  <a:txBody>
                    <a:bodyPr/>
                    <a:lstStyle/>
                    <a:p>
                      <a:pPr marL="0" marR="0" algn="just">
                        <a:lnSpc>
                          <a:spcPct val="105000"/>
                        </a:lnSpc>
                        <a:spcBef>
                          <a:spcPts val="0"/>
                        </a:spcBef>
                        <a:spcAft>
                          <a:spcPts val="0"/>
                        </a:spcAft>
                      </a:pPr>
                      <a:r>
                        <a:rPr lang="en-US" sz="1000">
                          <a:effectLst/>
                        </a:rPr>
                        <a:t>VT1</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dirty="0">
                          <a:effectLst/>
                        </a:rPr>
                        <a:t>3.1 STL File Input</a:t>
                      </a:r>
                      <a:endParaRPr lang="en-US" sz="1000" dirty="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dirty="0">
                          <a:effectLst/>
                        </a:rPr>
                        <a:t>The user will be able to see the file has been accepted and the file name will be displayed in the GUI.</a:t>
                      </a:r>
                      <a:endParaRPr lang="en-US" sz="1000" dirty="0">
                        <a:solidFill>
                          <a:srgbClr val="2F5496"/>
                        </a:solidFill>
                        <a:effectLst/>
                        <a:latin typeface="Times New Roman"/>
                        <a:ea typeface="Times New Roman"/>
                        <a:cs typeface="Times New Roman"/>
                      </a:endParaRPr>
                    </a:p>
                  </a:txBody>
                  <a:tcPr marL="6427" marR="6427" marT="0" marB="0"/>
                </a:tc>
                <a:tc gridSpan="2">
                  <a:txBody>
                    <a:bodyPr/>
                    <a:lstStyle/>
                    <a:p>
                      <a:pPr marL="0" marR="0" algn="just">
                        <a:lnSpc>
                          <a:spcPct val="105000"/>
                        </a:lnSpc>
                        <a:spcBef>
                          <a:spcPts val="0"/>
                        </a:spcBef>
                        <a:spcAft>
                          <a:spcPts val="0"/>
                        </a:spcAft>
                      </a:pPr>
                      <a:r>
                        <a:rPr lang="en-US" sz="1000" dirty="0">
                          <a:effectLst/>
                        </a:rPr>
                        <a:t>Use the GUI to import a STL File.  </a:t>
                      </a:r>
                      <a:endParaRPr lang="en-US" sz="1000" dirty="0">
                        <a:solidFill>
                          <a:srgbClr val="2F5496"/>
                        </a:solidFill>
                        <a:effectLst/>
                        <a:latin typeface="Times New Roman"/>
                        <a:ea typeface="Times New Roman"/>
                        <a:cs typeface="Times New Roman"/>
                      </a:endParaRPr>
                    </a:p>
                  </a:txBody>
                  <a:tcPr marL="6427" marR="6427" marT="0" marB="0"/>
                </a:tc>
                <a:tc hMerge="1">
                  <a:txBody>
                    <a:bodyPr/>
                    <a:lstStyle/>
                    <a:p>
                      <a:endParaRPr lang="en-US"/>
                    </a:p>
                  </a:txBody>
                  <a:tcPr/>
                </a:tc>
              </a:tr>
              <a:tr h="914400">
                <a:tc>
                  <a:txBody>
                    <a:bodyPr/>
                    <a:lstStyle/>
                    <a:p>
                      <a:pPr marL="0" marR="0" algn="just">
                        <a:lnSpc>
                          <a:spcPct val="105000"/>
                        </a:lnSpc>
                        <a:spcBef>
                          <a:spcPts val="0"/>
                        </a:spcBef>
                        <a:spcAft>
                          <a:spcPts val="0"/>
                        </a:spcAft>
                      </a:pPr>
                      <a:r>
                        <a:rPr lang="en-US" sz="1000">
                          <a:effectLst/>
                        </a:rPr>
                        <a:t/>
                      </a:r>
                      <a:br>
                        <a:rPr lang="en-US" sz="1000">
                          <a:effectLst/>
                        </a:rPr>
                      </a:br>
                      <a:r>
                        <a:rPr lang="en-US" sz="1000">
                          <a:effectLst/>
                        </a:rPr>
                        <a:t>VT2</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3.2 Graphical User Interface</a:t>
                      </a:r>
                    </a:p>
                    <a:p>
                      <a:pPr marL="0" marR="0" algn="just">
                        <a:lnSpc>
                          <a:spcPct val="105000"/>
                        </a:lnSpc>
                        <a:spcBef>
                          <a:spcPts val="0"/>
                        </a:spcBef>
                        <a:spcAft>
                          <a:spcPts val="0"/>
                        </a:spcAft>
                      </a:pPr>
                      <a:r>
                        <a:rPr lang="en-US" sz="1000">
                          <a:effectLst/>
                        </a:rPr>
                        <a:t>3.13 Database Interface</a:t>
                      </a:r>
                    </a:p>
                    <a:p>
                      <a:pPr marL="0" marR="0" algn="just">
                        <a:lnSpc>
                          <a:spcPct val="105000"/>
                        </a:lnSpc>
                        <a:spcBef>
                          <a:spcPts val="0"/>
                        </a:spcBef>
                        <a:spcAft>
                          <a:spcPts val="0"/>
                        </a:spcAft>
                      </a:pPr>
                      <a:r>
                        <a:rPr lang="en-US" sz="1000">
                          <a:effectLst/>
                        </a:rPr>
                        <a:t>3.14 Store and Load Material Records</a:t>
                      </a:r>
                    </a:p>
                    <a:p>
                      <a:pPr marL="0" marR="0" algn="just">
                        <a:lnSpc>
                          <a:spcPct val="105000"/>
                        </a:lnSpc>
                        <a:spcBef>
                          <a:spcPts val="0"/>
                        </a:spcBef>
                        <a:spcAft>
                          <a:spcPts val="0"/>
                        </a:spcAft>
                      </a:pPr>
                      <a:r>
                        <a:rPr lang="en-US" sz="1000">
                          <a:effectLst/>
                        </a:rPr>
                        <a:t>8.1 Material Database</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Configuration data will be stored and retrieved</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The user will load the GUI and click on the view/edit database button.  The user then will see and be able to edit stored values.   Upon changing values the user will return to the main menu.  Clicking on the view/edit button again will display the edited values.</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r h="2390942">
                <a:tc>
                  <a:txBody>
                    <a:bodyPr/>
                    <a:lstStyle/>
                    <a:p>
                      <a:pPr marL="0" marR="0" algn="just">
                        <a:lnSpc>
                          <a:spcPct val="105000"/>
                        </a:lnSpc>
                        <a:spcBef>
                          <a:spcPts val="0"/>
                        </a:spcBef>
                        <a:spcAft>
                          <a:spcPts val="0"/>
                        </a:spcAft>
                      </a:pPr>
                      <a:r>
                        <a:rPr lang="en-US" sz="1000">
                          <a:effectLst/>
                        </a:rPr>
                        <a:t>VT3</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3.1 STL File Input</a:t>
                      </a:r>
                    </a:p>
                    <a:p>
                      <a:pPr marL="0" marR="0" algn="just">
                        <a:lnSpc>
                          <a:spcPct val="105000"/>
                        </a:lnSpc>
                        <a:spcBef>
                          <a:spcPts val="0"/>
                        </a:spcBef>
                        <a:spcAft>
                          <a:spcPts val="0"/>
                        </a:spcAft>
                      </a:pPr>
                      <a:r>
                        <a:rPr lang="en-US" sz="1000">
                          <a:effectLst/>
                        </a:rPr>
                        <a:t>3.3 Generate Machine Instructions</a:t>
                      </a:r>
                    </a:p>
                    <a:p>
                      <a:pPr marL="0" marR="0" algn="just">
                        <a:lnSpc>
                          <a:spcPct val="105000"/>
                        </a:lnSpc>
                        <a:spcBef>
                          <a:spcPts val="0"/>
                        </a:spcBef>
                        <a:spcAft>
                          <a:spcPts val="0"/>
                        </a:spcAft>
                      </a:pPr>
                      <a:r>
                        <a:rPr lang="en-US" sz="1000">
                          <a:effectLst/>
                        </a:rPr>
                        <a:t>3.4 Issue Machine Instructions</a:t>
                      </a:r>
                    </a:p>
                    <a:p>
                      <a:pPr marL="0" marR="0" algn="just">
                        <a:lnSpc>
                          <a:spcPct val="105000"/>
                        </a:lnSpc>
                        <a:spcBef>
                          <a:spcPts val="0"/>
                        </a:spcBef>
                        <a:spcAft>
                          <a:spcPts val="0"/>
                        </a:spcAft>
                      </a:pPr>
                      <a:r>
                        <a:rPr lang="en-US" sz="1000">
                          <a:effectLst/>
                        </a:rPr>
                        <a:t>3.6 Monitor Temperature</a:t>
                      </a:r>
                    </a:p>
                    <a:p>
                      <a:pPr marL="0" marR="0" algn="just">
                        <a:lnSpc>
                          <a:spcPct val="105000"/>
                        </a:lnSpc>
                        <a:spcBef>
                          <a:spcPts val="0"/>
                        </a:spcBef>
                        <a:spcAft>
                          <a:spcPts val="0"/>
                        </a:spcAft>
                      </a:pPr>
                      <a:r>
                        <a:rPr lang="en-US" sz="1000">
                          <a:effectLst/>
                        </a:rPr>
                        <a:t>3.7 Monitor Position</a:t>
                      </a:r>
                    </a:p>
                    <a:p>
                      <a:pPr marL="0" marR="0" algn="just">
                        <a:lnSpc>
                          <a:spcPct val="105000"/>
                        </a:lnSpc>
                        <a:spcBef>
                          <a:spcPts val="0"/>
                        </a:spcBef>
                        <a:spcAft>
                          <a:spcPts val="0"/>
                        </a:spcAft>
                      </a:pPr>
                      <a:r>
                        <a:rPr lang="en-US" sz="1000">
                          <a:effectLst/>
                        </a:rPr>
                        <a:t>3.8 Identify Material Constraints</a:t>
                      </a:r>
                    </a:p>
                    <a:p>
                      <a:pPr marL="0" marR="0" algn="just">
                        <a:lnSpc>
                          <a:spcPct val="105000"/>
                        </a:lnSpc>
                        <a:spcBef>
                          <a:spcPts val="0"/>
                        </a:spcBef>
                        <a:spcAft>
                          <a:spcPts val="0"/>
                        </a:spcAft>
                      </a:pPr>
                      <a:r>
                        <a:rPr lang="en-US" sz="1000">
                          <a:effectLst/>
                        </a:rPr>
                        <a:t>3.9 Identify Materials</a:t>
                      </a:r>
                    </a:p>
                    <a:p>
                      <a:pPr marL="0" marR="0" algn="just">
                        <a:lnSpc>
                          <a:spcPct val="105000"/>
                        </a:lnSpc>
                        <a:spcBef>
                          <a:spcPts val="0"/>
                        </a:spcBef>
                        <a:spcAft>
                          <a:spcPts val="0"/>
                        </a:spcAft>
                      </a:pPr>
                      <a:r>
                        <a:rPr lang="en-US" sz="1000">
                          <a:effectLst/>
                        </a:rPr>
                        <a:t>3.10 Identify Shapes</a:t>
                      </a:r>
                    </a:p>
                    <a:p>
                      <a:pPr marL="0" marR="0" algn="just">
                        <a:lnSpc>
                          <a:spcPct val="105000"/>
                        </a:lnSpc>
                        <a:spcBef>
                          <a:spcPts val="0"/>
                        </a:spcBef>
                        <a:spcAft>
                          <a:spcPts val="0"/>
                        </a:spcAft>
                      </a:pPr>
                      <a:r>
                        <a:rPr lang="en-US" sz="1000">
                          <a:effectLst/>
                        </a:rPr>
                        <a:t>3.11 Determine Shape of Support Material Structure</a:t>
                      </a:r>
                    </a:p>
                    <a:p>
                      <a:pPr marL="0" marR="0" algn="just">
                        <a:lnSpc>
                          <a:spcPct val="105000"/>
                        </a:lnSpc>
                        <a:spcBef>
                          <a:spcPts val="0"/>
                        </a:spcBef>
                        <a:spcAft>
                          <a:spcPts val="0"/>
                        </a:spcAft>
                      </a:pPr>
                      <a:r>
                        <a:rPr lang="en-US" sz="1000">
                          <a:effectLst/>
                        </a:rPr>
                        <a:t>3.12 Create Printing Path</a:t>
                      </a:r>
                    </a:p>
                    <a:p>
                      <a:pPr marL="0" marR="0" algn="just">
                        <a:lnSpc>
                          <a:spcPct val="105000"/>
                        </a:lnSpc>
                        <a:spcBef>
                          <a:spcPts val="0"/>
                        </a:spcBef>
                        <a:spcAft>
                          <a:spcPts val="0"/>
                        </a:spcAft>
                      </a:pPr>
                      <a:r>
                        <a:rPr lang="en-US" sz="1000">
                          <a:effectLst/>
                        </a:rPr>
                        <a:t>3.14 Store and Load Material Records</a:t>
                      </a:r>
                    </a:p>
                    <a:p>
                      <a:pPr marL="0" marR="0" algn="just">
                        <a:lnSpc>
                          <a:spcPct val="105000"/>
                        </a:lnSpc>
                        <a:spcBef>
                          <a:spcPts val="0"/>
                        </a:spcBef>
                        <a:spcAft>
                          <a:spcPts val="0"/>
                        </a:spcAft>
                      </a:pPr>
                      <a:r>
                        <a:rPr lang="en-US" sz="1000">
                          <a:effectLst/>
                        </a:rPr>
                        <a:t>3.15 Slice Geometry into Thickness Levels</a:t>
                      </a:r>
                    </a:p>
                    <a:p>
                      <a:pPr marL="0" marR="0" algn="just">
                        <a:lnSpc>
                          <a:spcPct val="105000"/>
                        </a:lnSpc>
                        <a:spcBef>
                          <a:spcPts val="0"/>
                        </a:spcBef>
                        <a:spcAft>
                          <a:spcPts val="0"/>
                        </a:spcAft>
                      </a:pPr>
                      <a:r>
                        <a:rPr lang="en-US" sz="1000">
                          <a:effectLst/>
                        </a:rPr>
                        <a:t>3.16 Monitor Flow Sensors</a:t>
                      </a:r>
                    </a:p>
                    <a:p>
                      <a:pPr marL="0" marR="0" algn="just">
                        <a:lnSpc>
                          <a:spcPct val="105000"/>
                        </a:lnSpc>
                        <a:spcBef>
                          <a:spcPts val="0"/>
                        </a:spcBef>
                        <a:spcAft>
                          <a:spcPts val="0"/>
                        </a:spcAft>
                      </a:pPr>
                      <a:r>
                        <a:rPr lang="en-US" sz="1000">
                          <a:effectLst/>
                        </a:rPr>
                        <a:t>4.2 Host Software to Printer Connection</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Printed Model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The user will load an STL file. Set configuration Data and click print.  The system will then print the correct shape and material.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r h="853908">
                <a:tc>
                  <a:txBody>
                    <a:bodyPr/>
                    <a:lstStyle/>
                    <a:p>
                      <a:pPr marL="0" marR="0" algn="just">
                        <a:lnSpc>
                          <a:spcPct val="105000"/>
                        </a:lnSpc>
                        <a:spcBef>
                          <a:spcPts val="0"/>
                        </a:spcBef>
                        <a:spcAft>
                          <a:spcPts val="0"/>
                        </a:spcAft>
                      </a:pPr>
                      <a:r>
                        <a:rPr lang="en-US" sz="1000">
                          <a:effectLst/>
                        </a:rPr>
                        <a:t>VT4</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6.1 Temperature cutoff threshold</a:t>
                      </a:r>
                    </a:p>
                    <a:p>
                      <a:pPr marL="0" marR="0" algn="just">
                        <a:lnSpc>
                          <a:spcPct val="105000"/>
                        </a:lnSpc>
                        <a:spcBef>
                          <a:spcPts val="0"/>
                        </a:spcBef>
                        <a:spcAft>
                          <a:spcPts val="0"/>
                        </a:spcAft>
                      </a:pPr>
                      <a:r>
                        <a:rPr lang="en-US" sz="1000">
                          <a:effectLst/>
                        </a:rPr>
                        <a:t>3.16 Monitor Flow Sensors</a:t>
                      </a:r>
                      <a:endParaRPr lang="en-US" sz="1000">
                        <a:solidFill>
                          <a:srgbClr val="2F5496"/>
                        </a:solidFill>
                        <a:effectLst/>
                        <a:latin typeface="Times New Roman"/>
                        <a:ea typeface="Times New Roman"/>
                        <a:cs typeface="Times New Roman"/>
                      </a:endParaRPr>
                    </a:p>
                  </a:txBody>
                  <a:tcPr marL="6427" marR="6427" marT="0" marB="0"/>
                </a:tc>
                <a:tc>
                  <a:txBody>
                    <a:bodyPr/>
                    <a:lstStyle/>
                    <a:p>
                      <a:pPr marL="342900" marR="0" lvl="0" indent="-342900" algn="just">
                        <a:lnSpc>
                          <a:spcPct val="105000"/>
                        </a:lnSpc>
                        <a:spcBef>
                          <a:spcPts val="0"/>
                        </a:spcBef>
                        <a:spcAft>
                          <a:spcPts val="0"/>
                        </a:spcAft>
                        <a:buFont typeface="Symbol"/>
                        <a:buChar char=""/>
                      </a:pPr>
                      <a:r>
                        <a:rPr lang="en-US" sz="1000">
                          <a:effectLst/>
                        </a:rPr>
                        <a:t>System stops printing if out of range </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0"/>
                        </a:spcAft>
                      </a:pPr>
                      <a:r>
                        <a:rPr lang="en-US" sz="1000">
                          <a:effectLst/>
                        </a:rPr>
                        <a:t>During a print run a fan will be pointed at the head reducing its temperature to below specified material requirements and the printer will stop printing until the temperature is raised to the correct level.</a:t>
                      </a:r>
                      <a:endParaRPr lang="en-US" sz="1000">
                        <a:solidFill>
                          <a:srgbClr val="2F5496"/>
                        </a:solidFill>
                        <a:effectLst/>
                        <a:latin typeface="Times New Roman"/>
                        <a:ea typeface="Times New Roman"/>
                        <a:cs typeface="Times New Roman"/>
                      </a:endParaRPr>
                    </a:p>
                  </a:txBody>
                  <a:tcPr marL="6427" marR="6427" marT="0" marB="0"/>
                </a:tc>
                <a:tc>
                  <a:txBody>
                    <a:bodyPr/>
                    <a:lstStyle/>
                    <a:p>
                      <a:pPr marL="0" marR="0" algn="just">
                        <a:lnSpc>
                          <a:spcPct val="105000"/>
                        </a:lnSpc>
                        <a:spcBef>
                          <a:spcPts val="0"/>
                        </a:spcBef>
                        <a:spcAft>
                          <a:spcPts val="800"/>
                        </a:spcAft>
                      </a:pPr>
                      <a:r>
                        <a:rPr lang="en-US" sz="1000" dirty="0">
                          <a:effectLst/>
                        </a:rPr>
                        <a:t> </a:t>
                      </a:r>
                      <a:endParaRPr lang="en-US" sz="1000" dirty="0">
                        <a:solidFill>
                          <a:srgbClr val="2F5496"/>
                        </a:solidFill>
                        <a:effectLst/>
                        <a:latin typeface="Times New Roman"/>
                        <a:ea typeface="Times New Roman"/>
                        <a:cs typeface="Times New Roman"/>
                      </a:endParaRPr>
                    </a:p>
                  </a:txBody>
                  <a:tcPr marL="0" marR="0" marT="0" marB="0" anchor="ctr"/>
                </a:tc>
              </a:tr>
            </a:tbl>
          </a:graphicData>
        </a:graphic>
      </p:graphicFrame>
    </p:spTree>
    <p:extLst>
      <p:ext uri="{BB962C8B-B14F-4D97-AF65-F5344CB8AC3E}">
        <p14:creationId xmlns:p14="http://schemas.microsoft.com/office/powerpoint/2010/main" val="1763299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Overview</a:t>
            </a:r>
            <a:endParaRPr lang="en-US" dirty="0"/>
          </a:p>
        </p:txBody>
      </p:sp>
      <p:sp>
        <p:nvSpPr>
          <p:cNvPr id="3" name="Content Placeholder 2"/>
          <p:cNvSpPr>
            <a:spLocks noGrp="1"/>
          </p:cNvSpPr>
          <p:nvPr>
            <p:ph idx="1"/>
          </p:nvPr>
        </p:nvSpPr>
        <p:spPr/>
        <p:txBody>
          <a:bodyPr>
            <a:normAutofit/>
          </a:bodyPr>
          <a:lstStyle/>
          <a:p>
            <a:r>
              <a:rPr lang="en-US" dirty="0" smtClean="0"/>
              <a:t>Configurability</a:t>
            </a:r>
          </a:p>
          <a:p>
            <a:r>
              <a:rPr lang="en-US" dirty="0" smtClean="0"/>
              <a:t>Modularity</a:t>
            </a:r>
          </a:p>
          <a:p>
            <a:r>
              <a:rPr lang="en-US" dirty="0" smtClean="0"/>
              <a:t>Expandability</a:t>
            </a:r>
          </a:p>
          <a:p>
            <a:r>
              <a:rPr lang="en-US" dirty="0" smtClean="0"/>
              <a:t>Portability</a:t>
            </a:r>
          </a:p>
          <a:p>
            <a:r>
              <a:rPr lang="en-US" dirty="0" smtClean="0"/>
              <a:t>Multiple Materials</a:t>
            </a:r>
          </a:p>
          <a:p>
            <a:endParaRPr lang="en-US" dirty="0" smtClean="0"/>
          </a:p>
        </p:txBody>
      </p:sp>
      <p:pic>
        <p:nvPicPr>
          <p:cNvPr id="4" name="Picture 3" descr="Mock-up 3D Printing System"/>
          <p:cNvPicPr/>
          <p:nvPr/>
        </p:nvPicPr>
        <p:blipFill>
          <a:blip r:embed="rId2">
            <a:extLst>
              <a:ext uri="{28A0092B-C50C-407E-A947-70E740481C1C}">
                <a14:useLocalDpi xmlns:a14="http://schemas.microsoft.com/office/drawing/2010/main" val="0"/>
              </a:ext>
            </a:extLst>
          </a:blip>
          <a:srcRect/>
          <a:stretch>
            <a:fillRect/>
          </a:stretch>
        </p:blipFill>
        <p:spPr bwMode="auto">
          <a:xfrm>
            <a:off x="1894397" y="3251200"/>
            <a:ext cx="5864225" cy="3606800"/>
          </a:xfrm>
          <a:prstGeom prst="rect">
            <a:avLst/>
          </a:prstGeom>
          <a:noFill/>
          <a:ln>
            <a:noFill/>
          </a:ln>
        </p:spPr>
      </p:pic>
    </p:spTree>
    <p:extLst>
      <p:ext uri="{BB962C8B-B14F-4D97-AF65-F5344CB8AC3E}">
        <p14:creationId xmlns:p14="http://schemas.microsoft.com/office/powerpoint/2010/main" val="28724997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2078632"/>
              </p:ext>
            </p:extLst>
          </p:nvPr>
        </p:nvGraphicFramePr>
        <p:xfrm>
          <a:off x="628650" y="1890744"/>
          <a:ext cx="7886700" cy="179832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Difficult to determine if failures are happening on the hardware or software.</a:t>
                      </a: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Low</a:t>
                      </a:r>
                    </a:p>
                    <a:p>
                      <a:endParaRPr lang="en-US" sz="2000" dirty="0"/>
                    </a:p>
                  </a:txBody>
                  <a:tcPr/>
                </a:tc>
              </a:tr>
              <a:tr h="370840">
                <a:tc>
                  <a:txBody>
                    <a:bodyPr/>
                    <a:lstStyle/>
                    <a:p>
                      <a:r>
                        <a:rPr lang="en-US" dirty="0" smtClean="0"/>
                        <a:t>Strategy</a:t>
                      </a:r>
                      <a:endParaRPr lang="en-US" dirty="0"/>
                    </a:p>
                  </a:txBody>
                  <a:tcPr/>
                </a:tc>
                <a:tc>
                  <a:txBody>
                    <a:bodyPr/>
                    <a:lstStyle/>
                    <a:p>
                      <a:r>
                        <a:rPr lang="en-US" sz="1600" dirty="0" smtClean="0"/>
                        <a:t>Examine the G-Codes that are sent to the printer for correctness.  Examine raw feedback from the printer separately.</a:t>
                      </a:r>
                      <a:endParaRPr lang="en-US" sz="1600" dirty="0"/>
                    </a:p>
                  </a:txBody>
                  <a:tcPr/>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Hardware Unreliable</a:t>
            </a:r>
            <a:endParaRPr lang="en-US" sz="2000" dirty="0"/>
          </a:p>
        </p:txBody>
      </p:sp>
      <p:graphicFrame>
        <p:nvGraphicFramePr>
          <p:cNvPr id="6" name="Content Placeholder 3"/>
          <p:cNvGraphicFramePr>
            <a:graphicFrameLocks/>
          </p:cNvGraphicFramePr>
          <p:nvPr>
            <p:extLst>
              <p:ext uri="{D42A27DB-BD31-4B8C-83A1-F6EECF244321}">
                <p14:modId xmlns:p14="http://schemas.microsoft.com/office/powerpoint/2010/main" val="3882719474"/>
              </p:ext>
            </p:extLst>
          </p:nvPr>
        </p:nvGraphicFramePr>
        <p:xfrm>
          <a:off x="628650" y="4286472"/>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pPr lvl="0"/>
                      <a:r>
                        <a:rPr lang="en-US" sz="1800" dirty="0" smtClean="0"/>
                        <a:t>During third party software failure, tests in this test plan may not return accurate results.</a:t>
                      </a: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High</a:t>
                      </a:r>
                    </a:p>
                    <a:p>
                      <a:endParaRPr lang="en-US" sz="1800" dirty="0"/>
                    </a:p>
                  </a:txBody>
                  <a:tcPr/>
                </a:tc>
              </a:tr>
              <a:tr h="370840">
                <a:tc>
                  <a:txBody>
                    <a:bodyPr/>
                    <a:lstStyle/>
                    <a:p>
                      <a:r>
                        <a:rPr lang="en-US" dirty="0" smtClean="0"/>
                        <a:t>Strategy</a:t>
                      </a:r>
                      <a:endParaRPr lang="en-US" dirty="0"/>
                    </a:p>
                  </a:txBody>
                  <a:tcPr/>
                </a:tc>
                <a:tc>
                  <a:txBody>
                    <a:bodyPr/>
                    <a:lstStyle/>
                    <a:p>
                      <a:pPr lvl="0"/>
                      <a:r>
                        <a:rPr lang="en-US" sz="1800" dirty="0" smtClean="0"/>
                        <a:t>Test third party software separately when tests involving the third party software fail.</a:t>
                      </a:r>
                    </a:p>
                  </a:txBody>
                  <a:tcPr/>
                </a:tc>
              </a:tr>
            </a:tbl>
          </a:graphicData>
        </a:graphic>
      </p:graphicFrame>
      <p:sp>
        <p:nvSpPr>
          <p:cNvPr id="7" name="TextBox 6"/>
          <p:cNvSpPr txBox="1"/>
          <p:nvPr/>
        </p:nvSpPr>
        <p:spPr>
          <a:xfrm>
            <a:off x="628650" y="3886362"/>
            <a:ext cx="7886700" cy="400110"/>
          </a:xfrm>
          <a:prstGeom prst="rect">
            <a:avLst/>
          </a:prstGeom>
          <a:noFill/>
        </p:spPr>
        <p:txBody>
          <a:bodyPr wrap="square" rtlCol="0">
            <a:spAutoFit/>
          </a:bodyPr>
          <a:lstStyle/>
          <a:p>
            <a:r>
              <a:rPr lang="en-US" sz="2000" dirty="0" smtClean="0"/>
              <a:t>Third Party Software Unreliable</a:t>
            </a:r>
            <a:endParaRPr lang="en-US" sz="2000" dirty="0"/>
          </a:p>
        </p:txBody>
      </p:sp>
    </p:spTree>
    <p:extLst>
      <p:ext uri="{BB962C8B-B14F-4D97-AF65-F5344CB8AC3E}">
        <p14:creationId xmlns:p14="http://schemas.microsoft.com/office/powerpoint/2010/main" val="29495823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(cont.)</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592164242"/>
              </p:ext>
            </p:extLst>
          </p:nvPr>
        </p:nvGraphicFramePr>
        <p:xfrm>
          <a:off x="628650" y="1890744"/>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r>
                        <a:rPr lang="en-US" sz="1800" kern="1200" dirty="0" smtClean="0">
                          <a:solidFill>
                            <a:schemeClr val="dk1"/>
                          </a:solidFill>
                          <a:effectLst/>
                          <a:latin typeface="+mn-lt"/>
                          <a:ea typeface="+mn-ea"/>
                          <a:cs typeface="+mn-cs"/>
                        </a:rPr>
                        <a:t>Some defects specific to certain combinations of input may never be discovered through the testing process.</a:t>
                      </a:r>
                      <a:endParaRPr lang="en-US" sz="1800" kern="1200" dirty="0">
                        <a:solidFill>
                          <a:schemeClr val="dk1"/>
                        </a:solidFill>
                        <a:effectLst/>
                        <a:latin typeface="+mn-lt"/>
                        <a:ea typeface="+mn-ea"/>
                        <a:cs typeface="+mn-cs"/>
                      </a:endParaRPr>
                    </a:p>
                  </a:txBody>
                  <a:tcPr/>
                </a:tc>
              </a:tr>
              <a:tr h="370840">
                <a:tc>
                  <a:txBody>
                    <a:bodyPr/>
                    <a:lstStyle/>
                    <a:p>
                      <a:r>
                        <a:rPr lang="en-US" dirty="0" smtClean="0"/>
                        <a:t>Severity</a:t>
                      </a:r>
                      <a:endParaRPr lang="en-US" dirty="0"/>
                    </a:p>
                  </a:txBody>
                  <a:tcPr/>
                </a:tc>
                <a:tc>
                  <a:txBody>
                    <a:bodyPr/>
                    <a:lstStyle/>
                    <a:p>
                      <a:r>
                        <a:rPr lang="en-US" sz="1800" kern="1200" dirty="0" smtClean="0">
                          <a:solidFill>
                            <a:schemeClr val="dk1"/>
                          </a:solidFill>
                          <a:effectLst/>
                          <a:latin typeface="+mn-lt"/>
                          <a:ea typeface="+mn-ea"/>
                          <a:cs typeface="+mn-cs"/>
                        </a:rPr>
                        <a:t>Medium</a:t>
                      </a:r>
                    </a:p>
                    <a:p>
                      <a:endParaRPr lang="en-US" sz="1800" kern="1200" dirty="0" smtClean="0">
                        <a:solidFill>
                          <a:schemeClr val="dk1"/>
                        </a:solidFill>
                        <a:effectLst/>
                        <a:latin typeface="+mn-lt"/>
                        <a:ea typeface="+mn-ea"/>
                        <a:cs typeface="+mn-cs"/>
                      </a:endParaRPr>
                    </a:p>
                  </a:txBody>
                  <a:tcPr/>
                </a:tc>
              </a:tr>
              <a:tr h="370840">
                <a:tc>
                  <a:txBody>
                    <a:bodyPr/>
                    <a:lstStyle/>
                    <a:p>
                      <a:r>
                        <a:rPr lang="en-US" dirty="0" smtClean="0"/>
                        <a:t>Strategy</a:t>
                      </a:r>
                      <a:endParaRPr lang="en-US" dirty="0"/>
                    </a:p>
                  </a:txBody>
                  <a:tcPr/>
                </a:tc>
                <a:tc>
                  <a:txBody>
                    <a:bodyPr/>
                    <a:lstStyle/>
                    <a:p>
                      <a:r>
                        <a:rPr lang="en-US" sz="1800" kern="1200" dirty="0" smtClean="0">
                          <a:solidFill>
                            <a:schemeClr val="dk1"/>
                          </a:solidFill>
                          <a:effectLst/>
                          <a:latin typeface="+mn-lt"/>
                          <a:ea typeface="+mn-ea"/>
                          <a:cs typeface="+mn-cs"/>
                        </a:rPr>
                        <a:t>Boundary conditions will be tested for each input.</a:t>
                      </a:r>
                    </a:p>
                    <a:p>
                      <a:endParaRPr lang="en-US" sz="1800" kern="1200" dirty="0">
                        <a:solidFill>
                          <a:schemeClr val="dk1"/>
                        </a:solidFill>
                        <a:effectLst/>
                        <a:latin typeface="+mn-lt"/>
                        <a:ea typeface="+mn-ea"/>
                        <a:cs typeface="+mn-cs"/>
                      </a:endParaRPr>
                    </a:p>
                  </a:txBody>
                  <a:tcPr/>
                </a:tc>
              </a:tr>
            </a:tbl>
          </a:graphicData>
        </a:graphic>
      </p:graphicFrame>
      <p:sp>
        <p:nvSpPr>
          <p:cNvPr id="5" name="TextBox 4"/>
          <p:cNvSpPr txBox="1"/>
          <p:nvPr/>
        </p:nvSpPr>
        <p:spPr>
          <a:xfrm>
            <a:off x="628650" y="1490634"/>
            <a:ext cx="7886700" cy="400110"/>
          </a:xfrm>
          <a:prstGeom prst="rect">
            <a:avLst/>
          </a:prstGeom>
          <a:noFill/>
        </p:spPr>
        <p:txBody>
          <a:bodyPr wrap="square" rtlCol="0">
            <a:spAutoFit/>
          </a:bodyPr>
          <a:lstStyle/>
          <a:p>
            <a:r>
              <a:rPr lang="en-US" sz="2000" dirty="0" smtClean="0"/>
              <a:t>Untested Input Combinations</a:t>
            </a:r>
            <a:endParaRPr lang="en-US" sz="2000" dirty="0"/>
          </a:p>
        </p:txBody>
      </p:sp>
      <p:graphicFrame>
        <p:nvGraphicFramePr>
          <p:cNvPr id="6" name="Content Placeholder 3"/>
          <p:cNvGraphicFramePr>
            <a:graphicFrameLocks/>
          </p:cNvGraphicFramePr>
          <p:nvPr>
            <p:extLst>
              <p:ext uri="{D42A27DB-BD31-4B8C-83A1-F6EECF244321}">
                <p14:modId xmlns:p14="http://schemas.microsoft.com/office/powerpoint/2010/main" val="188219152"/>
              </p:ext>
            </p:extLst>
          </p:nvPr>
        </p:nvGraphicFramePr>
        <p:xfrm>
          <a:off x="628650" y="4286472"/>
          <a:ext cx="7886700" cy="1920240"/>
        </p:xfrm>
        <a:graphic>
          <a:graphicData uri="http://schemas.openxmlformats.org/drawingml/2006/table">
            <a:tbl>
              <a:tblPr firstCol="1" bandRow="1">
                <a:tableStyleId>{5C22544A-7EE6-4342-B048-85BDC9FD1C3A}</a:tableStyleId>
              </a:tblPr>
              <a:tblGrid>
                <a:gridCol w="1834134"/>
                <a:gridCol w="6052566"/>
              </a:tblGrid>
              <a:tr h="370840">
                <a:tc>
                  <a:txBody>
                    <a:bodyPr/>
                    <a:lstStyle/>
                    <a:p>
                      <a:r>
                        <a:rPr lang="en-US" dirty="0" smtClean="0"/>
                        <a:t>Impact</a:t>
                      </a:r>
                      <a:endParaRPr lang="en-US" dirty="0"/>
                    </a:p>
                  </a:txBody>
                  <a:tcPr/>
                </a:tc>
                <a:tc>
                  <a:txBody>
                    <a:bodyPr/>
                    <a:lstStyle/>
                    <a:p>
                      <a:r>
                        <a:rPr lang="en-US" sz="1800" kern="1200" dirty="0" smtClean="0">
                          <a:solidFill>
                            <a:schemeClr val="dk1"/>
                          </a:solidFill>
                          <a:effectLst/>
                          <a:latin typeface="+mn-lt"/>
                          <a:ea typeface="+mn-ea"/>
                          <a:cs typeface="+mn-cs"/>
                        </a:rPr>
                        <a:t>Extends the time needed for testing.</a:t>
                      </a:r>
                    </a:p>
                    <a:p>
                      <a:endParaRPr lang="en-US" sz="1800" kern="1200" dirty="0">
                        <a:solidFill>
                          <a:schemeClr val="dk1"/>
                        </a:solidFill>
                        <a:effectLst/>
                        <a:latin typeface="+mn-lt"/>
                        <a:ea typeface="+mn-ea"/>
                        <a:cs typeface="+mn-cs"/>
                      </a:endParaRPr>
                    </a:p>
                  </a:txBody>
                  <a:tcPr/>
                </a:tc>
              </a:tr>
              <a:tr h="370840">
                <a:tc>
                  <a:txBody>
                    <a:bodyPr/>
                    <a:lstStyle/>
                    <a:p>
                      <a:r>
                        <a:rPr lang="en-US" dirty="0" smtClean="0"/>
                        <a:t>Severity</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Low</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r h="370840">
                <a:tc>
                  <a:txBody>
                    <a:bodyPr/>
                    <a:lstStyle/>
                    <a:p>
                      <a:r>
                        <a:rPr lang="en-US" dirty="0" smtClean="0"/>
                        <a:t>Strategy</a:t>
                      </a:r>
                      <a:endParaRPr lang="en-US" dirty="0"/>
                    </a:p>
                  </a:txBody>
                  <a:tcPr/>
                </a:tc>
                <a:tc>
                  <a:txBody>
                    <a:bodyPr/>
                    <a:lstStyle/>
                    <a:p>
                      <a:r>
                        <a:rPr lang="en-US" sz="1800" kern="1200" dirty="0" smtClean="0">
                          <a:solidFill>
                            <a:schemeClr val="dk1"/>
                          </a:solidFill>
                          <a:effectLst/>
                          <a:latin typeface="+mn-lt"/>
                          <a:ea typeface="+mn-ea"/>
                          <a:cs typeface="+mn-cs"/>
                        </a:rPr>
                        <a:t>Regression testing will be performed whenever defects are patched.</a:t>
                      </a:r>
                      <a:endParaRPr lang="en-US" sz="1800" kern="1200" dirty="0">
                        <a:solidFill>
                          <a:schemeClr val="dk1"/>
                        </a:solidFill>
                        <a:effectLst/>
                        <a:latin typeface="+mn-lt"/>
                        <a:ea typeface="+mn-ea"/>
                        <a:cs typeface="+mn-cs"/>
                      </a:endParaRPr>
                    </a:p>
                  </a:txBody>
                  <a:tcPr/>
                </a:tc>
              </a:tr>
            </a:tbl>
          </a:graphicData>
        </a:graphic>
      </p:graphicFrame>
      <p:sp>
        <p:nvSpPr>
          <p:cNvPr id="7" name="TextBox 6"/>
          <p:cNvSpPr txBox="1"/>
          <p:nvPr/>
        </p:nvSpPr>
        <p:spPr>
          <a:xfrm>
            <a:off x="628650" y="3886362"/>
            <a:ext cx="7886700" cy="400110"/>
          </a:xfrm>
          <a:prstGeom prst="rect">
            <a:avLst/>
          </a:prstGeom>
          <a:noFill/>
        </p:spPr>
        <p:txBody>
          <a:bodyPr wrap="square" rtlCol="0">
            <a:spAutoFit/>
          </a:bodyPr>
          <a:lstStyle/>
          <a:p>
            <a:r>
              <a:rPr lang="en-US" sz="2000" dirty="0" smtClean="0"/>
              <a:t>Defect Fixes May Cause Other New Defects</a:t>
            </a:r>
            <a:endParaRPr lang="en-US" sz="2000" dirty="0"/>
          </a:p>
        </p:txBody>
      </p:sp>
    </p:spTree>
    <p:extLst>
      <p:ext uri="{BB962C8B-B14F-4D97-AF65-F5344CB8AC3E}">
        <p14:creationId xmlns:p14="http://schemas.microsoft.com/office/powerpoint/2010/main" val="4008962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To Be Tested</a:t>
            </a:r>
            <a:endParaRPr lang="en-US" dirty="0"/>
          </a:p>
        </p:txBody>
      </p:sp>
      <p:sp>
        <p:nvSpPr>
          <p:cNvPr id="3" name="Content Placeholder 2"/>
          <p:cNvSpPr>
            <a:spLocks noGrp="1"/>
          </p:cNvSpPr>
          <p:nvPr>
            <p:ph idx="1"/>
          </p:nvPr>
        </p:nvSpPr>
        <p:spPr/>
        <p:txBody>
          <a:bodyPr numCol="2">
            <a:normAutofit fontScale="85000" lnSpcReduction="20000"/>
          </a:bodyPr>
          <a:lstStyle/>
          <a:p>
            <a:pPr lvl="0"/>
            <a:r>
              <a:rPr lang="en-US" dirty="0"/>
              <a:t>STL File Input</a:t>
            </a:r>
          </a:p>
          <a:p>
            <a:pPr lvl="0"/>
            <a:r>
              <a:rPr lang="en-US" dirty="0"/>
              <a:t>Graphical User Interface</a:t>
            </a:r>
          </a:p>
          <a:p>
            <a:pPr lvl="0"/>
            <a:r>
              <a:rPr lang="en-US" dirty="0"/>
              <a:t>Generate Machine Instructions</a:t>
            </a:r>
          </a:p>
          <a:p>
            <a:pPr lvl="0"/>
            <a:r>
              <a:rPr lang="en-US" dirty="0"/>
              <a:t>Issue Machine Instructions</a:t>
            </a:r>
          </a:p>
          <a:p>
            <a:pPr lvl="0"/>
            <a:r>
              <a:rPr lang="en-US" dirty="0"/>
              <a:t>Monitor Temperature</a:t>
            </a:r>
          </a:p>
          <a:p>
            <a:pPr lvl="0"/>
            <a:r>
              <a:rPr lang="en-US" dirty="0"/>
              <a:t>Monitor Position</a:t>
            </a:r>
          </a:p>
          <a:p>
            <a:pPr lvl="0"/>
            <a:r>
              <a:rPr lang="en-US" dirty="0"/>
              <a:t>Adhere to Material Constraints</a:t>
            </a:r>
          </a:p>
          <a:p>
            <a:pPr lvl="0"/>
            <a:r>
              <a:rPr lang="en-US" dirty="0"/>
              <a:t>Identify Materials</a:t>
            </a:r>
          </a:p>
          <a:p>
            <a:pPr lvl="0"/>
            <a:r>
              <a:rPr lang="en-US" dirty="0"/>
              <a:t>Identify Shapes</a:t>
            </a:r>
          </a:p>
          <a:p>
            <a:pPr lvl="0"/>
            <a:r>
              <a:rPr lang="en-US" dirty="0"/>
              <a:t>Determine Shape of Support Material Structure</a:t>
            </a:r>
          </a:p>
          <a:p>
            <a:pPr lvl="0"/>
            <a:r>
              <a:rPr lang="en-US" dirty="0"/>
              <a:t>Create Printing Path</a:t>
            </a:r>
          </a:p>
          <a:p>
            <a:pPr lvl="0"/>
            <a:r>
              <a:rPr lang="en-US" dirty="0"/>
              <a:t>Database Interface</a:t>
            </a:r>
          </a:p>
          <a:p>
            <a:pPr lvl="0"/>
            <a:r>
              <a:rPr lang="en-US" dirty="0"/>
              <a:t>Store &amp; Load Material Records</a:t>
            </a:r>
          </a:p>
          <a:p>
            <a:pPr lvl="0"/>
            <a:r>
              <a:rPr lang="en-US" dirty="0"/>
              <a:t>Slice Geometry into Thickness Levels</a:t>
            </a:r>
          </a:p>
          <a:p>
            <a:pPr lvl="0"/>
            <a:r>
              <a:rPr lang="en-US" dirty="0"/>
              <a:t>Monitor Flow Sensors</a:t>
            </a:r>
          </a:p>
          <a:p>
            <a:pPr lvl="0"/>
            <a:r>
              <a:rPr lang="en-US" dirty="0"/>
              <a:t>Allow for UV Head Polymerization</a:t>
            </a:r>
          </a:p>
          <a:p>
            <a:pPr lvl="0"/>
            <a:r>
              <a:rPr lang="en-US" dirty="0"/>
              <a:t>Fill Density</a:t>
            </a:r>
          </a:p>
          <a:p>
            <a:pPr lvl="0"/>
            <a:r>
              <a:rPr lang="en-US" dirty="0"/>
              <a:t>Software Installer</a:t>
            </a:r>
          </a:p>
          <a:p>
            <a:pPr lvl="0"/>
            <a:r>
              <a:rPr lang="en-US" dirty="0"/>
              <a:t>Host Software to Printer Connection</a:t>
            </a:r>
          </a:p>
          <a:p>
            <a:pPr lvl="0"/>
            <a:r>
              <a:rPr lang="en-US" dirty="0"/>
              <a:t>Startup Time</a:t>
            </a:r>
          </a:p>
          <a:p>
            <a:pPr lvl="0"/>
            <a:r>
              <a:rPr lang="en-US" dirty="0"/>
              <a:t>STL Import Time</a:t>
            </a:r>
          </a:p>
          <a:p>
            <a:pPr lvl="0"/>
            <a:r>
              <a:rPr lang="en-US" dirty="0"/>
              <a:t>Object Processing Time</a:t>
            </a:r>
          </a:p>
          <a:p>
            <a:pPr lvl="0"/>
            <a:r>
              <a:rPr lang="en-US" dirty="0"/>
              <a:t>GUI Responsiveness</a:t>
            </a:r>
          </a:p>
          <a:p>
            <a:pPr lvl="0"/>
            <a:r>
              <a:rPr lang="en-US" dirty="0"/>
              <a:t>Real Time Sensor Monitoring</a:t>
            </a:r>
          </a:p>
          <a:p>
            <a:pPr lvl="0"/>
            <a:r>
              <a:rPr lang="en-US" dirty="0"/>
              <a:t>Temperature Cutoff Threshold</a:t>
            </a:r>
          </a:p>
          <a:p>
            <a:pPr lvl="0"/>
            <a:r>
              <a:rPr lang="en-US" dirty="0"/>
              <a:t>Printing Area Restrictions</a:t>
            </a:r>
          </a:p>
          <a:p>
            <a:pPr lvl="0"/>
            <a:r>
              <a:rPr lang="en-US" dirty="0"/>
              <a:t>Material Database</a:t>
            </a:r>
          </a:p>
          <a:p>
            <a:endParaRPr lang="en-US" dirty="0"/>
          </a:p>
        </p:txBody>
      </p:sp>
    </p:spTree>
    <p:extLst>
      <p:ext uri="{BB962C8B-B14F-4D97-AF65-F5344CB8AC3E}">
        <p14:creationId xmlns:p14="http://schemas.microsoft.com/office/powerpoint/2010/main" val="8893192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Not To Be Tested</a:t>
            </a:r>
            <a:endParaRPr lang="en-US" dirty="0"/>
          </a:p>
        </p:txBody>
      </p:sp>
      <p:sp>
        <p:nvSpPr>
          <p:cNvPr id="3" name="Content Placeholder 2"/>
          <p:cNvSpPr>
            <a:spLocks noGrp="1"/>
          </p:cNvSpPr>
          <p:nvPr>
            <p:ph idx="1"/>
          </p:nvPr>
        </p:nvSpPr>
        <p:spPr/>
        <p:txBody>
          <a:bodyPr/>
          <a:lstStyle/>
          <a:p>
            <a:r>
              <a:rPr lang="en-US" dirty="0" smtClean="0"/>
              <a:t>Monitor Door Switch</a:t>
            </a:r>
          </a:p>
          <a:p>
            <a:r>
              <a:rPr lang="en-US" dirty="0" smtClean="0"/>
              <a:t>Graphical Object Models</a:t>
            </a:r>
          </a:p>
          <a:p>
            <a:r>
              <a:rPr lang="en-US" dirty="0" smtClean="0"/>
              <a:t>Abstract Hardware Interface</a:t>
            </a:r>
          </a:p>
          <a:p>
            <a:r>
              <a:rPr lang="en-US" dirty="0" smtClean="0"/>
              <a:t>Modular and Scalable Design</a:t>
            </a:r>
            <a:endParaRPr lang="en-US" dirty="0"/>
          </a:p>
        </p:txBody>
      </p:sp>
    </p:spTree>
    <p:extLst>
      <p:ext uri="{BB962C8B-B14F-4D97-AF65-F5344CB8AC3E}">
        <p14:creationId xmlns:p14="http://schemas.microsoft.com/office/powerpoint/2010/main" val="4126106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Strategy</a:t>
            </a:r>
            <a:endParaRPr lang="en-US" dirty="0"/>
          </a:p>
        </p:txBody>
      </p:sp>
      <p:sp>
        <p:nvSpPr>
          <p:cNvPr id="3" name="Content Placeholder 2"/>
          <p:cNvSpPr>
            <a:spLocks noGrp="1"/>
          </p:cNvSpPr>
          <p:nvPr>
            <p:ph idx="1"/>
          </p:nvPr>
        </p:nvSpPr>
        <p:spPr/>
        <p:txBody>
          <a:bodyPr>
            <a:normAutofit/>
          </a:bodyPr>
          <a:lstStyle/>
          <a:p>
            <a:r>
              <a:rPr lang="en-US" dirty="0" smtClean="0"/>
              <a:t>Test smallest testable units first and work towards the system as a whole</a:t>
            </a:r>
          </a:p>
          <a:p>
            <a:r>
              <a:rPr lang="en-US" dirty="0" smtClean="0"/>
              <a:t>Unit Testing</a:t>
            </a:r>
          </a:p>
          <a:p>
            <a:pPr lvl="1"/>
            <a:r>
              <a:rPr lang="en-US" dirty="0" smtClean="0"/>
              <a:t>Modules tested with </a:t>
            </a:r>
            <a:r>
              <a:rPr lang="en-US" dirty="0" err="1" smtClean="0"/>
              <a:t>JUnit</a:t>
            </a:r>
            <a:endParaRPr lang="en-US" dirty="0" smtClean="0"/>
          </a:p>
          <a:p>
            <a:r>
              <a:rPr lang="en-US" dirty="0" smtClean="0"/>
              <a:t>Component Testing</a:t>
            </a:r>
          </a:p>
          <a:p>
            <a:pPr lvl="1"/>
            <a:r>
              <a:rPr lang="en-US" dirty="0" smtClean="0"/>
              <a:t>Subsystems</a:t>
            </a:r>
          </a:p>
          <a:p>
            <a:r>
              <a:rPr lang="en-US" dirty="0" smtClean="0"/>
              <a:t>Integration</a:t>
            </a:r>
          </a:p>
          <a:p>
            <a:pPr lvl="1"/>
            <a:r>
              <a:rPr lang="en-US" dirty="0" smtClean="0"/>
              <a:t>Communication between layers</a:t>
            </a:r>
          </a:p>
          <a:p>
            <a:r>
              <a:rPr lang="en-US" dirty="0" smtClean="0"/>
              <a:t>Regression Testing</a:t>
            </a:r>
          </a:p>
          <a:p>
            <a:r>
              <a:rPr lang="en-US" dirty="0" smtClean="0"/>
              <a:t>Testing performed on Windows PC with Mechanical team’s 3-D Printer</a:t>
            </a:r>
            <a:endParaRPr lang="en-US" dirty="0"/>
          </a:p>
        </p:txBody>
      </p:sp>
    </p:spTree>
    <p:extLst>
      <p:ext uri="{BB962C8B-B14F-4D97-AF65-F5344CB8AC3E}">
        <p14:creationId xmlns:p14="http://schemas.microsoft.com/office/powerpoint/2010/main" val="699038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Overall Success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6568161"/>
              </p:ext>
            </p:extLst>
          </p:nvPr>
        </p:nvGraphicFramePr>
        <p:xfrm>
          <a:off x="628650" y="1415828"/>
          <a:ext cx="8015479" cy="4594828"/>
        </p:xfrm>
        <a:graphic>
          <a:graphicData uri="http://schemas.openxmlformats.org/drawingml/2006/table">
            <a:tbl>
              <a:tblPr firstRow="1" bandRow="1">
                <a:tableStyleId>{5C22544A-7EE6-4342-B048-85BDC9FD1C3A}</a:tableStyleId>
              </a:tblPr>
              <a:tblGrid>
                <a:gridCol w="2671255"/>
                <a:gridCol w="2672112"/>
                <a:gridCol w="2672112"/>
              </a:tblGrid>
              <a:tr h="319508">
                <a:tc>
                  <a:txBody>
                    <a:bodyPr/>
                    <a:lstStyle/>
                    <a:p>
                      <a:pPr marL="0" marR="0" algn="l">
                        <a:lnSpc>
                          <a:spcPct val="105000"/>
                        </a:lnSpc>
                        <a:spcBef>
                          <a:spcPts val="0"/>
                        </a:spcBef>
                        <a:spcAft>
                          <a:spcPts val="0"/>
                        </a:spcAft>
                      </a:pPr>
                      <a:r>
                        <a:rPr lang="en-US" sz="1600" dirty="0">
                          <a:effectLst/>
                        </a:rPr>
                        <a:t>Metric</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dirty="0">
                          <a:effectLst/>
                        </a:rPr>
                        <a:t>Pass Criteria</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600" dirty="0">
                          <a:effectLst/>
                        </a:rPr>
                        <a:t>Fail Criteria</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critical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Less than %100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high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100%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Less than 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dirty="0">
                          <a:effectLst/>
                        </a:rPr>
                        <a:t>Percentage of moderate priority features verified</a:t>
                      </a:r>
                    </a:p>
                    <a:p>
                      <a:pPr marL="0" marR="0" algn="l">
                        <a:lnSpc>
                          <a:spcPct val="105000"/>
                        </a:lnSpc>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75% - 100%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75%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88953">
                <a:tc>
                  <a:txBody>
                    <a:bodyPr/>
                    <a:lstStyle/>
                    <a:p>
                      <a:pPr marL="0" marR="0" algn="l">
                        <a:lnSpc>
                          <a:spcPct val="105000"/>
                        </a:lnSpc>
                        <a:spcBef>
                          <a:spcPts val="0"/>
                        </a:spcBef>
                        <a:spcAft>
                          <a:spcPts val="0"/>
                        </a:spcAft>
                      </a:pPr>
                      <a:r>
                        <a:rPr lang="en-US" sz="1800">
                          <a:effectLst/>
                        </a:rPr>
                        <a:t>Percentage of low priority features verified</a:t>
                      </a:r>
                    </a:p>
                    <a:p>
                      <a:pPr marL="0" marR="0" algn="l">
                        <a:lnSpc>
                          <a:spcPct val="105000"/>
                        </a:lnSpc>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50% - 100%</a:t>
                      </a:r>
                    </a:p>
                    <a:p>
                      <a:pPr marL="0" marR="0" algn="l">
                        <a:lnSpc>
                          <a:spcPct val="105000"/>
                        </a:lnSpc>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50%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19508">
                <a:tc>
                  <a:txBody>
                    <a:bodyPr/>
                    <a:lstStyle/>
                    <a:p>
                      <a:pPr marL="0" marR="0" algn="l">
                        <a:lnSpc>
                          <a:spcPct val="105000"/>
                        </a:lnSpc>
                        <a:spcBef>
                          <a:spcPts val="0"/>
                        </a:spcBef>
                        <a:spcAft>
                          <a:spcPts val="0"/>
                        </a:spcAft>
                      </a:pPr>
                      <a:r>
                        <a:rPr lang="en-US" sz="1800">
                          <a:effectLst/>
                        </a:rPr>
                        <a:t>Branch and Line Coverage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a:effectLst/>
                        </a:rPr>
                        <a:t>80%-100%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5000"/>
                        </a:lnSpc>
                        <a:spcBef>
                          <a:spcPts val="0"/>
                        </a:spcBef>
                        <a:spcAft>
                          <a:spcPts val="0"/>
                        </a:spcAft>
                      </a:pPr>
                      <a:r>
                        <a:rPr lang="en-US" sz="1800" dirty="0">
                          <a:effectLst/>
                        </a:rPr>
                        <a:t>Less than 80%</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160671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Deliverables</a:t>
            </a:r>
            <a:endParaRPr lang="en-US" dirty="0"/>
          </a:p>
        </p:txBody>
      </p:sp>
      <p:sp>
        <p:nvSpPr>
          <p:cNvPr id="3" name="Content Placeholder 2"/>
          <p:cNvSpPr>
            <a:spLocks noGrp="1"/>
          </p:cNvSpPr>
          <p:nvPr>
            <p:ph idx="1"/>
          </p:nvPr>
        </p:nvSpPr>
        <p:spPr/>
        <p:txBody>
          <a:bodyPr>
            <a:normAutofit/>
          </a:bodyPr>
          <a:lstStyle/>
          <a:p>
            <a:r>
              <a:rPr lang="en-US" dirty="0" err="1" smtClean="0"/>
              <a:t>JUnit</a:t>
            </a:r>
            <a:r>
              <a:rPr lang="en-US" dirty="0" smtClean="0"/>
              <a:t> Tests</a:t>
            </a:r>
          </a:p>
          <a:p>
            <a:pPr lvl="1"/>
            <a:r>
              <a:rPr lang="en-US" dirty="0" smtClean="0"/>
              <a:t>Test Cases</a:t>
            </a:r>
          </a:p>
          <a:p>
            <a:pPr lvl="1"/>
            <a:r>
              <a:rPr lang="en-US" dirty="0" smtClean="0"/>
              <a:t>Test Execution Code</a:t>
            </a:r>
          </a:p>
          <a:p>
            <a:r>
              <a:rPr lang="en-US" dirty="0" smtClean="0"/>
              <a:t>Test Output Reports</a:t>
            </a:r>
          </a:p>
          <a:p>
            <a:r>
              <a:rPr lang="en-US" dirty="0" smtClean="0"/>
              <a:t>Coverage Reports</a:t>
            </a:r>
          </a:p>
          <a:p>
            <a:r>
              <a:rPr lang="en-US" dirty="0" smtClean="0"/>
              <a:t>Non-</a:t>
            </a:r>
            <a:r>
              <a:rPr lang="en-US" dirty="0" err="1" smtClean="0"/>
              <a:t>Junit</a:t>
            </a:r>
            <a:r>
              <a:rPr lang="en-US" dirty="0" smtClean="0"/>
              <a:t> Tests</a:t>
            </a:r>
          </a:p>
          <a:p>
            <a:pPr lvl="1"/>
            <a:r>
              <a:rPr lang="en-US" dirty="0" smtClean="0"/>
              <a:t>Tabular report</a:t>
            </a:r>
          </a:p>
        </p:txBody>
      </p:sp>
    </p:spTree>
    <p:extLst>
      <p:ext uri="{BB962C8B-B14F-4D97-AF65-F5344CB8AC3E}">
        <p14:creationId xmlns:p14="http://schemas.microsoft.com/office/powerpoint/2010/main" val="3324803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43334737"/>
              </p:ext>
            </p:extLst>
          </p:nvPr>
        </p:nvGraphicFramePr>
        <p:xfrm>
          <a:off x="457200" y="1447800"/>
          <a:ext cx="6857999" cy="3985840"/>
        </p:xfrm>
        <a:graphic>
          <a:graphicData uri="http://schemas.openxmlformats.org/drawingml/2006/table">
            <a:tbl>
              <a:tblPr firstRow="1" firstCol="1" bandRow="1">
                <a:tableStyleId>{5C22544A-7EE6-4342-B048-85BDC9FD1C3A}</a:tableStyleId>
              </a:tblPr>
              <a:tblGrid>
                <a:gridCol w="829963"/>
                <a:gridCol w="2856431"/>
                <a:gridCol w="1078944"/>
                <a:gridCol w="2092661"/>
              </a:tblGrid>
              <a:tr h="199292">
                <a:tc>
                  <a:txBody>
                    <a:bodyPr/>
                    <a:lstStyle/>
                    <a:p>
                      <a:pPr marL="0" marR="0" algn="l">
                        <a:lnSpc>
                          <a:spcPct val="105000"/>
                        </a:lnSpc>
                        <a:spcBef>
                          <a:spcPts val="0"/>
                        </a:spcBef>
                        <a:spcAft>
                          <a:spcPts val="0"/>
                        </a:spcAft>
                      </a:pPr>
                      <a:r>
                        <a:rPr lang="en-US" sz="1000" dirty="0">
                          <a:effectLst/>
                        </a:rPr>
                        <a:t>Stage</a:t>
                      </a:r>
                      <a:endParaRPr lang="en-US" sz="1000" dirty="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Unit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Start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Finish</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Persistence Framework</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Command Structure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Database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Subsection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Translation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Normalization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Preprocessing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 Wrapper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Parser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Unification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G-Code Preparation</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Post 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TxRx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Deserialization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dirty="0">
                          <a:effectLst/>
                        </a:rPr>
                        <a:t>4/1/14</a:t>
                      </a:r>
                      <a:endParaRPr lang="en-US" sz="10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213964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1</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9940195"/>
              </p:ext>
            </p:extLst>
          </p:nvPr>
        </p:nvGraphicFramePr>
        <p:xfrm>
          <a:off x="457200" y="1447800"/>
          <a:ext cx="6857999" cy="3985840"/>
        </p:xfrm>
        <a:graphic>
          <a:graphicData uri="http://schemas.openxmlformats.org/drawingml/2006/table">
            <a:tbl>
              <a:tblPr firstRow="1" firstCol="1" bandRow="1">
                <a:tableStyleId>{5C22544A-7EE6-4342-B048-85BDC9FD1C3A}</a:tableStyleId>
              </a:tblPr>
              <a:tblGrid>
                <a:gridCol w="829963"/>
                <a:gridCol w="2856431"/>
                <a:gridCol w="1078944"/>
                <a:gridCol w="2092661"/>
              </a:tblGrid>
              <a:tr h="199292">
                <a:tc>
                  <a:txBody>
                    <a:bodyPr/>
                    <a:lstStyle/>
                    <a:p>
                      <a:pPr marL="0" marR="0" algn="l">
                        <a:lnSpc>
                          <a:spcPct val="105000"/>
                        </a:lnSpc>
                        <a:spcBef>
                          <a:spcPts val="0"/>
                        </a:spcBef>
                        <a:spcAft>
                          <a:spcPts val="0"/>
                        </a:spcAft>
                      </a:pPr>
                      <a:r>
                        <a:rPr lang="en-US" sz="1000" dirty="0">
                          <a:effectLst/>
                        </a:rPr>
                        <a:t>Stage</a:t>
                      </a:r>
                      <a:endParaRPr lang="en-US" sz="1000" dirty="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Unit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Start</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000">
                          <a:effectLst/>
                        </a:rPr>
                        <a:t>Finish</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Persistence Framework</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Command Structure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Database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Subsection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Object Translation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Normalization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Preprocessing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 Wrapper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Slicing Engine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Parser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Unification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G-Code Preparation</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Post Processing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TxRx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Deserialization Module</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Subsystem</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4/1/14</a:t>
                      </a:r>
                      <a:endParaRPr lang="en-US" sz="1000">
                        <a:solidFill>
                          <a:srgbClr val="2F5496"/>
                        </a:solidFill>
                        <a:effectLst/>
                        <a:latin typeface="Times New Roman"/>
                        <a:ea typeface="Times New Roman"/>
                        <a:cs typeface="Times New Roman"/>
                      </a:endParaRPr>
                    </a:p>
                  </a:txBody>
                  <a:tcPr marL="42306" marR="42306" marT="0" marB="0"/>
                </a:tc>
              </a:tr>
              <a:tr h="199292">
                <a:tc>
                  <a:txBody>
                    <a:bodyPr/>
                    <a:lstStyle/>
                    <a:p>
                      <a:pPr marL="0" marR="0" algn="r">
                        <a:lnSpc>
                          <a:spcPct val="105000"/>
                        </a:lnSpc>
                        <a:spcBef>
                          <a:spcPts val="0"/>
                        </a:spcBef>
                        <a:spcAft>
                          <a:spcPts val="0"/>
                        </a:spcAft>
                      </a:pPr>
                      <a:r>
                        <a:rPr lang="en-US" sz="1000">
                          <a:effectLst/>
                        </a:rPr>
                        <a:t>1</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000">
                          <a:effectLst/>
                        </a:rPr>
                        <a:t>Communications Layer</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a:effectLst/>
                        </a:rPr>
                        <a:t>3/18/14</a:t>
                      </a:r>
                      <a:endParaRPr lang="en-US" sz="10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000" dirty="0">
                          <a:effectLst/>
                        </a:rPr>
                        <a:t>4/1/14</a:t>
                      </a:r>
                      <a:endParaRPr lang="en-US" sz="10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454955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 </a:t>
            </a:r>
            <a:r>
              <a:rPr lang="en-US" dirty="0" smtClean="0"/>
              <a:t>Schedules Stage 2 and 3</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27156405"/>
              </p:ext>
            </p:extLst>
          </p:nvPr>
        </p:nvGraphicFramePr>
        <p:xfrm>
          <a:off x="228600" y="1219203"/>
          <a:ext cx="8077200" cy="4608576"/>
        </p:xfrm>
        <a:graphic>
          <a:graphicData uri="http://schemas.openxmlformats.org/drawingml/2006/table">
            <a:tbl>
              <a:tblPr firstRow="1" firstCol="1" bandRow="1">
                <a:tableStyleId>{5C22544A-7EE6-4342-B048-85BDC9FD1C3A}</a:tableStyleId>
              </a:tblPr>
              <a:tblGrid>
                <a:gridCol w="982850"/>
                <a:gridCol w="4559924"/>
                <a:gridCol w="1289267"/>
                <a:gridCol w="1245159"/>
              </a:tblGrid>
              <a:tr h="185057">
                <a:tc>
                  <a:txBody>
                    <a:bodyPr/>
                    <a:lstStyle/>
                    <a:p>
                      <a:pPr marL="0" marR="0" algn="l">
                        <a:lnSpc>
                          <a:spcPct val="105000"/>
                        </a:lnSpc>
                        <a:spcBef>
                          <a:spcPts val="0"/>
                        </a:spcBef>
                        <a:spcAft>
                          <a:spcPts val="0"/>
                        </a:spcAft>
                      </a:pPr>
                      <a:r>
                        <a:rPr lang="en-US" sz="1200">
                          <a:effectLst/>
                        </a:rPr>
                        <a:t>Stage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Unit</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Start</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Finish</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dirty="0">
                          <a:effectLst/>
                        </a:rPr>
                        <a:t>2</a:t>
                      </a:r>
                      <a:endParaRPr lang="en-US" sz="1200" dirty="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dirty="0">
                          <a:effectLst/>
                        </a:rPr>
                        <a:t>Print Job GUI Module</a:t>
                      </a:r>
                      <a:endParaRPr lang="en-US" sz="1200" dirty="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Job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State Controller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State 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2</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Control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Import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Configuration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Material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Configuration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Extruder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Status GUI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GUI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Import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Configuration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Material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 Configuration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Extruder Controller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Controller Subsystem</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User Interface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l">
                        <a:lnSpc>
                          <a:spcPct val="105000"/>
                        </a:lnSpc>
                        <a:spcBef>
                          <a:spcPts val="0"/>
                        </a:spcBef>
                        <a:spcAft>
                          <a:spcPts val="0"/>
                        </a:spcAft>
                      </a:pPr>
                      <a:r>
                        <a:rPr lang="en-US" sz="1200">
                          <a:effectLst/>
                        </a:rPr>
                        <a:t>Dispatch Module</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State Monitoring</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4/29/14</a:t>
                      </a:r>
                      <a:endParaRPr lang="en-US" sz="1200">
                        <a:solidFill>
                          <a:srgbClr val="2F5496"/>
                        </a:solidFill>
                        <a:effectLst/>
                        <a:latin typeface="Times New Roman"/>
                        <a:ea typeface="Times New Roman"/>
                        <a:cs typeface="Times New Roman"/>
                      </a:endParaRPr>
                    </a:p>
                  </a:txBody>
                  <a:tcPr marL="42306" marR="42306" marT="0" marB="0"/>
                </a:tc>
              </a:tr>
              <a:tr h="185057">
                <a:tc>
                  <a:txBody>
                    <a:bodyPr/>
                    <a:lstStyle/>
                    <a:p>
                      <a:pPr marL="0" marR="0" algn="r">
                        <a:lnSpc>
                          <a:spcPct val="105000"/>
                        </a:lnSpc>
                        <a:spcBef>
                          <a:spcPts val="0"/>
                        </a:spcBef>
                        <a:spcAft>
                          <a:spcPts val="0"/>
                        </a:spcAft>
                      </a:pPr>
                      <a:r>
                        <a:rPr lang="en-US" sz="1200">
                          <a:effectLst/>
                        </a:rPr>
                        <a:t>3</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just">
                        <a:lnSpc>
                          <a:spcPct val="105000"/>
                        </a:lnSpc>
                        <a:spcBef>
                          <a:spcPts val="0"/>
                        </a:spcBef>
                        <a:spcAft>
                          <a:spcPts val="0"/>
                        </a:spcAft>
                      </a:pPr>
                      <a:r>
                        <a:rPr lang="en-US" sz="1200">
                          <a:effectLst/>
                        </a:rPr>
                        <a:t>Printer Feedback Layer</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a:effectLst/>
                        </a:rPr>
                        <a:t>4/15/14</a:t>
                      </a:r>
                      <a:endParaRPr lang="en-US" sz="1200">
                        <a:solidFill>
                          <a:srgbClr val="2F5496"/>
                        </a:solidFill>
                        <a:effectLst/>
                        <a:latin typeface="Times New Roman"/>
                        <a:ea typeface="Times New Roman"/>
                        <a:cs typeface="Times New Roman"/>
                      </a:endParaRPr>
                    </a:p>
                  </a:txBody>
                  <a:tcPr marL="42306" marR="42306" marT="0" marB="0"/>
                </a:tc>
                <a:tc>
                  <a:txBody>
                    <a:bodyPr/>
                    <a:lstStyle/>
                    <a:p>
                      <a:pPr marL="0" marR="0" algn="r">
                        <a:lnSpc>
                          <a:spcPct val="105000"/>
                        </a:lnSpc>
                        <a:spcBef>
                          <a:spcPts val="0"/>
                        </a:spcBef>
                        <a:spcAft>
                          <a:spcPts val="0"/>
                        </a:spcAft>
                      </a:pPr>
                      <a:r>
                        <a:rPr lang="en-US" sz="1200" dirty="0">
                          <a:effectLst/>
                        </a:rPr>
                        <a:t>4/29/14</a:t>
                      </a:r>
                      <a:endParaRPr lang="en-US" sz="1200" dirty="0">
                        <a:solidFill>
                          <a:srgbClr val="2F5496"/>
                        </a:solidFill>
                        <a:effectLst/>
                        <a:latin typeface="Times New Roman"/>
                        <a:ea typeface="Times New Roman"/>
                        <a:cs typeface="Times New Roman"/>
                      </a:endParaRPr>
                    </a:p>
                  </a:txBody>
                  <a:tcPr marL="42306" marR="42306" marT="0" marB="0"/>
                </a:tc>
              </a:tr>
            </a:tbl>
          </a:graphicData>
        </a:graphic>
      </p:graphicFrame>
    </p:spTree>
    <p:extLst>
      <p:ext uri="{BB962C8B-B14F-4D97-AF65-F5344CB8AC3E}">
        <p14:creationId xmlns:p14="http://schemas.microsoft.com/office/powerpoint/2010/main" val="2421618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Design</a:t>
            </a:r>
            <a:endParaRPr lang="en-US" dirty="0"/>
          </a:p>
        </p:txBody>
      </p:sp>
      <p:sp>
        <p:nvSpPr>
          <p:cNvPr id="5" name="Content Placeholder 4"/>
          <p:cNvSpPr>
            <a:spLocks noGrp="1"/>
          </p:cNvSpPr>
          <p:nvPr>
            <p:ph idx="1"/>
          </p:nvPr>
        </p:nvSpPr>
        <p:spPr/>
        <p:txBody>
          <a:bodyPr/>
          <a:lstStyle/>
          <a:p>
            <a:r>
              <a:rPr lang="en-US" dirty="0" smtClean="0"/>
              <a:t>Seven Layers</a:t>
            </a:r>
          </a:p>
          <a:p>
            <a:r>
              <a:rPr lang="en-US" dirty="0" smtClean="0"/>
              <a:t>Layer Independence</a:t>
            </a:r>
          </a:p>
          <a:p>
            <a:r>
              <a:rPr lang="en-US" dirty="0" smtClean="0"/>
              <a:t>Interface Based</a:t>
            </a:r>
          </a:p>
          <a:p>
            <a:r>
              <a:rPr lang="en-US" dirty="0" smtClean="0"/>
              <a:t>Master Configuration Object</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81725220"/>
              </p:ext>
            </p:extLst>
          </p:nvPr>
        </p:nvGraphicFramePr>
        <p:xfrm>
          <a:off x="3594894" y="533400"/>
          <a:ext cx="4863306" cy="6238875"/>
        </p:xfrm>
        <a:graphic>
          <a:graphicData uri="http://schemas.openxmlformats.org/presentationml/2006/ole">
            <mc:AlternateContent xmlns:mc="http://schemas.openxmlformats.org/markup-compatibility/2006">
              <mc:Choice xmlns:v="urn:schemas-microsoft-com:vml" Requires="v">
                <p:oleObj spid="_x0000_s9244" name="Visio" r:id="rId3" imgW="7343730" imgH="9410580" progId="Visio.Drawing.15">
                  <p:embed/>
                </p:oleObj>
              </mc:Choice>
              <mc:Fallback>
                <p:oleObj name="Visio" r:id="rId3" imgW="7343730" imgH="9410580" progId="Visio.Drawing.15">
                  <p:embed/>
                  <p:pic>
                    <p:nvPicPr>
                      <p:cNvPr id="0" name="Object 1"/>
                      <p:cNvPicPr>
                        <a:picLocks noChangeAspect="1" noChangeArrowheads="1"/>
                      </p:cNvPicPr>
                      <p:nvPr/>
                    </p:nvPicPr>
                    <p:blipFill>
                      <a:blip r:embed="rId4"/>
                      <a:srcRect/>
                      <a:stretch>
                        <a:fillRect/>
                      </a:stretch>
                    </p:blipFill>
                    <p:spPr bwMode="auto">
                      <a:xfrm>
                        <a:off x="3594894" y="533400"/>
                        <a:ext cx="4863306" cy="6238875"/>
                      </a:xfrm>
                      <a:prstGeom prst="rect">
                        <a:avLst/>
                      </a:prstGeom>
                      <a:noFill/>
                    </p:spPr>
                  </p:pic>
                </p:oleObj>
              </mc:Fallback>
            </mc:AlternateContent>
          </a:graphicData>
        </a:graphic>
      </p:graphicFrame>
    </p:spTree>
    <p:extLst>
      <p:ext uri="{BB962C8B-B14F-4D97-AF65-F5344CB8AC3E}">
        <p14:creationId xmlns:p14="http://schemas.microsoft.com/office/powerpoint/2010/main" val="283741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991594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Decomposition</a:t>
            </a:r>
            <a:endParaRPr lang="en-US" dirty="0"/>
          </a:p>
        </p:txBody>
      </p:sp>
      <p:sp>
        <p:nvSpPr>
          <p:cNvPr id="5" name="Content Placeholder 4"/>
          <p:cNvSpPr>
            <a:spLocks noGrp="1"/>
          </p:cNvSpPr>
          <p:nvPr>
            <p:ph idx="1"/>
          </p:nvPr>
        </p:nvSpPr>
        <p:spPr/>
        <p:txBody>
          <a:bodyPr/>
          <a:lstStyle/>
          <a:p>
            <a:r>
              <a:rPr lang="en-US" dirty="0" smtClean="0"/>
              <a:t>High Cohesion</a:t>
            </a:r>
          </a:p>
          <a:p>
            <a:r>
              <a:rPr lang="en-US" dirty="0" smtClean="0"/>
              <a:t>Low Coupling</a:t>
            </a:r>
          </a:p>
          <a:p>
            <a:r>
              <a:rPr lang="en-US" dirty="0"/>
              <a:t>Master Configuration Object</a:t>
            </a:r>
            <a:r>
              <a:rPr lang="en-US" dirty="0" smtClean="0"/>
              <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361289922"/>
              </p:ext>
            </p:extLst>
          </p:nvPr>
        </p:nvGraphicFramePr>
        <p:xfrm>
          <a:off x="3200400" y="32658"/>
          <a:ext cx="5256741" cy="6758668"/>
        </p:xfrm>
        <a:graphic>
          <a:graphicData uri="http://schemas.openxmlformats.org/presentationml/2006/ole">
            <mc:AlternateContent xmlns:mc="http://schemas.openxmlformats.org/markup-compatibility/2006">
              <mc:Choice xmlns:v="urn:schemas-microsoft-com:vml" Requires="v">
                <p:oleObj spid="_x0000_s10269" name="Visio" r:id="rId3" imgW="7534278" imgH="9677340" progId="Visio.Drawing.15">
                  <p:embed/>
                </p:oleObj>
              </mc:Choice>
              <mc:Fallback>
                <p:oleObj name="Visio" r:id="rId3" imgW="7534278" imgH="967734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658"/>
                        <a:ext cx="5256741" cy="6758668"/>
                      </a:xfrm>
                      <a:prstGeom prst="rect">
                        <a:avLst/>
                      </a:prstGeom>
                      <a:noFill/>
                    </p:spPr>
                  </p:pic>
                </p:oleObj>
              </mc:Fallback>
            </mc:AlternateContent>
          </a:graphicData>
        </a:graphic>
      </p:graphicFrame>
    </p:spTree>
    <p:extLst>
      <p:ext uri="{BB962C8B-B14F-4D97-AF65-F5344CB8AC3E}">
        <p14:creationId xmlns:p14="http://schemas.microsoft.com/office/powerpoint/2010/main" val="1594147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a:t>
            </a:r>
            <a:br>
              <a:rPr lang="en-US" dirty="0" smtClean="0"/>
            </a:br>
            <a:r>
              <a:rPr lang="en-US" dirty="0" smtClean="0"/>
              <a:t>Data Flows</a:t>
            </a:r>
            <a:endParaRPr lang="en-US" dirty="0"/>
          </a:p>
        </p:txBody>
      </p:sp>
      <p:sp>
        <p:nvSpPr>
          <p:cNvPr id="5" name="Content Placeholder 4"/>
          <p:cNvSpPr>
            <a:spLocks noGrp="1"/>
          </p:cNvSpPr>
          <p:nvPr>
            <p:ph idx="1"/>
          </p:nvPr>
        </p:nvSpPr>
        <p:spPr/>
        <p:txBody>
          <a:bodyPr/>
          <a:lstStyle/>
          <a:p>
            <a:r>
              <a:rPr lang="en-US" dirty="0" smtClean="0"/>
              <a:t>Many GUI Exchanges</a:t>
            </a:r>
          </a:p>
          <a:p>
            <a:r>
              <a:rPr lang="en-US" dirty="0" smtClean="0"/>
              <a:t>Very Little In Processing</a:t>
            </a:r>
            <a:br>
              <a:rPr lang="en-US" dirty="0" smtClean="0"/>
            </a:br>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124455600"/>
              </p:ext>
            </p:extLst>
          </p:nvPr>
        </p:nvGraphicFramePr>
        <p:xfrm>
          <a:off x="3733800" y="29817"/>
          <a:ext cx="4648200" cy="6765483"/>
        </p:xfrm>
        <a:graphic>
          <a:graphicData uri="http://schemas.openxmlformats.org/drawingml/2006/table">
            <a:tbl>
              <a:tblPr firstRow="1" firstCol="1" bandRow="1">
                <a:tableStyleId>{5C22544A-7EE6-4342-B048-85BDC9FD1C3A}</a:tableStyleId>
              </a:tblPr>
              <a:tblGrid>
                <a:gridCol w="1524000"/>
                <a:gridCol w="800100"/>
                <a:gridCol w="2324100"/>
              </a:tblGrid>
              <a:tr h="127566">
                <a:tc>
                  <a:txBody>
                    <a:bodyPr/>
                    <a:lstStyle/>
                    <a:p>
                      <a:pPr marL="0" marR="0" algn="l">
                        <a:lnSpc>
                          <a:spcPct val="105000"/>
                        </a:lnSpc>
                        <a:spcBef>
                          <a:spcPts val="0"/>
                        </a:spcBef>
                        <a:spcAft>
                          <a:spcPts val="0"/>
                        </a:spcAft>
                      </a:pPr>
                      <a:r>
                        <a:rPr lang="en-US" sz="800" dirty="0">
                          <a:effectLst/>
                        </a:rPr>
                        <a:t>Layer</a:t>
                      </a:r>
                      <a:endParaRPr lang="en-US" sz="800" dirty="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a:effectLst/>
                        </a:rPr>
                        <a:t>Data Flow ID</a:t>
                      </a:r>
                      <a:endParaRPr lang="en-US" sz="800">
                        <a:effectLst/>
                        <a:latin typeface="Times New Roman"/>
                        <a:ea typeface="Times New Roman"/>
                        <a:cs typeface="Times New Roman"/>
                      </a:endParaRPr>
                    </a:p>
                  </a:txBody>
                  <a:tcPr marL="36286" marR="36286" marT="0" marB="0" anchor="b"/>
                </a:tc>
                <a:tc>
                  <a:txBody>
                    <a:bodyPr/>
                    <a:lstStyle/>
                    <a:p>
                      <a:pPr marL="0" marR="0" algn="l">
                        <a:lnSpc>
                          <a:spcPct val="105000"/>
                        </a:lnSpc>
                        <a:spcBef>
                          <a:spcPts val="0"/>
                        </a:spcBef>
                        <a:spcAft>
                          <a:spcPts val="0"/>
                        </a:spcAft>
                      </a:pPr>
                      <a:r>
                        <a:rPr lang="en-US" sz="800" dirty="0">
                          <a:effectLst/>
                        </a:rPr>
                        <a:t>Data</a:t>
                      </a:r>
                      <a:endParaRPr lang="en-US" sz="800" dirty="0">
                        <a:effectLst/>
                        <a:latin typeface="Times New Roman"/>
                        <a:ea typeface="Times New Roman"/>
                        <a:cs typeface="Times New Roman"/>
                      </a:endParaRPr>
                    </a:p>
                  </a:txBody>
                  <a:tcPr marL="36286" marR="36286" marT="0" marB="0" anchor="b"/>
                </a:tc>
              </a:tr>
              <a:tr h="162219">
                <a:tc rowSpan="10">
                  <a:txBody>
                    <a:bodyPr/>
                    <a:lstStyle/>
                    <a:p>
                      <a:pPr marL="0" marR="0" algn="ctr">
                        <a:lnSpc>
                          <a:spcPct val="105000"/>
                        </a:lnSpc>
                        <a:spcBef>
                          <a:spcPts val="0"/>
                        </a:spcBef>
                        <a:spcAft>
                          <a:spcPts val="0"/>
                        </a:spcAft>
                      </a:pPr>
                      <a:r>
                        <a:rPr lang="en-US" sz="800" dirty="0">
                          <a:solidFill>
                            <a:schemeClr val="bg1"/>
                          </a:solidFill>
                          <a:effectLst/>
                        </a:rPr>
                        <a:t>Outside Inputs</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FFC000"/>
                    </a:solidFill>
                  </a:tcPr>
                </a:tc>
                <a:tc>
                  <a:txBody>
                    <a:bodyPr/>
                    <a:lstStyle/>
                    <a:p>
                      <a:pPr marL="0" marR="0" algn="l">
                        <a:lnSpc>
                          <a:spcPct val="105000"/>
                        </a:lnSpc>
                        <a:spcBef>
                          <a:spcPts val="0"/>
                        </a:spcBef>
                        <a:spcAft>
                          <a:spcPts val="0"/>
                        </a:spcAft>
                      </a:pPr>
                      <a:r>
                        <a:rPr lang="en-US" sz="800" dirty="0">
                          <a:solidFill>
                            <a:schemeClr val="bg1"/>
                          </a:solidFill>
                          <a:effectLst/>
                        </a:rPr>
                        <a:t>OI1</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Object file of the STL file to be printed</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OI2</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OI3</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Material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OI4</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configuration data entry values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OI5</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 selections and button press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OI6</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OI7</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Disk reads of XML and Directory structure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OI8</a:t>
                      </a:r>
                      <a:endParaRPr lang="en-US" sz="80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OI9</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OS Driver information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OI10</a:t>
                      </a:r>
                      <a:endParaRPr lang="en-US" sz="800" dirty="0">
                        <a:solidFill>
                          <a:schemeClr val="bg1"/>
                        </a:solidFill>
                        <a:effectLst/>
                        <a:latin typeface="Times New Roman"/>
                        <a:ea typeface="Times New Roman"/>
                        <a:cs typeface="Times New Roman"/>
                      </a:endParaRPr>
                    </a:p>
                  </a:txBody>
                  <a:tcPr marL="36286" marR="36286" marT="0" marB="0" anchor="b">
                    <a:solidFill>
                      <a:srgbClr val="FFC000"/>
                    </a:solidFill>
                  </a:tcPr>
                </a:tc>
                <a:tc>
                  <a:txBody>
                    <a:bodyPr/>
                    <a:lstStyle/>
                    <a:p>
                      <a:pPr marL="0" marR="0" algn="l">
                        <a:lnSpc>
                          <a:spcPct val="105000"/>
                        </a:lnSpc>
                        <a:spcBef>
                          <a:spcPts val="0"/>
                        </a:spcBef>
                        <a:spcAft>
                          <a:spcPts val="0"/>
                        </a:spcAft>
                      </a:pPr>
                      <a:r>
                        <a:rPr lang="en-US" sz="800">
                          <a:effectLst/>
                        </a:rPr>
                        <a:t>Extruder configuration data entry values</a:t>
                      </a:r>
                      <a:endParaRPr lang="en-US" sz="800">
                        <a:effectLst/>
                        <a:latin typeface="Times New Roman"/>
                        <a:ea typeface="Times New Roman"/>
                        <a:cs typeface="Times New Roman"/>
                      </a:endParaRPr>
                    </a:p>
                  </a:txBody>
                  <a:tcPr marL="36286" marR="36286" marT="0" marB="0" anchor="b"/>
                </a:tc>
              </a:tr>
              <a:tr h="127566">
                <a:tc rowSpan="26">
                  <a:txBody>
                    <a:bodyPr/>
                    <a:lstStyle/>
                    <a:p>
                      <a:pPr marL="0" marR="0" algn="ctr">
                        <a:lnSpc>
                          <a:spcPct val="105000"/>
                        </a:lnSpc>
                        <a:spcBef>
                          <a:spcPts val="0"/>
                        </a:spcBef>
                        <a:spcAft>
                          <a:spcPts val="0"/>
                        </a:spcAft>
                      </a:pPr>
                      <a:r>
                        <a:rPr lang="en-US" sz="800" dirty="0">
                          <a:solidFill>
                            <a:schemeClr val="bg1"/>
                          </a:solidFill>
                          <a:effectLst/>
                        </a:rPr>
                        <a:t>User Interface Layer</a:t>
                      </a:r>
                      <a:endParaRPr lang="en-US" sz="800" dirty="0">
                        <a:solidFill>
                          <a:schemeClr val="bg1"/>
                        </a:solidFill>
                        <a:effectLst/>
                        <a:latin typeface="Times New Roman"/>
                        <a:ea typeface="Times New Roman"/>
                        <a:cs typeface="Times New Roman"/>
                      </a:endParaRPr>
                    </a:p>
                  </a:txBody>
                  <a:tcPr marL="36286" marR="36286" marT="0" marB="0" vert="vert270" anchor="ctr">
                    <a:solidFill>
                      <a:srgbClr val="ED7D31"/>
                    </a:solidFill>
                  </a:tcPr>
                </a:tc>
                <a:tc>
                  <a:txBody>
                    <a:bodyPr/>
                    <a:lstStyle/>
                    <a:p>
                      <a:pPr marL="0" marR="0" algn="l">
                        <a:lnSpc>
                          <a:spcPct val="105000"/>
                        </a:lnSpc>
                        <a:spcBef>
                          <a:spcPts val="0"/>
                        </a:spcBef>
                        <a:spcAft>
                          <a:spcPts val="0"/>
                        </a:spcAft>
                      </a:pPr>
                      <a:r>
                        <a:rPr lang="en-US" sz="800">
                          <a:solidFill>
                            <a:schemeClr val="bg1"/>
                          </a:solidFill>
                          <a:effectLst/>
                        </a:rPr>
                        <a:t>UI1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Import file name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Success state of import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printer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printer configuration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material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material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print configuration</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configuration data</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Run print job</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Pause, resume, and stop button Presses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state information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File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Printer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Material configuration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UI16</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Configuration object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UI17</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All requested configuration objects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UI18</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requests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UI19</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Object save/load results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UI20</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XML File writes to disk</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UI21</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print job configuration</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UI22</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UI23</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Print, Pause, Resume request</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UI24</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Loaded Extruder Configuration Data</a:t>
                      </a:r>
                      <a:endParaRPr lang="en-US" sz="800">
                        <a:effectLst/>
                        <a:latin typeface="Times New Roman"/>
                        <a:ea typeface="Times New Roman"/>
                        <a:cs typeface="Times New Roman"/>
                      </a:endParaRPr>
                    </a:p>
                  </a:txBody>
                  <a:tcPr marL="36286" marR="36286" marT="0" marB="0" anchor="b"/>
                </a:tc>
              </a:tr>
              <a:tr h="162219">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UI25</a:t>
                      </a:r>
                      <a:endParaRPr lang="en-US" sz="80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Save Extruder Configuration Request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UI26</a:t>
                      </a:r>
                      <a:endParaRPr lang="en-US" sz="800" dirty="0">
                        <a:solidFill>
                          <a:schemeClr val="bg1"/>
                        </a:solidFill>
                        <a:effectLst/>
                        <a:latin typeface="Times New Roman"/>
                        <a:ea typeface="Times New Roman"/>
                        <a:cs typeface="Times New Roman"/>
                      </a:endParaRPr>
                    </a:p>
                  </a:txBody>
                  <a:tcPr marL="36286" marR="36286" marT="0" marB="0" anchor="b">
                    <a:solidFill>
                      <a:srgbClr val="ED7D31"/>
                    </a:solidFill>
                  </a:tcPr>
                </a:tc>
                <a:tc>
                  <a:txBody>
                    <a:bodyPr/>
                    <a:lstStyle/>
                    <a:p>
                      <a:pPr marL="0" marR="0" algn="l">
                        <a:lnSpc>
                          <a:spcPct val="105000"/>
                        </a:lnSpc>
                        <a:spcBef>
                          <a:spcPts val="0"/>
                        </a:spcBef>
                        <a:spcAft>
                          <a:spcPts val="0"/>
                        </a:spcAft>
                      </a:pPr>
                      <a:r>
                        <a:rPr lang="en-US" sz="800">
                          <a:effectLst/>
                        </a:rPr>
                        <a:t>Extruder Configuration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Preprocessing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B43500"/>
                    </a:solidFill>
                  </a:tcPr>
                </a:tc>
                <a:tc>
                  <a:txBody>
                    <a:bodyPr/>
                    <a:lstStyle/>
                    <a:p>
                      <a:pPr marL="0" marR="0" algn="l">
                        <a:lnSpc>
                          <a:spcPct val="105000"/>
                        </a:lnSpc>
                        <a:spcBef>
                          <a:spcPts val="0"/>
                        </a:spcBef>
                        <a:spcAft>
                          <a:spcPts val="0"/>
                        </a:spcAft>
                      </a:pPr>
                      <a:r>
                        <a:rPr lang="en-US" sz="800">
                          <a:solidFill>
                            <a:schemeClr val="bg1"/>
                          </a:solidFill>
                          <a:effectLst/>
                        </a:rPr>
                        <a:t>PR1</a:t>
                      </a:r>
                      <a:endParaRPr lang="en-US" sz="80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PR2</a:t>
                      </a:r>
                      <a:endParaRPr lang="en-US" sz="800" dirty="0">
                        <a:solidFill>
                          <a:schemeClr val="bg1"/>
                        </a:solidFill>
                        <a:effectLst/>
                        <a:latin typeface="Times New Roman"/>
                        <a:ea typeface="Times New Roman"/>
                        <a:cs typeface="Times New Roman"/>
                      </a:endParaRPr>
                    </a:p>
                  </a:txBody>
                  <a:tcPr marL="36286" marR="36286" marT="0" marB="0" anchor="b">
                    <a:solidFill>
                      <a:srgbClr val="B43500"/>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2219">
                <a:tc>
                  <a:txBody>
                    <a:bodyPr/>
                    <a:lstStyle/>
                    <a:p>
                      <a:pPr marL="0" marR="0" algn="ctr">
                        <a:lnSpc>
                          <a:spcPct val="105000"/>
                        </a:lnSpc>
                        <a:spcBef>
                          <a:spcPts val="0"/>
                        </a:spcBef>
                        <a:spcAft>
                          <a:spcPts val="0"/>
                        </a:spcAft>
                      </a:pPr>
                      <a:r>
                        <a:rPr lang="en-US" sz="800">
                          <a:solidFill>
                            <a:schemeClr val="bg1"/>
                          </a:solidFill>
                          <a:effectLst/>
                        </a:rPr>
                        <a:t>Processing Layer</a:t>
                      </a:r>
                      <a:endParaRPr lang="en-US" sz="80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dirty="0">
                          <a:solidFill>
                            <a:schemeClr val="bg1"/>
                          </a:solidFill>
                          <a:effectLst/>
                        </a:rPr>
                        <a:t>PO1</a:t>
                      </a:r>
                      <a:endParaRPr lang="en-US" sz="800" dirty="0">
                        <a:solidFill>
                          <a:schemeClr val="bg1"/>
                        </a:solidFill>
                        <a:effectLst/>
                        <a:latin typeface="Times New Roman"/>
                        <a:ea typeface="Times New Roman"/>
                        <a:cs typeface="Times New Roman"/>
                      </a:endParaRPr>
                    </a:p>
                  </a:txBody>
                  <a:tcPr marL="36286" marR="36286" marT="0" marB="0" anchor="b">
                    <a:solidFill>
                      <a:srgbClr val="AC770D"/>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a:solidFill>
                            <a:schemeClr val="bg1"/>
                          </a:solidFill>
                          <a:effectLst/>
                        </a:rPr>
                        <a:t>Post-Processing Layer</a:t>
                      </a:r>
                      <a:endParaRPr lang="en-US" sz="800">
                        <a:solidFill>
                          <a:schemeClr val="bg1"/>
                        </a:solidFill>
                        <a:effectLst/>
                        <a:latin typeface="Times New Roman"/>
                        <a:ea typeface="Times New Roman"/>
                        <a:cs typeface="Times New Roman"/>
                      </a:endParaRPr>
                    </a:p>
                  </a:txBody>
                  <a:tcPr marL="36286" marR="36286" marT="0" marB="0" anchor="ctr">
                    <a:solidFill>
                      <a:srgbClr val="5B9BD5"/>
                    </a:solidFill>
                  </a:tcPr>
                </a:tc>
                <a:tc>
                  <a:txBody>
                    <a:bodyPr/>
                    <a:lstStyle/>
                    <a:p>
                      <a:pPr marL="0" marR="0" algn="l">
                        <a:lnSpc>
                          <a:spcPct val="105000"/>
                        </a:lnSpc>
                        <a:spcBef>
                          <a:spcPts val="0"/>
                        </a:spcBef>
                        <a:spcAft>
                          <a:spcPts val="0"/>
                        </a:spcAft>
                      </a:pPr>
                      <a:r>
                        <a:rPr lang="en-US" sz="800">
                          <a:solidFill>
                            <a:schemeClr val="bg1"/>
                          </a:solidFill>
                          <a:effectLst/>
                        </a:rPr>
                        <a:t>PP1</a:t>
                      </a:r>
                      <a:endParaRPr lang="en-US" sz="80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5972">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PP2</a:t>
                      </a:r>
                      <a:endParaRPr lang="en-US" sz="800" dirty="0">
                        <a:solidFill>
                          <a:schemeClr val="bg1"/>
                        </a:solidFill>
                        <a:effectLst/>
                        <a:latin typeface="Times New Roman"/>
                        <a:ea typeface="Times New Roman"/>
                        <a:cs typeface="Times New Roman"/>
                      </a:endParaRPr>
                    </a:p>
                  </a:txBody>
                  <a:tcPr marL="36286" marR="36286" marT="0" marB="0" anchor="b">
                    <a:solidFill>
                      <a:srgbClr val="5B9BD5"/>
                    </a:solidFill>
                  </a:tcPr>
                </a:tc>
                <a:tc>
                  <a:txBody>
                    <a:bodyPr/>
                    <a:lstStyle/>
                    <a:p>
                      <a:pPr marL="0" marR="0" algn="l">
                        <a:lnSpc>
                          <a:spcPct val="105000"/>
                        </a:lnSpc>
                        <a:spcBef>
                          <a:spcPts val="0"/>
                        </a:spcBef>
                        <a:spcAft>
                          <a:spcPts val="0"/>
                        </a:spcAft>
                      </a:pPr>
                      <a:r>
                        <a:rPr lang="en-US" sz="800">
                          <a:effectLst/>
                        </a:rPr>
                        <a:t>Print package object</a:t>
                      </a:r>
                      <a:endParaRPr lang="en-US" sz="800">
                        <a:effectLst/>
                        <a:latin typeface="Times New Roman"/>
                        <a:ea typeface="Times New Roman"/>
                        <a:cs typeface="Times New Roman"/>
                      </a:endParaRPr>
                    </a:p>
                  </a:txBody>
                  <a:tcPr marL="36286" marR="36286" marT="0" marB="0" anchor="b"/>
                </a:tc>
              </a:tr>
              <a:tr h="163527">
                <a:tc>
                  <a:txBody>
                    <a:bodyPr/>
                    <a:lstStyle/>
                    <a:p>
                      <a:pPr marL="0" marR="0" algn="ctr">
                        <a:lnSpc>
                          <a:spcPct val="105000"/>
                        </a:lnSpc>
                        <a:spcBef>
                          <a:spcPts val="0"/>
                        </a:spcBef>
                        <a:spcAft>
                          <a:spcPts val="0"/>
                        </a:spcAft>
                      </a:pPr>
                      <a:r>
                        <a:rPr lang="en-US" sz="800">
                          <a:solidFill>
                            <a:schemeClr val="bg1"/>
                          </a:solidFill>
                          <a:effectLst/>
                        </a:rPr>
                        <a:t>Printer Control Layer</a:t>
                      </a:r>
                      <a:endParaRPr lang="en-US" sz="80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dirty="0">
                          <a:solidFill>
                            <a:schemeClr val="bg1"/>
                          </a:solidFill>
                          <a:effectLst/>
                        </a:rPr>
                        <a:t>PL1</a:t>
                      </a:r>
                      <a:endParaRPr lang="en-US" sz="800" dirty="0">
                        <a:solidFill>
                          <a:schemeClr val="bg1"/>
                        </a:solidFill>
                        <a:effectLst/>
                        <a:latin typeface="Times New Roman"/>
                        <a:ea typeface="Times New Roman"/>
                        <a:cs typeface="Times New Roman"/>
                      </a:endParaRPr>
                    </a:p>
                  </a:txBody>
                  <a:tcPr marL="36286" marR="36286" marT="0" marB="0" anchor="b">
                    <a:solidFill>
                      <a:srgbClr val="A5A5A5"/>
                    </a:solidFill>
                  </a:tcPr>
                </a:tc>
                <a:tc>
                  <a:txBody>
                    <a:bodyPr/>
                    <a:lstStyle/>
                    <a:p>
                      <a:pPr marL="0" marR="0" algn="l">
                        <a:lnSpc>
                          <a:spcPct val="105000"/>
                        </a:lnSpc>
                        <a:spcBef>
                          <a:spcPts val="0"/>
                        </a:spcBef>
                        <a:spcAft>
                          <a:spcPts val="0"/>
                        </a:spcAft>
                      </a:pPr>
                      <a:r>
                        <a:rPr lang="en-US" sz="800">
                          <a:effectLst/>
                        </a:rPr>
                        <a:t>G-Code</a:t>
                      </a:r>
                      <a:endParaRPr lang="en-US" sz="800">
                        <a:effectLst/>
                        <a:latin typeface="Times New Roman"/>
                        <a:ea typeface="Times New Roman"/>
                        <a:cs typeface="Times New Roman"/>
                      </a:endParaRPr>
                    </a:p>
                  </a:txBody>
                  <a:tcPr marL="36286" marR="36286" marT="0" marB="0" anchor="b"/>
                </a:tc>
              </a:tr>
              <a:tr h="127566">
                <a:tc rowSpan="3">
                  <a:txBody>
                    <a:bodyPr/>
                    <a:lstStyle/>
                    <a:p>
                      <a:pPr marL="0" marR="0" algn="ctr">
                        <a:lnSpc>
                          <a:spcPct val="105000"/>
                        </a:lnSpc>
                        <a:spcBef>
                          <a:spcPts val="0"/>
                        </a:spcBef>
                        <a:spcAft>
                          <a:spcPts val="0"/>
                        </a:spcAft>
                      </a:pPr>
                      <a:r>
                        <a:rPr lang="en-US" sz="800">
                          <a:solidFill>
                            <a:schemeClr val="bg1"/>
                          </a:solidFill>
                          <a:effectLst/>
                        </a:rPr>
                        <a:t>Communications Layer</a:t>
                      </a:r>
                      <a:endParaRPr lang="en-US" sz="800">
                        <a:solidFill>
                          <a:schemeClr val="bg1"/>
                        </a:solidFill>
                        <a:effectLst/>
                        <a:latin typeface="Times New Roman"/>
                        <a:ea typeface="Times New Roman"/>
                        <a:cs typeface="Times New Roman"/>
                      </a:endParaRPr>
                    </a:p>
                  </a:txBody>
                  <a:tcPr marL="36286" marR="36286" marT="0" marB="0" anchor="ctr">
                    <a:solidFill>
                      <a:srgbClr val="7030A0"/>
                    </a:solidFill>
                  </a:tcPr>
                </a:tc>
                <a:tc>
                  <a:txBody>
                    <a:bodyPr/>
                    <a:lstStyle/>
                    <a:p>
                      <a:pPr marL="0" marR="0" algn="l">
                        <a:lnSpc>
                          <a:spcPct val="105000"/>
                        </a:lnSpc>
                        <a:spcBef>
                          <a:spcPts val="0"/>
                        </a:spcBef>
                        <a:spcAft>
                          <a:spcPts val="0"/>
                        </a:spcAft>
                      </a:pPr>
                      <a:r>
                        <a:rPr lang="en-US" sz="800" dirty="0">
                          <a:solidFill>
                            <a:schemeClr val="bg1"/>
                          </a:solidFill>
                          <a:effectLst/>
                        </a:rPr>
                        <a:t>CL1</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G-Codes</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a:solidFill>
                            <a:schemeClr val="bg1"/>
                          </a:solidFill>
                          <a:effectLst/>
                        </a:rPr>
                        <a:t>CL2</a:t>
                      </a:r>
                      <a:endParaRPr lang="en-US" sz="80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Serialized printer state</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CL3</a:t>
                      </a:r>
                      <a:endParaRPr lang="en-US" sz="800" dirty="0">
                        <a:solidFill>
                          <a:schemeClr val="bg1"/>
                        </a:solidFill>
                        <a:effectLst/>
                        <a:latin typeface="Times New Roman"/>
                        <a:ea typeface="Times New Roman"/>
                        <a:cs typeface="Times New Roman"/>
                      </a:endParaRPr>
                    </a:p>
                  </a:txBody>
                  <a:tcPr marL="36286" marR="36286" marT="0" marB="0" anchor="b">
                    <a:solidFill>
                      <a:srgbClr val="7030A0"/>
                    </a:solidFill>
                  </a:tcPr>
                </a:tc>
                <a:tc>
                  <a:txBody>
                    <a:bodyPr/>
                    <a:lstStyle/>
                    <a:p>
                      <a:pPr marL="0" marR="0" algn="l">
                        <a:lnSpc>
                          <a:spcPct val="105000"/>
                        </a:lnSpc>
                        <a:spcBef>
                          <a:spcPts val="0"/>
                        </a:spcBef>
                        <a:spcAft>
                          <a:spcPts val="0"/>
                        </a:spcAft>
                      </a:pPr>
                      <a:r>
                        <a:rPr lang="en-US" sz="800">
                          <a:effectLst/>
                        </a:rPr>
                        <a:t>Command stream</a:t>
                      </a:r>
                      <a:endParaRPr lang="en-US" sz="800">
                        <a:effectLst/>
                        <a:latin typeface="Times New Roman"/>
                        <a:ea typeface="Times New Roman"/>
                        <a:cs typeface="Times New Roman"/>
                      </a:endParaRPr>
                    </a:p>
                  </a:txBody>
                  <a:tcPr marL="36286" marR="36286" marT="0" marB="0" anchor="b"/>
                </a:tc>
              </a:tr>
              <a:tr h="127566">
                <a:tc rowSpan="2">
                  <a:txBody>
                    <a:bodyPr/>
                    <a:lstStyle/>
                    <a:p>
                      <a:pPr marL="0" marR="0" algn="ctr">
                        <a:lnSpc>
                          <a:spcPct val="105000"/>
                        </a:lnSpc>
                        <a:spcBef>
                          <a:spcPts val="0"/>
                        </a:spcBef>
                        <a:spcAft>
                          <a:spcPts val="0"/>
                        </a:spcAft>
                      </a:pPr>
                      <a:r>
                        <a:rPr lang="en-US" sz="800" dirty="0">
                          <a:solidFill>
                            <a:schemeClr val="bg1"/>
                          </a:solidFill>
                          <a:effectLst/>
                        </a:rPr>
                        <a:t>Printer Feedback Layer</a:t>
                      </a:r>
                      <a:endParaRPr lang="en-US" sz="800" dirty="0">
                        <a:solidFill>
                          <a:schemeClr val="bg1"/>
                        </a:solidFill>
                        <a:effectLst/>
                        <a:latin typeface="Times New Roman"/>
                        <a:ea typeface="Times New Roman"/>
                        <a:cs typeface="Times New Roman"/>
                      </a:endParaRPr>
                    </a:p>
                  </a:txBody>
                  <a:tcPr marL="36286" marR="36286" marT="0" marB="0" anchor="ctr">
                    <a:solidFill>
                      <a:srgbClr val="00B050"/>
                    </a:solidFill>
                  </a:tcPr>
                </a:tc>
                <a:tc>
                  <a:txBody>
                    <a:bodyPr/>
                    <a:lstStyle/>
                    <a:p>
                      <a:pPr marL="0" marR="0" algn="l">
                        <a:lnSpc>
                          <a:spcPct val="105000"/>
                        </a:lnSpc>
                        <a:spcBef>
                          <a:spcPts val="0"/>
                        </a:spcBef>
                        <a:spcAft>
                          <a:spcPts val="0"/>
                        </a:spcAft>
                      </a:pPr>
                      <a:r>
                        <a:rPr lang="en-US" sz="800">
                          <a:solidFill>
                            <a:schemeClr val="bg1"/>
                          </a:solidFill>
                          <a:effectLst/>
                        </a:rPr>
                        <a:t>PF1</a:t>
                      </a:r>
                      <a:endParaRPr lang="en-US" sz="80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a:effectLst/>
                        </a:rPr>
                        <a:t>Printer State Object</a:t>
                      </a:r>
                      <a:endParaRPr lang="en-US" sz="800">
                        <a:effectLst/>
                        <a:latin typeface="Times New Roman"/>
                        <a:ea typeface="Times New Roman"/>
                        <a:cs typeface="Times New Roman"/>
                      </a:endParaRPr>
                    </a:p>
                  </a:txBody>
                  <a:tcPr marL="36286" marR="36286" marT="0" marB="0" anchor="b"/>
                </a:tc>
              </a:tr>
              <a:tr h="127566">
                <a:tc vMerge="1">
                  <a:txBody>
                    <a:bodyPr/>
                    <a:lstStyle/>
                    <a:p>
                      <a:endParaRPr lang="en-US"/>
                    </a:p>
                  </a:txBody>
                  <a:tcPr/>
                </a:tc>
                <a:tc>
                  <a:txBody>
                    <a:bodyPr/>
                    <a:lstStyle/>
                    <a:p>
                      <a:pPr marL="0" marR="0" algn="l">
                        <a:lnSpc>
                          <a:spcPct val="105000"/>
                        </a:lnSpc>
                        <a:spcBef>
                          <a:spcPts val="0"/>
                        </a:spcBef>
                        <a:spcAft>
                          <a:spcPts val="0"/>
                        </a:spcAft>
                      </a:pPr>
                      <a:r>
                        <a:rPr lang="en-US" sz="800" dirty="0">
                          <a:solidFill>
                            <a:schemeClr val="bg1"/>
                          </a:solidFill>
                          <a:effectLst/>
                        </a:rPr>
                        <a:t>PF2</a:t>
                      </a:r>
                      <a:endParaRPr lang="en-US" sz="800" dirty="0">
                        <a:solidFill>
                          <a:schemeClr val="bg1"/>
                        </a:solidFill>
                        <a:effectLst/>
                        <a:latin typeface="Times New Roman"/>
                        <a:ea typeface="Times New Roman"/>
                        <a:cs typeface="Times New Roman"/>
                      </a:endParaRPr>
                    </a:p>
                  </a:txBody>
                  <a:tcPr marL="36286" marR="36286" marT="0" marB="0" anchor="b">
                    <a:solidFill>
                      <a:srgbClr val="00B050"/>
                    </a:solidFill>
                  </a:tcPr>
                </a:tc>
                <a:tc>
                  <a:txBody>
                    <a:bodyPr/>
                    <a:lstStyle/>
                    <a:p>
                      <a:pPr marL="0" marR="0" algn="l">
                        <a:lnSpc>
                          <a:spcPct val="105000"/>
                        </a:lnSpc>
                        <a:spcBef>
                          <a:spcPts val="0"/>
                        </a:spcBef>
                        <a:spcAft>
                          <a:spcPts val="0"/>
                        </a:spcAft>
                      </a:pPr>
                      <a:r>
                        <a:rPr lang="en-US" sz="800" dirty="0">
                          <a:effectLst/>
                        </a:rPr>
                        <a:t>Printer State Object</a:t>
                      </a:r>
                      <a:endParaRPr lang="en-US" sz="800" dirty="0">
                        <a:effectLst/>
                        <a:latin typeface="Times New Roman"/>
                        <a:ea typeface="Times New Roman"/>
                        <a:cs typeface="Times New Roman"/>
                      </a:endParaRPr>
                    </a:p>
                  </a:txBody>
                  <a:tcPr marL="36286" marR="36286" marT="0" marB="0" anchor="b"/>
                </a:tc>
              </a:tr>
            </a:tbl>
          </a:graphicData>
        </a:graphic>
      </p:graphicFrame>
    </p:spTree>
    <p:extLst>
      <p:ext uri="{BB962C8B-B14F-4D97-AF65-F5344CB8AC3E}">
        <p14:creationId xmlns:p14="http://schemas.microsoft.com/office/powerpoint/2010/main" val="44443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Staged Development</a:t>
            </a:r>
            <a:endParaRPr lang="en-US" dirty="0"/>
          </a:p>
        </p:txBody>
      </p:sp>
      <p:sp>
        <p:nvSpPr>
          <p:cNvPr id="3" name="Content Placeholder 2"/>
          <p:cNvSpPr>
            <a:spLocks noGrp="1"/>
          </p:cNvSpPr>
          <p:nvPr>
            <p:ph idx="1"/>
          </p:nvPr>
        </p:nvSpPr>
        <p:spPr>
          <a:xfrm>
            <a:off x="228600" y="1600200"/>
            <a:ext cx="7467600" cy="5257800"/>
          </a:xfrm>
        </p:spPr>
        <p:txBody>
          <a:bodyPr>
            <a:normAutofit fontScale="85000" lnSpcReduction="20000"/>
          </a:bodyPr>
          <a:lstStyle/>
          <a:p>
            <a:r>
              <a:rPr lang="en-US" b="1" dirty="0"/>
              <a:t>Stage one</a:t>
            </a:r>
          </a:p>
          <a:p>
            <a:pPr lvl="1"/>
            <a:r>
              <a:rPr lang="en-US" dirty="0"/>
              <a:t>User Interface Layer</a:t>
            </a:r>
          </a:p>
          <a:p>
            <a:pPr lvl="2"/>
            <a:r>
              <a:rPr lang="en-US" dirty="0"/>
              <a:t>Database subsystem</a:t>
            </a:r>
          </a:p>
          <a:p>
            <a:pPr lvl="3"/>
            <a:r>
              <a:rPr lang="en-US" dirty="0"/>
              <a:t>Persistence Framework</a:t>
            </a:r>
          </a:p>
          <a:p>
            <a:pPr lvl="3"/>
            <a:r>
              <a:rPr lang="en-US" dirty="0"/>
              <a:t>Command Structure</a:t>
            </a:r>
          </a:p>
          <a:p>
            <a:pPr lvl="1"/>
            <a:r>
              <a:rPr lang="en-US" dirty="0"/>
              <a:t>Preprocessing Layer</a:t>
            </a:r>
          </a:p>
          <a:p>
            <a:pPr lvl="2"/>
            <a:r>
              <a:rPr lang="en-US" dirty="0"/>
              <a:t>Normalization Subsystem</a:t>
            </a:r>
          </a:p>
          <a:p>
            <a:pPr lvl="3"/>
            <a:r>
              <a:rPr lang="en-US" dirty="0"/>
              <a:t>Object Subsection Module</a:t>
            </a:r>
          </a:p>
          <a:p>
            <a:pPr lvl="3"/>
            <a:r>
              <a:rPr lang="en-US" dirty="0"/>
              <a:t>Object Translation Module</a:t>
            </a:r>
          </a:p>
          <a:p>
            <a:pPr lvl="1"/>
            <a:r>
              <a:rPr lang="en-US" dirty="0"/>
              <a:t>Processing Layer</a:t>
            </a:r>
          </a:p>
          <a:p>
            <a:pPr lvl="2"/>
            <a:r>
              <a:rPr lang="en-US" dirty="0"/>
              <a:t>Slicing Engine</a:t>
            </a:r>
          </a:p>
          <a:p>
            <a:pPr lvl="3"/>
            <a:r>
              <a:rPr lang="en-US" dirty="0"/>
              <a:t>Slicing Engine Wrapper</a:t>
            </a:r>
          </a:p>
          <a:p>
            <a:pPr lvl="1"/>
            <a:r>
              <a:rPr lang="en-US" dirty="0"/>
              <a:t>Post Processing Layer</a:t>
            </a:r>
          </a:p>
          <a:p>
            <a:pPr lvl="2"/>
            <a:r>
              <a:rPr lang="en-US" dirty="0"/>
              <a:t>G-Code Preparation</a:t>
            </a:r>
          </a:p>
          <a:p>
            <a:pPr lvl="3"/>
            <a:r>
              <a:rPr lang="en-US" dirty="0"/>
              <a:t>Parser Module</a:t>
            </a:r>
          </a:p>
          <a:p>
            <a:pPr lvl="3"/>
            <a:r>
              <a:rPr lang="en-US" dirty="0"/>
              <a:t>Unification Module</a:t>
            </a:r>
          </a:p>
          <a:p>
            <a:pPr lvl="1"/>
            <a:r>
              <a:rPr lang="en-US" dirty="0"/>
              <a:t>Communications Layer</a:t>
            </a:r>
          </a:p>
          <a:p>
            <a:pPr lvl="2"/>
            <a:r>
              <a:rPr lang="en-US" dirty="0"/>
              <a:t>Communications Subsystem</a:t>
            </a:r>
          </a:p>
          <a:p>
            <a:pPr lvl="3"/>
            <a:r>
              <a:rPr lang="en-US" dirty="0"/>
              <a:t>Serialization Module</a:t>
            </a:r>
          </a:p>
          <a:p>
            <a:pPr lvl="3"/>
            <a:r>
              <a:rPr lang="en-US" dirty="0" err="1"/>
              <a:t>TxRx</a:t>
            </a:r>
            <a:r>
              <a:rPr lang="en-US" dirty="0"/>
              <a:t> Module</a:t>
            </a:r>
          </a:p>
          <a:p>
            <a:pPr lvl="3"/>
            <a:r>
              <a:rPr lang="en-US" dirty="0"/>
              <a:t>Deserialization Module</a:t>
            </a:r>
          </a:p>
          <a:p>
            <a:endParaRPr lang="en-US" dirty="0" smtClean="0"/>
          </a:p>
        </p:txBody>
      </p:sp>
    </p:spTree>
    <p:extLst>
      <p:ext uri="{BB962C8B-B14F-4D97-AF65-F5344CB8AC3E}">
        <p14:creationId xmlns:p14="http://schemas.microsoft.com/office/powerpoint/2010/main" val="4089104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Staged Development</a:t>
            </a:r>
          </a:p>
        </p:txBody>
      </p:sp>
      <p:sp>
        <p:nvSpPr>
          <p:cNvPr id="4" name="Content Placeholder 2"/>
          <p:cNvSpPr txBox="1">
            <a:spLocks/>
          </p:cNvSpPr>
          <p:nvPr/>
        </p:nvSpPr>
        <p:spPr>
          <a:xfrm>
            <a:off x="457200" y="1295400"/>
            <a:ext cx="3276600" cy="3048000"/>
          </a:xfrm>
          <a:prstGeom prst="rect">
            <a:avLst/>
          </a:prstGeom>
        </p:spPr>
        <p:txBody>
          <a:bodyPr vert="horz" lIns="91440" tIns="45720" rIns="91440" bIns="45720" rtlCol="0">
            <a:normAutofit fontScale="925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b="1" dirty="0"/>
              <a:t>Stage Two</a:t>
            </a:r>
          </a:p>
          <a:p>
            <a:pPr lvl="1"/>
            <a:r>
              <a:rPr lang="en-US" dirty="0"/>
              <a:t>User Interface Layer</a:t>
            </a:r>
          </a:p>
          <a:p>
            <a:pPr lvl="2"/>
            <a:r>
              <a:rPr lang="en-US" dirty="0"/>
              <a:t>GUI Subsystem</a:t>
            </a:r>
          </a:p>
          <a:p>
            <a:pPr lvl="3"/>
            <a:r>
              <a:rPr lang="en-US" dirty="0"/>
              <a:t>Print Job GUI Module</a:t>
            </a:r>
          </a:p>
          <a:p>
            <a:pPr lvl="2"/>
            <a:r>
              <a:rPr lang="en-US" dirty="0"/>
              <a:t>Controller Subsystem</a:t>
            </a:r>
          </a:p>
          <a:p>
            <a:pPr lvl="3"/>
            <a:r>
              <a:rPr lang="en-US" dirty="0"/>
              <a:t>Print Job Controller</a:t>
            </a:r>
          </a:p>
          <a:p>
            <a:pPr lvl="1"/>
            <a:r>
              <a:rPr lang="en-US" dirty="0"/>
              <a:t>Printer Control Layer</a:t>
            </a:r>
          </a:p>
          <a:p>
            <a:pPr lvl="2"/>
            <a:r>
              <a:rPr lang="en-US" dirty="0"/>
              <a:t>Printer State Controller</a:t>
            </a:r>
          </a:p>
          <a:p>
            <a:pPr lvl="3"/>
            <a:r>
              <a:rPr lang="en-US" dirty="0"/>
              <a:t>Printer State Controller</a:t>
            </a:r>
          </a:p>
          <a:p>
            <a:endParaRPr lang="en-US" dirty="0" smtClean="0"/>
          </a:p>
        </p:txBody>
      </p:sp>
    </p:spTree>
    <p:extLst>
      <p:ext uri="{BB962C8B-B14F-4D97-AF65-F5344CB8AC3E}">
        <p14:creationId xmlns:p14="http://schemas.microsoft.com/office/powerpoint/2010/main" val="12584577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TotalTime>
  <Words>3547</Words>
  <Application>Microsoft Office PowerPoint</Application>
  <PresentationFormat>On-screen Show (4:3)</PresentationFormat>
  <Paragraphs>1034</Paragraphs>
  <Slides>50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Adjacency</vt:lpstr>
      <vt:lpstr>Visio</vt:lpstr>
      <vt:lpstr>Team Ink3D Test Plan Review</vt:lpstr>
      <vt:lpstr>Outline</vt:lpstr>
      <vt:lpstr>Critical Requirements</vt:lpstr>
      <vt:lpstr>Architecture Overview</vt:lpstr>
      <vt:lpstr>Architecture Design</vt:lpstr>
      <vt:lpstr>Module  Decomposition</vt:lpstr>
      <vt:lpstr>Module  Data Flows</vt:lpstr>
      <vt:lpstr>Staged Development</vt:lpstr>
      <vt:lpstr>Staged Development</vt:lpstr>
      <vt:lpstr>Staged Development</vt:lpstr>
      <vt:lpstr>Design Decomposition</vt:lpstr>
      <vt:lpstr>User Interface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GUI Unit Testing</vt:lpstr>
      <vt:lpstr>Controller Unit Testing</vt:lpstr>
      <vt:lpstr>Controller Unit Testing</vt:lpstr>
      <vt:lpstr>UI Component Testing</vt:lpstr>
      <vt:lpstr>Preprocessing Unit Testing</vt:lpstr>
      <vt:lpstr>Processing Unit Testing</vt:lpstr>
      <vt:lpstr>Post Processing Unit Testing</vt:lpstr>
      <vt:lpstr>Preprocessing Component Testing</vt:lpstr>
      <vt:lpstr>Post Processing Component Testing</vt:lpstr>
      <vt:lpstr>Printer State Controller</vt:lpstr>
      <vt:lpstr>Dispatch Module – Unit Tests</vt:lpstr>
      <vt:lpstr>Serialization Module – Unit Test</vt:lpstr>
      <vt:lpstr>PowerPoint Presentation</vt:lpstr>
      <vt:lpstr>Tx/Rx Module – Unit Tests</vt:lpstr>
      <vt:lpstr>Integration Testing</vt:lpstr>
      <vt:lpstr>Validation Testing</vt:lpstr>
      <vt:lpstr>Risks</vt:lpstr>
      <vt:lpstr>Risks (cont.)</vt:lpstr>
      <vt:lpstr>Features To Be Tested</vt:lpstr>
      <vt:lpstr>Features Not To Be Tested</vt:lpstr>
      <vt:lpstr>Overall Strategy</vt:lpstr>
      <vt:lpstr>Metrics for Overall Success</vt:lpstr>
      <vt:lpstr>Test Deliverables</vt:lpstr>
      <vt:lpstr>Test Schedules Stage 1</vt:lpstr>
      <vt:lpstr>Test Schedules Stage 1</vt:lpstr>
      <vt:lpstr>Test Schedules Stage 2 and 3</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dc:title>
  <dc:creator>Dan</dc:creator>
  <cp:lastModifiedBy>Dan</cp:lastModifiedBy>
  <cp:revision>76</cp:revision>
  <dcterms:created xsi:type="dcterms:W3CDTF">2013-10-17T22:49:05Z</dcterms:created>
  <dcterms:modified xsi:type="dcterms:W3CDTF">2014-03-16T21:22:01Z</dcterms:modified>
</cp:coreProperties>
</file>