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FADA-2B61-4D2F-B725-BDC6FD9A4082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17B3-7559-48F3-A578-5B0E1D83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7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FADA-2B61-4D2F-B725-BDC6FD9A4082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17B3-7559-48F3-A578-5B0E1D83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4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FADA-2B61-4D2F-B725-BDC6FD9A4082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17B3-7559-48F3-A578-5B0E1D83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2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FADA-2B61-4D2F-B725-BDC6FD9A4082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17B3-7559-48F3-A578-5B0E1D83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5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FADA-2B61-4D2F-B725-BDC6FD9A4082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17B3-7559-48F3-A578-5B0E1D83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9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FADA-2B61-4D2F-B725-BDC6FD9A4082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17B3-7559-48F3-A578-5B0E1D83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7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FADA-2B61-4D2F-B725-BDC6FD9A4082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17B3-7559-48F3-A578-5B0E1D83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FADA-2B61-4D2F-B725-BDC6FD9A4082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17B3-7559-48F3-A578-5B0E1D83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5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FADA-2B61-4D2F-B725-BDC6FD9A4082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17B3-7559-48F3-A578-5B0E1D83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2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FADA-2B61-4D2F-B725-BDC6FD9A4082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17B3-7559-48F3-A578-5B0E1D83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4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FADA-2B61-4D2F-B725-BDC6FD9A4082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17B3-7559-48F3-A578-5B0E1D83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4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FADA-2B61-4D2F-B725-BDC6FD9A4082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217B3-7559-48F3-A578-5B0E1D83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0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Unit Testing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334933"/>
              </p:ext>
            </p:extLst>
          </p:nvPr>
        </p:nvGraphicFramePr>
        <p:xfrm>
          <a:off x="628651" y="1872856"/>
          <a:ext cx="7886699" cy="18866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334"/>
                <a:gridCol w="1621916"/>
                <a:gridCol w="2331222"/>
                <a:gridCol w="2901227"/>
              </a:tblGrid>
              <a:tr h="4552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ID</a:t>
                      </a:r>
                      <a:endParaRPr lang="en-US" sz="14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Input</a:t>
                      </a:r>
                      <a:endParaRPr lang="en-US" sz="14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Expected Output/Action</a:t>
                      </a:r>
                      <a:endParaRPr lang="en-US" sz="14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</a:t>
                      </a:r>
                      <a:endParaRPr lang="en-US" sz="14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314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SM1</a:t>
                      </a:r>
                      <a:endParaRPr lang="en-US" sz="14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dirty="0">
                          <a:effectLst/>
                        </a:rPr>
                        <a:t>Start Z </a:t>
                      </a:r>
                    </a:p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dirty="0">
                          <a:effectLst/>
                        </a:rPr>
                        <a:t>End Z  </a:t>
                      </a:r>
                    </a:p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dirty="0">
                          <a:effectLst/>
                        </a:rPr>
                        <a:t>Parent STL  for each material </a:t>
                      </a:r>
                    </a:p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dirty="0">
                          <a:effectLst/>
                        </a:rPr>
                        <a:t>Per  subsection.</a:t>
                      </a:r>
                      <a:endParaRPr lang="en-US" sz="14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dirty="0">
                          <a:effectLst/>
                        </a:rPr>
                        <a:t>STL files for each material in each subsection all bound by their specified Start Z and End Z.</a:t>
                      </a:r>
                      <a:endParaRPr lang="en-US" sz="14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Manually build a </a:t>
                      </a:r>
                      <a:r>
                        <a:rPr lang="en-US" sz="1400" dirty="0" err="1">
                          <a:effectLst/>
                        </a:rPr>
                        <a:t>PrintJobConfiguration</a:t>
                      </a:r>
                      <a:r>
                        <a:rPr lang="en-US" sz="1400" dirty="0">
                          <a:effectLst/>
                        </a:rPr>
                        <a:t> object with the described input and pass it to the Subsection Module.  Observe the output STL files for correctness.</a:t>
                      </a:r>
                      <a:endParaRPr lang="en-US" sz="14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776609"/>
              </p:ext>
            </p:extLst>
          </p:nvPr>
        </p:nvGraphicFramePr>
        <p:xfrm>
          <a:off x="628650" y="4232750"/>
          <a:ext cx="7886699" cy="2368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6806"/>
                <a:gridCol w="1728010"/>
                <a:gridCol w="2029654"/>
                <a:gridCol w="3092229"/>
              </a:tblGrid>
              <a:tr h="3620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ID</a:t>
                      </a:r>
                      <a:endParaRPr lang="en-US" sz="14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Input</a:t>
                      </a:r>
                      <a:endParaRPr lang="en-US" sz="14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Expected Output/Action</a:t>
                      </a:r>
                      <a:endParaRPr lang="en-US" sz="14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</a:t>
                      </a:r>
                      <a:endParaRPr lang="en-US" sz="14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93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FT1</a:t>
                      </a:r>
                      <a:endParaRPr lang="en-US" sz="14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dirty="0">
                          <a:effectLst/>
                        </a:rPr>
                        <a:t>Subsection STL files for each subsection </a:t>
                      </a:r>
                    </a:p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dirty="0">
                          <a:effectLst/>
                        </a:rPr>
                        <a:t>Material Configurations for each material in each subsection</a:t>
                      </a:r>
                      <a:endParaRPr lang="en-US" sz="14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dirty="0">
                          <a:effectLst/>
                        </a:rPr>
                        <a:t>AMF file for each subsection that describes the combination of all subsection STL files as a combination of volumes, each volume mapped to its correct material.</a:t>
                      </a:r>
                      <a:endParaRPr lang="en-US" sz="14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Manually build a </a:t>
                      </a:r>
                      <a:r>
                        <a:rPr lang="en-US" sz="1400" dirty="0" err="1">
                          <a:effectLst/>
                        </a:rPr>
                        <a:t>PrintJobConfiguration</a:t>
                      </a:r>
                      <a:r>
                        <a:rPr lang="en-US" sz="1400" dirty="0">
                          <a:effectLst/>
                        </a:rPr>
                        <a:t> object with the described input and pass it to the File Translation Module.  Observe the output AMF file for correctness.</a:t>
                      </a:r>
                      <a:endParaRPr lang="en-US" sz="14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8650" y="1490634"/>
            <a:ext cx="788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Subsection Module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28650" y="3866961"/>
            <a:ext cx="788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File Translation Module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082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Not To Be Tested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 Door Switch</a:t>
            </a:r>
          </a:p>
          <a:p>
            <a:r>
              <a:rPr lang="en-US" dirty="0" smtClean="0"/>
              <a:t>Graphical Object Models</a:t>
            </a:r>
          </a:p>
          <a:p>
            <a:r>
              <a:rPr lang="en-US" dirty="0" smtClean="0"/>
              <a:t>Abstract Hardware Interface</a:t>
            </a:r>
          </a:p>
          <a:p>
            <a:r>
              <a:rPr lang="en-US" dirty="0" smtClean="0"/>
              <a:t>Modular and Scalable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3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 smallest testable units first and work towards the system as a whole</a:t>
            </a:r>
          </a:p>
          <a:p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Modules tested with </a:t>
            </a:r>
            <a:r>
              <a:rPr lang="en-US" dirty="0" err="1" smtClean="0"/>
              <a:t>JUnit</a:t>
            </a:r>
            <a:endParaRPr lang="en-US" dirty="0" smtClean="0"/>
          </a:p>
          <a:p>
            <a:r>
              <a:rPr lang="en-US" dirty="0" smtClean="0"/>
              <a:t>Component Testing</a:t>
            </a:r>
          </a:p>
          <a:p>
            <a:pPr lvl="1"/>
            <a:r>
              <a:rPr lang="en-US" dirty="0" smtClean="0"/>
              <a:t>Subsystems</a:t>
            </a:r>
          </a:p>
          <a:p>
            <a:r>
              <a:rPr lang="en-US" dirty="0" smtClean="0"/>
              <a:t>Integration</a:t>
            </a:r>
          </a:p>
          <a:p>
            <a:pPr lvl="1"/>
            <a:r>
              <a:rPr lang="en-US" dirty="0" smtClean="0"/>
              <a:t>Communication between layers</a:t>
            </a:r>
          </a:p>
          <a:p>
            <a:r>
              <a:rPr lang="en-US" dirty="0" smtClean="0"/>
              <a:t>Regression Testing</a:t>
            </a:r>
          </a:p>
          <a:p>
            <a:r>
              <a:rPr lang="en-US" dirty="0" smtClean="0"/>
              <a:t>Testing performed on Windows PC with Mechanical team’s 3-D Printer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for Overall Success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388211"/>
              </p:ext>
            </p:extLst>
          </p:nvPr>
        </p:nvGraphicFramePr>
        <p:xfrm>
          <a:off x="628650" y="1415828"/>
          <a:ext cx="8015479" cy="4594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255"/>
                <a:gridCol w="2672112"/>
                <a:gridCol w="2672112"/>
              </a:tblGrid>
              <a:tr h="3195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Metric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Pass Criteria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Fail Criteria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889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Percentage of critical priority features verified</a:t>
                      </a:r>
                    </a:p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Less than %100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889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Percentage of high priority features verified</a:t>
                      </a:r>
                    </a:p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100%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Less than 100%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889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Percentage of moderate priority features verified</a:t>
                      </a:r>
                    </a:p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75% - 100%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Less than 75%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889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Percentage of low priority features verified</a:t>
                      </a:r>
                    </a:p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50% - 100%</a:t>
                      </a:r>
                    </a:p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Less than 50%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95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Branch and Line Coverage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80%-100%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Less than 80%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66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Unit Testing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237960"/>
              </p:ext>
            </p:extLst>
          </p:nvPr>
        </p:nvGraphicFramePr>
        <p:xfrm>
          <a:off x="628650" y="1890744"/>
          <a:ext cx="7886700" cy="28641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0305"/>
                <a:gridCol w="1673766"/>
                <a:gridCol w="2154375"/>
                <a:gridCol w="3018254"/>
              </a:tblGrid>
              <a:tr h="7677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Test ID</a:t>
                      </a:r>
                      <a:endParaRPr lang="en-US" sz="16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Input</a:t>
                      </a:r>
                      <a:endParaRPr lang="en-US" sz="16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Expected Output/Action</a:t>
                      </a:r>
                      <a:endParaRPr lang="en-US" sz="16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963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SE1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All data items described in the Detailed Design Specification section 6.1.1.4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>
                          <a:effectLst/>
                        </a:rPr>
                        <a:t>G-Code files for each subsection.</a:t>
                      </a:r>
                      <a:endParaRPr lang="en-US" sz="16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Manually build a </a:t>
                      </a:r>
                      <a:r>
                        <a:rPr lang="en-US" sz="1600" dirty="0" err="1">
                          <a:effectLst/>
                        </a:rPr>
                        <a:t>PrintJobConfiguration</a:t>
                      </a:r>
                      <a:r>
                        <a:rPr lang="en-US" sz="1600" dirty="0">
                          <a:effectLst/>
                        </a:rPr>
                        <a:t> object with the described input and pass it to the Slicing Engine Wrapper Module.  Observe the output G-Code files for correctness.</a:t>
                      </a:r>
                      <a:endParaRPr lang="en-US" sz="16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8650" y="1490634"/>
            <a:ext cx="788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Slicing Engine Wrapper Module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417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Processing Unit Testing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298866"/>
              </p:ext>
            </p:extLst>
          </p:nvPr>
        </p:nvGraphicFramePr>
        <p:xfrm>
          <a:off x="628650" y="1890744"/>
          <a:ext cx="7886700" cy="2461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6765"/>
                <a:gridCol w="1672681"/>
                <a:gridCol w="2833248"/>
                <a:gridCol w="2334006"/>
              </a:tblGrid>
              <a:tr h="2563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ID</a:t>
                      </a:r>
                      <a:endParaRPr lang="en-US" sz="14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Input</a:t>
                      </a:r>
                      <a:endParaRPr lang="en-US" sz="14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Expected Output/Action</a:t>
                      </a:r>
                      <a:endParaRPr lang="en-US" sz="14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</a:t>
                      </a:r>
                      <a:endParaRPr lang="en-US" sz="14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054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PM1</a:t>
                      </a:r>
                      <a:endParaRPr lang="en-US" sz="14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dirty="0">
                          <a:effectLst/>
                        </a:rPr>
                        <a:t>The printer G-Code flavor</a:t>
                      </a:r>
                    </a:p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dirty="0">
                          <a:effectLst/>
                        </a:rPr>
                        <a:t>Printer custom start G-Code</a:t>
                      </a:r>
                    </a:p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dirty="0">
                          <a:effectLst/>
                        </a:rPr>
                        <a:t> Printer custom end G-Code, and G-Code files for each subsection.</a:t>
                      </a:r>
                      <a:endParaRPr lang="en-US" sz="14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dirty="0">
                          <a:effectLst/>
                        </a:rPr>
                        <a:t>G-Code files for each subsection with only G-Code commands specific to the specified printer G-Code flavor, the printer customer start G-Code on the bottom most layer, and the printer custom end G-Code at the end of the top most layer.</a:t>
                      </a:r>
                      <a:endParaRPr lang="en-US" sz="14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 dirty="0">
                          <a:effectLst/>
                        </a:rPr>
                        <a:t>Manually build a </a:t>
                      </a:r>
                      <a:r>
                        <a:rPr lang="en-US" sz="1400" dirty="0" err="1">
                          <a:effectLst/>
                        </a:rPr>
                        <a:t>PrintJobConfiguration</a:t>
                      </a:r>
                      <a:r>
                        <a:rPr lang="en-US" sz="1400" dirty="0">
                          <a:effectLst/>
                        </a:rPr>
                        <a:t> object with the described input and pass it to the Parser Module.  Observe the output G-Code files for correctness.</a:t>
                      </a:r>
                      <a:endParaRPr lang="en-US" sz="14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8650" y="1490634"/>
            <a:ext cx="788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Parser Module</a:t>
            </a: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420972"/>
              </p:ext>
            </p:extLst>
          </p:nvPr>
        </p:nvGraphicFramePr>
        <p:xfrm>
          <a:off x="628650" y="4774152"/>
          <a:ext cx="7886700" cy="1870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9106"/>
                <a:gridCol w="1671821"/>
                <a:gridCol w="2151127"/>
                <a:gridCol w="3014646"/>
              </a:tblGrid>
              <a:tr h="4481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ID</a:t>
                      </a:r>
                      <a:endParaRPr lang="en-US" sz="14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Input</a:t>
                      </a:r>
                      <a:endParaRPr lang="en-US" sz="14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Expected Output/Action</a:t>
                      </a:r>
                      <a:endParaRPr lang="en-US" sz="14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</a:t>
                      </a:r>
                      <a:endParaRPr lang="en-US" sz="14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223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UM1</a:t>
                      </a:r>
                      <a:endParaRPr lang="en-US" sz="14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>
                          <a:effectLst/>
                        </a:rPr>
                        <a:t>G-Code files for each subsection.</a:t>
                      </a:r>
                      <a:endParaRPr lang="en-US" sz="14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>
                          <a:effectLst/>
                        </a:rPr>
                        <a:t>Finalized G-Code file with all subsection G-Code in the order from the bottom most subsection to the top most subsection.</a:t>
                      </a:r>
                      <a:endParaRPr lang="en-US" sz="14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Manually build a </a:t>
                      </a:r>
                      <a:r>
                        <a:rPr lang="en-US" sz="1400" dirty="0" err="1">
                          <a:effectLst/>
                        </a:rPr>
                        <a:t>PrintJobConfiguration</a:t>
                      </a:r>
                      <a:r>
                        <a:rPr lang="en-US" sz="1400" dirty="0">
                          <a:effectLst/>
                        </a:rPr>
                        <a:t> object with the described input and pass it to the Unification Module.  Observe the output G-Code file for correctness.</a:t>
                      </a:r>
                      <a:endParaRPr lang="en-US" sz="14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8650" y="4374042"/>
            <a:ext cx="788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Unification Module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414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Component Testing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543376"/>
              </p:ext>
            </p:extLst>
          </p:nvPr>
        </p:nvGraphicFramePr>
        <p:xfrm>
          <a:off x="628650" y="1890744"/>
          <a:ext cx="7886700" cy="35225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5214"/>
                <a:gridCol w="1636129"/>
                <a:gridCol w="2105038"/>
                <a:gridCol w="2950319"/>
              </a:tblGrid>
              <a:tr h="5915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Test ID</a:t>
                      </a:r>
                      <a:endParaRPr lang="en-US" sz="16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Input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Expected Output/Action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309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NS1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Start Z </a:t>
                      </a:r>
                    </a:p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End Z for each subsection </a:t>
                      </a:r>
                    </a:p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Parent STL File for each material in each subsection.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AMF file for each subsection that describes the combination of all subsection STL files as a combination of volumes, each volume mapped to its correct material.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Manually build a </a:t>
                      </a:r>
                      <a:r>
                        <a:rPr lang="en-US" sz="1600" dirty="0" err="1">
                          <a:effectLst/>
                        </a:rPr>
                        <a:t>PrintJobConfiguration</a:t>
                      </a:r>
                      <a:r>
                        <a:rPr lang="en-US" sz="1600" dirty="0">
                          <a:effectLst/>
                        </a:rPr>
                        <a:t> object with the described input and pass it to the Normalization Subsystem.  Observe the output AMF file for correctness.</a:t>
                      </a:r>
                      <a:endParaRPr lang="en-US" sz="16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8650" y="1490634"/>
            <a:ext cx="788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Normalization Subsystem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529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Post Processing Component Testing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412705"/>
              </p:ext>
            </p:extLst>
          </p:nvPr>
        </p:nvGraphicFramePr>
        <p:xfrm>
          <a:off x="628650" y="1890744"/>
          <a:ext cx="7886700" cy="3802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9368"/>
                <a:gridCol w="1611062"/>
                <a:gridCol w="2072028"/>
                <a:gridCol w="2904242"/>
              </a:tblGrid>
              <a:tr h="6784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Test ID</a:t>
                      </a:r>
                      <a:endParaRPr lang="en-US" sz="16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Input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Expected Output/Action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244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GP1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>
                          <a:effectLst/>
                        </a:rPr>
                        <a:t>The printer G-Code flavor</a:t>
                      </a:r>
                    </a:p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>
                          <a:effectLst/>
                        </a:rPr>
                        <a:t>Printer custom start G-Code</a:t>
                      </a:r>
                    </a:p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>
                          <a:effectLst/>
                        </a:rPr>
                        <a:t>Printer custom end G-Code</a:t>
                      </a:r>
                    </a:p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>
                          <a:effectLst/>
                        </a:rPr>
                        <a:t>G-Code files for each subsection.</a:t>
                      </a:r>
                      <a:endParaRPr lang="en-US" sz="16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>
                          <a:effectLst/>
                        </a:rPr>
                        <a:t>Finalized G-Code file with all subsection G-Code in the order from the bottom most subsection to the top most subsection.</a:t>
                      </a:r>
                      <a:endParaRPr lang="en-US" sz="16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6045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Manually build a </a:t>
                      </a:r>
                      <a:r>
                        <a:rPr lang="en-US" sz="1600" dirty="0" err="1">
                          <a:effectLst/>
                        </a:rPr>
                        <a:t>PrintJobConfiguration</a:t>
                      </a:r>
                      <a:r>
                        <a:rPr lang="en-US" sz="1600" dirty="0">
                          <a:effectLst/>
                        </a:rPr>
                        <a:t> object with the described input and pass it to the G-Code Preparation Subsystem.  Observe the output G-Code file for correctness.</a:t>
                      </a:r>
                      <a:endParaRPr lang="en-US" sz="16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8650" y="1490634"/>
            <a:ext cx="788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G-Code Preparation Subsystem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300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Hardware Unreliable</a:t>
            </a:r>
          </a:p>
          <a:p>
            <a:pPr lvl="1"/>
            <a:r>
              <a:rPr lang="en-US" sz="1600" dirty="0" smtClean="0"/>
              <a:t>Impact</a:t>
            </a:r>
          </a:p>
          <a:p>
            <a:pPr lvl="2"/>
            <a:r>
              <a:rPr lang="en-US" sz="1400" dirty="0" smtClean="0"/>
              <a:t>Difficult to determine if failures are happening on the hardware or software.</a:t>
            </a:r>
          </a:p>
          <a:p>
            <a:pPr lvl="1"/>
            <a:r>
              <a:rPr lang="en-US" sz="1600" dirty="0" smtClean="0"/>
              <a:t>Severity</a:t>
            </a:r>
          </a:p>
          <a:p>
            <a:pPr lvl="2"/>
            <a:r>
              <a:rPr lang="en-US" sz="1400" dirty="0" smtClean="0"/>
              <a:t>Low</a:t>
            </a:r>
          </a:p>
          <a:p>
            <a:pPr lvl="1"/>
            <a:r>
              <a:rPr lang="en-US" sz="1600" dirty="0" smtClean="0"/>
              <a:t>Strategy</a:t>
            </a:r>
          </a:p>
          <a:p>
            <a:pPr lvl="2"/>
            <a:r>
              <a:rPr lang="en-US" sz="1400" dirty="0" smtClean="0"/>
              <a:t>Examine the G-Codes that are sent to the printer for correctness.  Examine raw feedback from the printer separately.</a:t>
            </a:r>
          </a:p>
          <a:p>
            <a:r>
              <a:rPr lang="en-US" sz="2000" dirty="0" smtClean="0"/>
              <a:t>Third Party Software Unreliable</a:t>
            </a:r>
          </a:p>
          <a:p>
            <a:pPr lvl="1"/>
            <a:r>
              <a:rPr lang="en-US" sz="1600" dirty="0" smtClean="0"/>
              <a:t>Impact</a:t>
            </a:r>
          </a:p>
          <a:p>
            <a:pPr lvl="2"/>
            <a:r>
              <a:rPr lang="en-US" sz="1400" dirty="0" smtClean="0"/>
              <a:t>During third party software failure, tests in this test plan may not return accurate results.</a:t>
            </a:r>
          </a:p>
          <a:p>
            <a:pPr lvl="1"/>
            <a:r>
              <a:rPr lang="en-US" sz="1600" dirty="0" smtClean="0"/>
              <a:t>Severity</a:t>
            </a:r>
          </a:p>
          <a:p>
            <a:pPr lvl="2"/>
            <a:r>
              <a:rPr lang="en-US" sz="1400" dirty="0" smtClean="0"/>
              <a:t>High</a:t>
            </a:r>
          </a:p>
          <a:p>
            <a:pPr lvl="1"/>
            <a:r>
              <a:rPr lang="en-US" sz="1600" dirty="0" smtClean="0"/>
              <a:t>Strategy</a:t>
            </a:r>
          </a:p>
          <a:p>
            <a:pPr lvl="2"/>
            <a:r>
              <a:rPr lang="en-US" sz="1400" dirty="0" smtClean="0"/>
              <a:t>Test third party software separately when tests involving the third party software fail.</a:t>
            </a:r>
          </a:p>
        </p:txBody>
      </p:sp>
    </p:spTree>
    <p:extLst>
      <p:ext uri="{BB962C8B-B14F-4D97-AF65-F5344CB8AC3E}">
        <p14:creationId xmlns:p14="http://schemas.microsoft.com/office/powerpoint/2010/main" val="215688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070942"/>
              </p:ext>
            </p:extLst>
          </p:nvPr>
        </p:nvGraphicFramePr>
        <p:xfrm>
          <a:off x="628650" y="1890744"/>
          <a:ext cx="7886700" cy="17983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834134"/>
                <a:gridCol w="60525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Difficult to determine if failures are happening on the hardware or software.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Severity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Low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Strategy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Examine the G-Codes that are sent to the printer for correctness.  Examine raw feedback from the printer separately.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8650" y="1490634"/>
            <a:ext cx="788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Hardware Unreliable</a:t>
            </a:r>
            <a:endParaRPr lang="en-US" sz="200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397585"/>
              </p:ext>
            </p:extLst>
          </p:nvPr>
        </p:nvGraphicFramePr>
        <p:xfrm>
          <a:off x="628650" y="4286472"/>
          <a:ext cx="7886700" cy="19202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834134"/>
                <a:gridCol w="60525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dirty="0" smtClean="0"/>
                        <a:t>During third party software failure, tests in this test plan may not return accurate results.</a:t>
                      </a:r>
                      <a:endParaRPr 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Severity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High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Strategy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dirty="0" smtClean="0"/>
                        <a:t>Test third party software separately when tests involving the third party software fail.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8650" y="3886362"/>
            <a:ext cx="788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Third Party Software Unreliable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284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 (cont.)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9902423"/>
              </p:ext>
            </p:extLst>
          </p:nvPr>
        </p:nvGraphicFramePr>
        <p:xfrm>
          <a:off x="628650" y="1890744"/>
          <a:ext cx="7886700" cy="19202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834134"/>
                <a:gridCol w="60525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 defects specific to certain combinations of input may never be discovered through the testing process.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Severity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Strategy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Boundary conditions will be tested for each input.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8650" y="1490634"/>
            <a:ext cx="788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Untested Input Combinations</a:t>
            </a:r>
            <a:endParaRPr lang="en-US" sz="200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924971"/>
              </p:ext>
            </p:extLst>
          </p:nvPr>
        </p:nvGraphicFramePr>
        <p:xfrm>
          <a:off x="628650" y="4286472"/>
          <a:ext cx="7886700" cy="19202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834134"/>
                <a:gridCol w="60525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Extends the time needed for testing.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Severity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Strategy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Regression testing will be performed whenever defects are patched.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8650" y="3886362"/>
            <a:ext cx="788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Defect Fixes May Cause Other New Defects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127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To Be Tested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pPr lvl="0"/>
            <a:r>
              <a:rPr lang="en-US" dirty="0"/>
              <a:t>STL File Input</a:t>
            </a:r>
          </a:p>
          <a:p>
            <a:pPr lvl="0"/>
            <a:r>
              <a:rPr lang="en-US" dirty="0"/>
              <a:t>Graphical User Interface</a:t>
            </a:r>
          </a:p>
          <a:p>
            <a:pPr lvl="0"/>
            <a:r>
              <a:rPr lang="en-US" dirty="0"/>
              <a:t>Generate Machine Instructions</a:t>
            </a:r>
          </a:p>
          <a:p>
            <a:pPr lvl="0"/>
            <a:r>
              <a:rPr lang="en-US" dirty="0"/>
              <a:t>Issue Machine Instructions</a:t>
            </a:r>
          </a:p>
          <a:p>
            <a:pPr lvl="0"/>
            <a:r>
              <a:rPr lang="en-US" dirty="0"/>
              <a:t>Monitor Temperature</a:t>
            </a:r>
          </a:p>
          <a:p>
            <a:pPr lvl="0"/>
            <a:r>
              <a:rPr lang="en-US" dirty="0"/>
              <a:t>Monitor Position</a:t>
            </a:r>
          </a:p>
          <a:p>
            <a:pPr lvl="0"/>
            <a:r>
              <a:rPr lang="en-US" dirty="0"/>
              <a:t>Adhere to Material Constraints</a:t>
            </a:r>
          </a:p>
          <a:p>
            <a:pPr lvl="0"/>
            <a:r>
              <a:rPr lang="en-US" dirty="0"/>
              <a:t>Identify Materials</a:t>
            </a:r>
          </a:p>
          <a:p>
            <a:pPr lvl="0"/>
            <a:r>
              <a:rPr lang="en-US" dirty="0"/>
              <a:t>Identify Shapes</a:t>
            </a:r>
          </a:p>
          <a:p>
            <a:pPr lvl="0"/>
            <a:r>
              <a:rPr lang="en-US" dirty="0"/>
              <a:t>Determine Shape of Support Material Structure</a:t>
            </a:r>
          </a:p>
          <a:p>
            <a:pPr lvl="0"/>
            <a:r>
              <a:rPr lang="en-US" dirty="0"/>
              <a:t>Create Printing Path</a:t>
            </a:r>
          </a:p>
          <a:p>
            <a:pPr lvl="0"/>
            <a:r>
              <a:rPr lang="en-US" dirty="0"/>
              <a:t>Database Interface</a:t>
            </a:r>
          </a:p>
          <a:p>
            <a:pPr lvl="0"/>
            <a:r>
              <a:rPr lang="en-US" dirty="0"/>
              <a:t>Store &amp; Load Material Records</a:t>
            </a:r>
          </a:p>
          <a:p>
            <a:pPr lvl="0"/>
            <a:r>
              <a:rPr lang="en-US" dirty="0"/>
              <a:t>Slice Geometry into Thickness Levels</a:t>
            </a:r>
          </a:p>
          <a:p>
            <a:pPr lvl="0"/>
            <a:r>
              <a:rPr lang="en-US" dirty="0"/>
              <a:t>Monitor Flow Sensors</a:t>
            </a:r>
          </a:p>
          <a:p>
            <a:pPr lvl="0"/>
            <a:r>
              <a:rPr lang="en-US" dirty="0"/>
              <a:t>Allow for UV Head Polymerization</a:t>
            </a:r>
          </a:p>
          <a:p>
            <a:pPr lvl="0"/>
            <a:r>
              <a:rPr lang="en-US" dirty="0"/>
              <a:t>Fill Density</a:t>
            </a:r>
          </a:p>
          <a:p>
            <a:pPr lvl="0"/>
            <a:r>
              <a:rPr lang="en-US" dirty="0"/>
              <a:t>Software Installer</a:t>
            </a:r>
          </a:p>
          <a:p>
            <a:pPr lvl="0"/>
            <a:r>
              <a:rPr lang="en-US" dirty="0"/>
              <a:t>Host Software to Printer Connection</a:t>
            </a:r>
          </a:p>
          <a:p>
            <a:pPr lvl="0"/>
            <a:r>
              <a:rPr lang="en-US" dirty="0"/>
              <a:t>Startup Time</a:t>
            </a:r>
          </a:p>
          <a:p>
            <a:pPr lvl="0"/>
            <a:r>
              <a:rPr lang="en-US" dirty="0"/>
              <a:t>STL Import Time</a:t>
            </a:r>
          </a:p>
          <a:p>
            <a:pPr lvl="0"/>
            <a:r>
              <a:rPr lang="en-US" dirty="0"/>
              <a:t>Object Processing Time</a:t>
            </a:r>
          </a:p>
          <a:p>
            <a:pPr lvl="0"/>
            <a:r>
              <a:rPr lang="en-US" dirty="0"/>
              <a:t>GUI Responsiveness</a:t>
            </a:r>
          </a:p>
          <a:p>
            <a:pPr lvl="0"/>
            <a:r>
              <a:rPr lang="en-US" dirty="0"/>
              <a:t>Real Time Sensor Monitoring</a:t>
            </a:r>
          </a:p>
          <a:p>
            <a:pPr lvl="0"/>
            <a:r>
              <a:rPr lang="en-US" dirty="0"/>
              <a:t>Temperature Cutoff Threshold</a:t>
            </a:r>
          </a:p>
          <a:p>
            <a:pPr lvl="0"/>
            <a:r>
              <a:rPr lang="en-US" dirty="0"/>
              <a:t>Printing Area Restrictions</a:t>
            </a:r>
          </a:p>
          <a:p>
            <a:pPr lvl="0"/>
            <a:r>
              <a:rPr lang="en-US" dirty="0"/>
              <a:t>Material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72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972</Words>
  <Application>Microsoft Office PowerPoint</Application>
  <PresentationFormat>On-screen Show (4:3)</PresentationFormat>
  <Paragraphs>191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Office Theme</vt:lpstr>
      <vt:lpstr>Preprocessing Unit Testing</vt:lpstr>
      <vt:lpstr>Processing Unit Testing</vt:lpstr>
      <vt:lpstr>Post Processing Unit Testing</vt:lpstr>
      <vt:lpstr>Preprocessing Component Testing</vt:lpstr>
      <vt:lpstr>Post Processing Component Testing</vt:lpstr>
      <vt:lpstr>Risks</vt:lpstr>
      <vt:lpstr>Risks</vt:lpstr>
      <vt:lpstr>Risks (cont.)</vt:lpstr>
      <vt:lpstr>Features To Be Tested</vt:lpstr>
      <vt:lpstr>Features Not To Be Tested</vt:lpstr>
      <vt:lpstr>Overall Strategy</vt:lpstr>
      <vt:lpstr>Metrics for Overall Success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Edmondson</dc:creator>
  <cp:lastModifiedBy>Tim Edmondson</cp:lastModifiedBy>
  <cp:revision>9</cp:revision>
  <dcterms:created xsi:type="dcterms:W3CDTF">2014-03-16T01:35:16Z</dcterms:created>
  <dcterms:modified xsi:type="dcterms:W3CDTF">2014-03-16T03:29:04Z</dcterms:modified>
</cp:coreProperties>
</file>