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71" r:id="rId4"/>
    <p:sldId id="272" r:id="rId5"/>
    <p:sldId id="274" r:id="rId6"/>
    <p:sldId id="277" r:id="rId7"/>
    <p:sldId id="280" r:id="rId8"/>
    <p:sldId id="282" r:id="rId9"/>
    <p:sldId id="284" r:id="rId10"/>
    <p:sldId id="287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288" r:id="rId25"/>
    <p:sldId id="289" r:id="rId26"/>
    <p:sldId id="290" r:id="rId27"/>
    <p:sldId id="291" r:id="rId28"/>
    <p:sldId id="292" r:id="rId29"/>
    <p:sldId id="315" r:id="rId30"/>
    <p:sldId id="316" r:id="rId31"/>
    <p:sldId id="317" r:id="rId32"/>
    <p:sldId id="312" r:id="rId33"/>
    <p:sldId id="313" r:id="rId34"/>
    <p:sldId id="314" r:id="rId35"/>
    <p:sldId id="306" r:id="rId36"/>
    <p:sldId id="31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90" y="-19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\Documents\GitHub\SRDesign\Final%20Presentation\Hour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Total!$B$1</c:f>
              <c:strCache>
                <c:ptCount val="1"/>
                <c:pt idx="0">
                  <c:v>Planned</c:v>
                </c:pt>
              </c:strCache>
            </c:strRef>
          </c:tx>
          <c:marker>
            <c:symbol val="none"/>
          </c:marker>
          <c:cat>
            <c:numRef>
              <c:f>Total!$A$2:$A$103</c:f>
              <c:numCache>
                <c:formatCode>m/d/yyyy</c:formatCode>
                <c:ptCount val="102"/>
                <c:pt idx="0">
                  <c:v>41528</c:v>
                </c:pt>
                <c:pt idx="1">
                  <c:v>41529</c:v>
                </c:pt>
                <c:pt idx="2">
                  <c:v>41530</c:v>
                </c:pt>
                <c:pt idx="3">
                  <c:v>41534</c:v>
                </c:pt>
                <c:pt idx="4">
                  <c:v>41536</c:v>
                </c:pt>
                <c:pt idx="5">
                  <c:v>41541</c:v>
                </c:pt>
                <c:pt idx="6">
                  <c:v>41543</c:v>
                </c:pt>
                <c:pt idx="7">
                  <c:v>41544</c:v>
                </c:pt>
                <c:pt idx="8">
                  <c:v>41546</c:v>
                </c:pt>
                <c:pt idx="9">
                  <c:v>41548</c:v>
                </c:pt>
                <c:pt idx="10">
                  <c:v>41549</c:v>
                </c:pt>
                <c:pt idx="11">
                  <c:v>41550</c:v>
                </c:pt>
                <c:pt idx="12">
                  <c:v>41552</c:v>
                </c:pt>
                <c:pt idx="13">
                  <c:v>41553</c:v>
                </c:pt>
                <c:pt idx="14">
                  <c:v>41554</c:v>
                </c:pt>
                <c:pt idx="15">
                  <c:v>41555</c:v>
                </c:pt>
                <c:pt idx="16">
                  <c:v>41556</c:v>
                </c:pt>
                <c:pt idx="17">
                  <c:v>41557</c:v>
                </c:pt>
                <c:pt idx="18">
                  <c:v>41558</c:v>
                </c:pt>
                <c:pt idx="19">
                  <c:v>41560</c:v>
                </c:pt>
                <c:pt idx="20">
                  <c:v>41562</c:v>
                </c:pt>
                <c:pt idx="21">
                  <c:v>41563</c:v>
                </c:pt>
                <c:pt idx="22">
                  <c:v>41564</c:v>
                </c:pt>
                <c:pt idx="23">
                  <c:v>41565</c:v>
                </c:pt>
                <c:pt idx="24">
                  <c:v>41569</c:v>
                </c:pt>
                <c:pt idx="25">
                  <c:v>41570</c:v>
                </c:pt>
                <c:pt idx="26">
                  <c:v>41571</c:v>
                </c:pt>
                <c:pt idx="27">
                  <c:v>41572</c:v>
                </c:pt>
                <c:pt idx="28">
                  <c:v>41576</c:v>
                </c:pt>
                <c:pt idx="29">
                  <c:v>41577</c:v>
                </c:pt>
                <c:pt idx="30">
                  <c:v>41579</c:v>
                </c:pt>
                <c:pt idx="31">
                  <c:v>41581</c:v>
                </c:pt>
                <c:pt idx="32">
                  <c:v>41582</c:v>
                </c:pt>
                <c:pt idx="33">
                  <c:v>41583</c:v>
                </c:pt>
                <c:pt idx="34">
                  <c:v>41585</c:v>
                </c:pt>
                <c:pt idx="35">
                  <c:v>41586</c:v>
                </c:pt>
                <c:pt idx="36">
                  <c:v>41590</c:v>
                </c:pt>
                <c:pt idx="37">
                  <c:v>41592</c:v>
                </c:pt>
                <c:pt idx="38">
                  <c:v>41596</c:v>
                </c:pt>
                <c:pt idx="39">
                  <c:v>41597</c:v>
                </c:pt>
                <c:pt idx="40">
                  <c:v>41598</c:v>
                </c:pt>
                <c:pt idx="41">
                  <c:v>41599</c:v>
                </c:pt>
                <c:pt idx="42">
                  <c:v>41600</c:v>
                </c:pt>
                <c:pt idx="43">
                  <c:v>41604</c:v>
                </c:pt>
                <c:pt idx="44">
                  <c:v>41606</c:v>
                </c:pt>
                <c:pt idx="45">
                  <c:v>41607</c:v>
                </c:pt>
                <c:pt idx="46">
                  <c:v>41611</c:v>
                </c:pt>
                <c:pt idx="47">
                  <c:v>41612</c:v>
                </c:pt>
                <c:pt idx="48">
                  <c:v>41613</c:v>
                </c:pt>
                <c:pt idx="49">
                  <c:v>41614</c:v>
                </c:pt>
                <c:pt idx="50">
                  <c:v>41617</c:v>
                </c:pt>
                <c:pt idx="51">
                  <c:v>41618</c:v>
                </c:pt>
                <c:pt idx="52">
                  <c:v>41619</c:v>
                </c:pt>
                <c:pt idx="53">
                  <c:v>41653</c:v>
                </c:pt>
                <c:pt idx="54">
                  <c:v>41654</c:v>
                </c:pt>
                <c:pt idx="55">
                  <c:v>41655</c:v>
                </c:pt>
                <c:pt idx="56">
                  <c:v>41657</c:v>
                </c:pt>
                <c:pt idx="57">
                  <c:v>41659</c:v>
                </c:pt>
                <c:pt idx="58">
                  <c:v>41660</c:v>
                </c:pt>
                <c:pt idx="59">
                  <c:v>41662</c:v>
                </c:pt>
                <c:pt idx="60">
                  <c:v>41663</c:v>
                </c:pt>
                <c:pt idx="61">
                  <c:v>41667</c:v>
                </c:pt>
                <c:pt idx="62">
                  <c:v>41669</c:v>
                </c:pt>
                <c:pt idx="63">
                  <c:v>41674</c:v>
                </c:pt>
                <c:pt idx="64">
                  <c:v>41676</c:v>
                </c:pt>
                <c:pt idx="65">
                  <c:v>41680</c:v>
                </c:pt>
                <c:pt idx="66">
                  <c:v>41681</c:v>
                </c:pt>
                <c:pt idx="67">
                  <c:v>41682</c:v>
                </c:pt>
                <c:pt idx="68">
                  <c:v>41683</c:v>
                </c:pt>
                <c:pt idx="69">
                  <c:v>41684</c:v>
                </c:pt>
                <c:pt idx="70">
                  <c:v>41686</c:v>
                </c:pt>
                <c:pt idx="71">
                  <c:v>41688</c:v>
                </c:pt>
                <c:pt idx="72">
                  <c:v>41689</c:v>
                </c:pt>
                <c:pt idx="73">
                  <c:v>41690</c:v>
                </c:pt>
                <c:pt idx="74">
                  <c:v>41691</c:v>
                </c:pt>
                <c:pt idx="75">
                  <c:v>41694</c:v>
                </c:pt>
                <c:pt idx="76">
                  <c:v>41695</c:v>
                </c:pt>
                <c:pt idx="77">
                  <c:v>41697</c:v>
                </c:pt>
                <c:pt idx="78">
                  <c:v>41698</c:v>
                </c:pt>
                <c:pt idx="79">
                  <c:v>41702</c:v>
                </c:pt>
                <c:pt idx="80">
                  <c:v>41707</c:v>
                </c:pt>
                <c:pt idx="81">
                  <c:v>41709</c:v>
                </c:pt>
                <c:pt idx="82">
                  <c:v>41711</c:v>
                </c:pt>
                <c:pt idx="83">
                  <c:v>41712</c:v>
                </c:pt>
                <c:pt idx="84">
                  <c:v>41714</c:v>
                </c:pt>
                <c:pt idx="85">
                  <c:v>41716</c:v>
                </c:pt>
                <c:pt idx="86">
                  <c:v>41718</c:v>
                </c:pt>
                <c:pt idx="87">
                  <c:v>41723</c:v>
                </c:pt>
                <c:pt idx="88">
                  <c:v>41725</c:v>
                </c:pt>
                <c:pt idx="89">
                  <c:v>41726</c:v>
                </c:pt>
                <c:pt idx="90">
                  <c:v>41730</c:v>
                </c:pt>
                <c:pt idx="91">
                  <c:v>41732</c:v>
                </c:pt>
                <c:pt idx="92">
                  <c:v>41737</c:v>
                </c:pt>
                <c:pt idx="93">
                  <c:v>41739</c:v>
                </c:pt>
                <c:pt idx="94">
                  <c:v>41740</c:v>
                </c:pt>
                <c:pt idx="95">
                  <c:v>41744</c:v>
                </c:pt>
                <c:pt idx="96">
                  <c:v>41746</c:v>
                </c:pt>
                <c:pt idx="97">
                  <c:v>41751</c:v>
                </c:pt>
                <c:pt idx="98">
                  <c:v>41753</c:v>
                </c:pt>
                <c:pt idx="99">
                  <c:v>41754</c:v>
                </c:pt>
                <c:pt idx="100">
                  <c:v>41758</c:v>
                </c:pt>
                <c:pt idx="101">
                  <c:v>41760</c:v>
                </c:pt>
              </c:numCache>
            </c:numRef>
          </c:cat>
          <c:val>
            <c:numRef>
              <c:f>Total!$B$2:$B$103</c:f>
              <c:numCache>
                <c:formatCode>General</c:formatCode>
                <c:ptCount val="102"/>
                <c:pt idx="0">
                  <c:v>53</c:v>
                </c:pt>
                <c:pt idx="1">
                  <c:v>61</c:v>
                </c:pt>
                <c:pt idx="2">
                  <c:v>62</c:v>
                </c:pt>
                <c:pt idx="3">
                  <c:v>66</c:v>
                </c:pt>
                <c:pt idx="4">
                  <c:v>76</c:v>
                </c:pt>
                <c:pt idx="5">
                  <c:v>116</c:v>
                </c:pt>
                <c:pt idx="6">
                  <c:v>132</c:v>
                </c:pt>
                <c:pt idx="7">
                  <c:v>133</c:v>
                </c:pt>
                <c:pt idx="8">
                  <c:v>143</c:v>
                </c:pt>
                <c:pt idx="9">
                  <c:v>151</c:v>
                </c:pt>
                <c:pt idx="10">
                  <c:v>159</c:v>
                </c:pt>
                <c:pt idx="11">
                  <c:v>171</c:v>
                </c:pt>
                <c:pt idx="12">
                  <c:v>212</c:v>
                </c:pt>
                <c:pt idx="13">
                  <c:v>235</c:v>
                </c:pt>
                <c:pt idx="14">
                  <c:v>236</c:v>
                </c:pt>
                <c:pt idx="15">
                  <c:v>244</c:v>
                </c:pt>
                <c:pt idx="16">
                  <c:v>245</c:v>
                </c:pt>
                <c:pt idx="17">
                  <c:v>270</c:v>
                </c:pt>
                <c:pt idx="18">
                  <c:v>279</c:v>
                </c:pt>
                <c:pt idx="19">
                  <c:v>281</c:v>
                </c:pt>
                <c:pt idx="20">
                  <c:v>289</c:v>
                </c:pt>
                <c:pt idx="21">
                  <c:v>295</c:v>
                </c:pt>
                <c:pt idx="22">
                  <c:v>319</c:v>
                </c:pt>
                <c:pt idx="23">
                  <c:v>327</c:v>
                </c:pt>
                <c:pt idx="24">
                  <c:v>335</c:v>
                </c:pt>
                <c:pt idx="25">
                  <c:v>335</c:v>
                </c:pt>
                <c:pt idx="26">
                  <c:v>337</c:v>
                </c:pt>
                <c:pt idx="27">
                  <c:v>346</c:v>
                </c:pt>
                <c:pt idx="28">
                  <c:v>354</c:v>
                </c:pt>
                <c:pt idx="29">
                  <c:v>414</c:v>
                </c:pt>
                <c:pt idx="30">
                  <c:v>440</c:v>
                </c:pt>
                <c:pt idx="31">
                  <c:v>462</c:v>
                </c:pt>
                <c:pt idx="32">
                  <c:v>463</c:v>
                </c:pt>
                <c:pt idx="33">
                  <c:v>469</c:v>
                </c:pt>
                <c:pt idx="34">
                  <c:v>485</c:v>
                </c:pt>
                <c:pt idx="35">
                  <c:v>486</c:v>
                </c:pt>
                <c:pt idx="36">
                  <c:v>494</c:v>
                </c:pt>
                <c:pt idx="37">
                  <c:v>502</c:v>
                </c:pt>
                <c:pt idx="38">
                  <c:v>502</c:v>
                </c:pt>
                <c:pt idx="39">
                  <c:v>510</c:v>
                </c:pt>
                <c:pt idx="40">
                  <c:v>510</c:v>
                </c:pt>
                <c:pt idx="41">
                  <c:v>518</c:v>
                </c:pt>
                <c:pt idx="42">
                  <c:v>519</c:v>
                </c:pt>
                <c:pt idx="43">
                  <c:v>527</c:v>
                </c:pt>
                <c:pt idx="44">
                  <c:v>535</c:v>
                </c:pt>
                <c:pt idx="45">
                  <c:v>553</c:v>
                </c:pt>
                <c:pt idx="46">
                  <c:v>571</c:v>
                </c:pt>
                <c:pt idx="47">
                  <c:v>593</c:v>
                </c:pt>
                <c:pt idx="48">
                  <c:v>596</c:v>
                </c:pt>
                <c:pt idx="49">
                  <c:v>606</c:v>
                </c:pt>
                <c:pt idx="50">
                  <c:v>610</c:v>
                </c:pt>
                <c:pt idx="51">
                  <c:v>613</c:v>
                </c:pt>
                <c:pt idx="52">
                  <c:v>616</c:v>
                </c:pt>
                <c:pt idx="53">
                  <c:v>629</c:v>
                </c:pt>
                <c:pt idx="54">
                  <c:v>632</c:v>
                </c:pt>
                <c:pt idx="55">
                  <c:v>640</c:v>
                </c:pt>
                <c:pt idx="56">
                  <c:v>640</c:v>
                </c:pt>
                <c:pt idx="57">
                  <c:v>643</c:v>
                </c:pt>
                <c:pt idx="58">
                  <c:v>687</c:v>
                </c:pt>
                <c:pt idx="59">
                  <c:v>702</c:v>
                </c:pt>
                <c:pt idx="60">
                  <c:v>702</c:v>
                </c:pt>
                <c:pt idx="61">
                  <c:v>728</c:v>
                </c:pt>
                <c:pt idx="62">
                  <c:v>736</c:v>
                </c:pt>
                <c:pt idx="63">
                  <c:v>744</c:v>
                </c:pt>
                <c:pt idx="64">
                  <c:v>752</c:v>
                </c:pt>
                <c:pt idx="65">
                  <c:v>754</c:v>
                </c:pt>
                <c:pt idx="66">
                  <c:v>762</c:v>
                </c:pt>
                <c:pt idx="67">
                  <c:v>806</c:v>
                </c:pt>
                <c:pt idx="68">
                  <c:v>814</c:v>
                </c:pt>
                <c:pt idx="69">
                  <c:v>836</c:v>
                </c:pt>
                <c:pt idx="70">
                  <c:v>844</c:v>
                </c:pt>
                <c:pt idx="71">
                  <c:v>870</c:v>
                </c:pt>
                <c:pt idx="72">
                  <c:v>884</c:v>
                </c:pt>
                <c:pt idx="73">
                  <c:v>894</c:v>
                </c:pt>
                <c:pt idx="74">
                  <c:v>1004</c:v>
                </c:pt>
                <c:pt idx="75">
                  <c:v>1008</c:v>
                </c:pt>
                <c:pt idx="76">
                  <c:v>1016</c:v>
                </c:pt>
                <c:pt idx="77">
                  <c:v>1018</c:v>
                </c:pt>
                <c:pt idx="78">
                  <c:v>1018</c:v>
                </c:pt>
                <c:pt idx="79">
                  <c:v>1035</c:v>
                </c:pt>
                <c:pt idx="80">
                  <c:v>1043</c:v>
                </c:pt>
                <c:pt idx="81">
                  <c:v>1051</c:v>
                </c:pt>
                <c:pt idx="82">
                  <c:v>1059</c:v>
                </c:pt>
                <c:pt idx="83">
                  <c:v>1060</c:v>
                </c:pt>
                <c:pt idx="84">
                  <c:v>1068</c:v>
                </c:pt>
                <c:pt idx="85">
                  <c:v>1168</c:v>
                </c:pt>
                <c:pt idx="86">
                  <c:v>1276</c:v>
                </c:pt>
                <c:pt idx="87">
                  <c:v>1284</c:v>
                </c:pt>
                <c:pt idx="88">
                  <c:v>1292</c:v>
                </c:pt>
                <c:pt idx="89">
                  <c:v>1293</c:v>
                </c:pt>
                <c:pt idx="90">
                  <c:v>1394</c:v>
                </c:pt>
                <c:pt idx="91">
                  <c:v>1420</c:v>
                </c:pt>
                <c:pt idx="92">
                  <c:v>1428</c:v>
                </c:pt>
                <c:pt idx="93">
                  <c:v>1436</c:v>
                </c:pt>
                <c:pt idx="94">
                  <c:v>1437</c:v>
                </c:pt>
                <c:pt idx="95">
                  <c:v>1537</c:v>
                </c:pt>
                <c:pt idx="96">
                  <c:v>1553</c:v>
                </c:pt>
                <c:pt idx="97">
                  <c:v>1561</c:v>
                </c:pt>
                <c:pt idx="98">
                  <c:v>1569</c:v>
                </c:pt>
                <c:pt idx="99">
                  <c:v>1570</c:v>
                </c:pt>
                <c:pt idx="100">
                  <c:v>1578</c:v>
                </c:pt>
                <c:pt idx="101">
                  <c:v>1586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Total!$C$1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Total!$A$2:$A$103</c:f>
              <c:numCache>
                <c:formatCode>m/d/yyyy</c:formatCode>
                <c:ptCount val="102"/>
                <c:pt idx="0">
                  <c:v>41528</c:v>
                </c:pt>
                <c:pt idx="1">
                  <c:v>41529</c:v>
                </c:pt>
                <c:pt idx="2">
                  <c:v>41530</c:v>
                </c:pt>
                <c:pt idx="3">
                  <c:v>41534</c:v>
                </c:pt>
                <c:pt idx="4">
                  <c:v>41536</c:v>
                </c:pt>
                <c:pt idx="5">
                  <c:v>41541</c:v>
                </c:pt>
                <c:pt idx="6">
                  <c:v>41543</c:v>
                </c:pt>
                <c:pt idx="7">
                  <c:v>41544</c:v>
                </c:pt>
                <c:pt idx="8">
                  <c:v>41546</c:v>
                </c:pt>
                <c:pt idx="9">
                  <c:v>41548</c:v>
                </c:pt>
                <c:pt idx="10">
                  <c:v>41549</c:v>
                </c:pt>
                <c:pt idx="11">
                  <c:v>41550</c:v>
                </c:pt>
                <c:pt idx="12">
                  <c:v>41552</c:v>
                </c:pt>
                <c:pt idx="13">
                  <c:v>41553</c:v>
                </c:pt>
                <c:pt idx="14">
                  <c:v>41554</c:v>
                </c:pt>
                <c:pt idx="15">
                  <c:v>41555</c:v>
                </c:pt>
                <c:pt idx="16">
                  <c:v>41556</c:v>
                </c:pt>
                <c:pt idx="17">
                  <c:v>41557</c:v>
                </c:pt>
                <c:pt idx="18">
                  <c:v>41558</c:v>
                </c:pt>
                <c:pt idx="19">
                  <c:v>41560</c:v>
                </c:pt>
                <c:pt idx="20">
                  <c:v>41562</c:v>
                </c:pt>
                <c:pt idx="21">
                  <c:v>41563</c:v>
                </c:pt>
                <c:pt idx="22">
                  <c:v>41564</c:v>
                </c:pt>
                <c:pt idx="23">
                  <c:v>41565</c:v>
                </c:pt>
                <c:pt idx="24">
                  <c:v>41569</c:v>
                </c:pt>
                <c:pt idx="25">
                  <c:v>41570</c:v>
                </c:pt>
                <c:pt idx="26">
                  <c:v>41571</c:v>
                </c:pt>
                <c:pt idx="27">
                  <c:v>41572</c:v>
                </c:pt>
                <c:pt idx="28">
                  <c:v>41576</c:v>
                </c:pt>
                <c:pt idx="29">
                  <c:v>41577</c:v>
                </c:pt>
                <c:pt idx="30">
                  <c:v>41579</c:v>
                </c:pt>
                <c:pt idx="31">
                  <c:v>41581</c:v>
                </c:pt>
                <c:pt idx="32">
                  <c:v>41582</c:v>
                </c:pt>
                <c:pt idx="33">
                  <c:v>41583</c:v>
                </c:pt>
                <c:pt idx="34">
                  <c:v>41585</c:v>
                </c:pt>
                <c:pt idx="35">
                  <c:v>41586</c:v>
                </c:pt>
                <c:pt idx="36">
                  <c:v>41590</c:v>
                </c:pt>
                <c:pt idx="37">
                  <c:v>41592</c:v>
                </c:pt>
                <c:pt idx="38">
                  <c:v>41596</c:v>
                </c:pt>
                <c:pt idx="39">
                  <c:v>41597</c:v>
                </c:pt>
                <c:pt idx="40">
                  <c:v>41598</c:v>
                </c:pt>
                <c:pt idx="41">
                  <c:v>41599</c:v>
                </c:pt>
                <c:pt idx="42">
                  <c:v>41600</c:v>
                </c:pt>
                <c:pt idx="43">
                  <c:v>41604</c:v>
                </c:pt>
                <c:pt idx="44">
                  <c:v>41606</c:v>
                </c:pt>
                <c:pt idx="45">
                  <c:v>41607</c:v>
                </c:pt>
                <c:pt idx="46">
                  <c:v>41611</c:v>
                </c:pt>
                <c:pt idx="47">
                  <c:v>41612</c:v>
                </c:pt>
                <c:pt idx="48">
                  <c:v>41613</c:v>
                </c:pt>
                <c:pt idx="49">
                  <c:v>41614</c:v>
                </c:pt>
                <c:pt idx="50">
                  <c:v>41617</c:v>
                </c:pt>
                <c:pt idx="51">
                  <c:v>41618</c:v>
                </c:pt>
                <c:pt idx="52">
                  <c:v>41619</c:v>
                </c:pt>
                <c:pt idx="53">
                  <c:v>41653</c:v>
                </c:pt>
                <c:pt idx="54">
                  <c:v>41654</c:v>
                </c:pt>
                <c:pt idx="55">
                  <c:v>41655</c:v>
                </c:pt>
                <c:pt idx="56">
                  <c:v>41657</c:v>
                </c:pt>
                <c:pt idx="57">
                  <c:v>41659</c:v>
                </c:pt>
                <c:pt idx="58">
                  <c:v>41660</c:v>
                </c:pt>
                <c:pt idx="59">
                  <c:v>41662</c:v>
                </c:pt>
                <c:pt idx="60">
                  <c:v>41663</c:v>
                </c:pt>
                <c:pt idx="61">
                  <c:v>41667</c:v>
                </c:pt>
                <c:pt idx="62">
                  <c:v>41669</c:v>
                </c:pt>
                <c:pt idx="63">
                  <c:v>41674</c:v>
                </c:pt>
                <c:pt idx="64">
                  <c:v>41676</c:v>
                </c:pt>
                <c:pt idx="65">
                  <c:v>41680</c:v>
                </c:pt>
                <c:pt idx="66">
                  <c:v>41681</c:v>
                </c:pt>
                <c:pt idx="67">
                  <c:v>41682</c:v>
                </c:pt>
                <c:pt idx="68">
                  <c:v>41683</c:v>
                </c:pt>
                <c:pt idx="69">
                  <c:v>41684</c:v>
                </c:pt>
                <c:pt idx="70">
                  <c:v>41686</c:v>
                </c:pt>
                <c:pt idx="71">
                  <c:v>41688</c:v>
                </c:pt>
                <c:pt idx="72">
                  <c:v>41689</c:v>
                </c:pt>
                <c:pt idx="73">
                  <c:v>41690</c:v>
                </c:pt>
                <c:pt idx="74">
                  <c:v>41691</c:v>
                </c:pt>
                <c:pt idx="75">
                  <c:v>41694</c:v>
                </c:pt>
                <c:pt idx="76">
                  <c:v>41695</c:v>
                </c:pt>
                <c:pt idx="77">
                  <c:v>41697</c:v>
                </c:pt>
                <c:pt idx="78">
                  <c:v>41698</c:v>
                </c:pt>
                <c:pt idx="79">
                  <c:v>41702</c:v>
                </c:pt>
                <c:pt idx="80">
                  <c:v>41707</c:v>
                </c:pt>
                <c:pt idx="81">
                  <c:v>41709</c:v>
                </c:pt>
                <c:pt idx="82">
                  <c:v>41711</c:v>
                </c:pt>
                <c:pt idx="83">
                  <c:v>41712</c:v>
                </c:pt>
                <c:pt idx="84">
                  <c:v>41714</c:v>
                </c:pt>
                <c:pt idx="85">
                  <c:v>41716</c:v>
                </c:pt>
                <c:pt idx="86">
                  <c:v>41718</c:v>
                </c:pt>
                <c:pt idx="87">
                  <c:v>41723</c:v>
                </c:pt>
                <c:pt idx="88">
                  <c:v>41725</c:v>
                </c:pt>
                <c:pt idx="89">
                  <c:v>41726</c:v>
                </c:pt>
                <c:pt idx="90">
                  <c:v>41730</c:v>
                </c:pt>
                <c:pt idx="91">
                  <c:v>41732</c:v>
                </c:pt>
                <c:pt idx="92">
                  <c:v>41737</c:v>
                </c:pt>
                <c:pt idx="93">
                  <c:v>41739</c:v>
                </c:pt>
                <c:pt idx="94">
                  <c:v>41740</c:v>
                </c:pt>
                <c:pt idx="95">
                  <c:v>41744</c:v>
                </c:pt>
                <c:pt idx="96">
                  <c:v>41746</c:v>
                </c:pt>
                <c:pt idx="97">
                  <c:v>41751</c:v>
                </c:pt>
                <c:pt idx="98">
                  <c:v>41753</c:v>
                </c:pt>
                <c:pt idx="99">
                  <c:v>41754</c:v>
                </c:pt>
                <c:pt idx="100">
                  <c:v>41758</c:v>
                </c:pt>
                <c:pt idx="101">
                  <c:v>41760</c:v>
                </c:pt>
              </c:numCache>
            </c:numRef>
          </c:cat>
          <c:val>
            <c:numRef>
              <c:f>Total!$C$2:$C$103</c:f>
              <c:numCache>
                <c:formatCode>General</c:formatCode>
                <c:ptCount val="102"/>
                <c:pt idx="0">
                  <c:v>45.5</c:v>
                </c:pt>
                <c:pt idx="1">
                  <c:v>49.5</c:v>
                </c:pt>
                <c:pt idx="2">
                  <c:v>50.5</c:v>
                </c:pt>
                <c:pt idx="3">
                  <c:v>54.5</c:v>
                </c:pt>
                <c:pt idx="4">
                  <c:v>60.5</c:v>
                </c:pt>
                <c:pt idx="5">
                  <c:v>81</c:v>
                </c:pt>
                <c:pt idx="6">
                  <c:v>89</c:v>
                </c:pt>
                <c:pt idx="7">
                  <c:v>90</c:v>
                </c:pt>
                <c:pt idx="8">
                  <c:v>100</c:v>
                </c:pt>
                <c:pt idx="9">
                  <c:v>104</c:v>
                </c:pt>
                <c:pt idx="10">
                  <c:v>108</c:v>
                </c:pt>
                <c:pt idx="11">
                  <c:v>125</c:v>
                </c:pt>
                <c:pt idx="12">
                  <c:v>168</c:v>
                </c:pt>
                <c:pt idx="13">
                  <c:v>182</c:v>
                </c:pt>
                <c:pt idx="14">
                  <c:v>182</c:v>
                </c:pt>
                <c:pt idx="15">
                  <c:v>186</c:v>
                </c:pt>
                <c:pt idx="16">
                  <c:v>186</c:v>
                </c:pt>
                <c:pt idx="17">
                  <c:v>201</c:v>
                </c:pt>
                <c:pt idx="18">
                  <c:v>205</c:v>
                </c:pt>
                <c:pt idx="19">
                  <c:v>205</c:v>
                </c:pt>
                <c:pt idx="20">
                  <c:v>209</c:v>
                </c:pt>
                <c:pt idx="21">
                  <c:v>217</c:v>
                </c:pt>
                <c:pt idx="22">
                  <c:v>229</c:v>
                </c:pt>
                <c:pt idx="23">
                  <c:v>233</c:v>
                </c:pt>
                <c:pt idx="24">
                  <c:v>237</c:v>
                </c:pt>
                <c:pt idx="25">
                  <c:v>237</c:v>
                </c:pt>
                <c:pt idx="26">
                  <c:v>237</c:v>
                </c:pt>
                <c:pt idx="27">
                  <c:v>238</c:v>
                </c:pt>
                <c:pt idx="28">
                  <c:v>239</c:v>
                </c:pt>
                <c:pt idx="29">
                  <c:v>266</c:v>
                </c:pt>
                <c:pt idx="30">
                  <c:v>284</c:v>
                </c:pt>
                <c:pt idx="31">
                  <c:v>296</c:v>
                </c:pt>
                <c:pt idx="32">
                  <c:v>297</c:v>
                </c:pt>
                <c:pt idx="33">
                  <c:v>304</c:v>
                </c:pt>
                <c:pt idx="34">
                  <c:v>309</c:v>
                </c:pt>
                <c:pt idx="35">
                  <c:v>310</c:v>
                </c:pt>
                <c:pt idx="36">
                  <c:v>314</c:v>
                </c:pt>
                <c:pt idx="37">
                  <c:v>318</c:v>
                </c:pt>
                <c:pt idx="38">
                  <c:v>318</c:v>
                </c:pt>
                <c:pt idx="39">
                  <c:v>322</c:v>
                </c:pt>
                <c:pt idx="40">
                  <c:v>322</c:v>
                </c:pt>
                <c:pt idx="41">
                  <c:v>330</c:v>
                </c:pt>
                <c:pt idx="42">
                  <c:v>330</c:v>
                </c:pt>
                <c:pt idx="43">
                  <c:v>338</c:v>
                </c:pt>
                <c:pt idx="44">
                  <c:v>338</c:v>
                </c:pt>
                <c:pt idx="45">
                  <c:v>344</c:v>
                </c:pt>
                <c:pt idx="46">
                  <c:v>351</c:v>
                </c:pt>
                <c:pt idx="47">
                  <c:v>367</c:v>
                </c:pt>
                <c:pt idx="48">
                  <c:v>370</c:v>
                </c:pt>
                <c:pt idx="49">
                  <c:v>376</c:v>
                </c:pt>
                <c:pt idx="50">
                  <c:v>377</c:v>
                </c:pt>
                <c:pt idx="51">
                  <c:v>379</c:v>
                </c:pt>
                <c:pt idx="52">
                  <c:v>380</c:v>
                </c:pt>
                <c:pt idx="53">
                  <c:v>395</c:v>
                </c:pt>
                <c:pt idx="54">
                  <c:v>397</c:v>
                </c:pt>
                <c:pt idx="55">
                  <c:v>401</c:v>
                </c:pt>
                <c:pt idx="56">
                  <c:v>401</c:v>
                </c:pt>
                <c:pt idx="57">
                  <c:v>405</c:v>
                </c:pt>
                <c:pt idx="58">
                  <c:v>474</c:v>
                </c:pt>
                <c:pt idx="59">
                  <c:v>487</c:v>
                </c:pt>
                <c:pt idx="60">
                  <c:v>487</c:v>
                </c:pt>
                <c:pt idx="61">
                  <c:v>502</c:v>
                </c:pt>
                <c:pt idx="62">
                  <c:v>506</c:v>
                </c:pt>
                <c:pt idx="63">
                  <c:v>510</c:v>
                </c:pt>
                <c:pt idx="64">
                  <c:v>514</c:v>
                </c:pt>
                <c:pt idx="65">
                  <c:v>514</c:v>
                </c:pt>
                <c:pt idx="66">
                  <c:v>518</c:v>
                </c:pt>
                <c:pt idx="67">
                  <c:v>519</c:v>
                </c:pt>
                <c:pt idx="68">
                  <c:v>523</c:v>
                </c:pt>
                <c:pt idx="69">
                  <c:v>524</c:v>
                </c:pt>
                <c:pt idx="70">
                  <c:v>530</c:v>
                </c:pt>
                <c:pt idx="71">
                  <c:v>665</c:v>
                </c:pt>
                <c:pt idx="72">
                  <c:v>681</c:v>
                </c:pt>
                <c:pt idx="73">
                  <c:v>689</c:v>
                </c:pt>
                <c:pt idx="74">
                  <c:v>745</c:v>
                </c:pt>
                <c:pt idx="75">
                  <c:v>746</c:v>
                </c:pt>
                <c:pt idx="76">
                  <c:v>750</c:v>
                </c:pt>
                <c:pt idx="77">
                  <c:v>751</c:v>
                </c:pt>
                <c:pt idx="78">
                  <c:v>751</c:v>
                </c:pt>
                <c:pt idx="79">
                  <c:v>758</c:v>
                </c:pt>
                <c:pt idx="80">
                  <c:v>761</c:v>
                </c:pt>
                <c:pt idx="81">
                  <c:v>761</c:v>
                </c:pt>
                <c:pt idx="82">
                  <c:v>765</c:v>
                </c:pt>
                <c:pt idx="83">
                  <c:v>765</c:v>
                </c:pt>
                <c:pt idx="84">
                  <c:v>775</c:v>
                </c:pt>
                <c:pt idx="85">
                  <c:v>831</c:v>
                </c:pt>
                <c:pt idx="86">
                  <c:v>875</c:v>
                </c:pt>
                <c:pt idx="87">
                  <c:v>878</c:v>
                </c:pt>
                <c:pt idx="88">
                  <c:v>878</c:v>
                </c:pt>
                <c:pt idx="89">
                  <c:v>879</c:v>
                </c:pt>
                <c:pt idx="90">
                  <c:v>931</c:v>
                </c:pt>
                <c:pt idx="91">
                  <c:v>934</c:v>
                </c:pt>
                <c:pt idx="92">
                  <c:v>935</c:v>
                </c:pt>
                <c:pt idx="93">
                  <c:v>936</c:v>
                </c:pt>
                <c:pt idx="94">
                  <c:v>937</c:v>
                </c:pt>
                <c:pt idx="95">
                  <c:v>980</c:v>
                </c:pt>
                <c:pt idx="96">
                  <c:v>1000</c:v>
                </c:pt>
                <c:pt idx="97">
                  <c:v>1020</c:v>
                </c:pt>
                <c:pt idx="98">
                  <c:v>1040</c:v>
                </c:pt>
                <c:pt idx="99">
                  <c:v>1160</c:v>
                </c:pt>
                <c:pt idx="100">
                  <c:v>1180</c:v>
                </c:pt>
                <c:pt idx="101">
                  <c:v>1250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Total!$D$1</c:f>
              <c:strCache>
                <c:ptCount val="1"/>
                <c:pt idx="0">
                  <c:v>Earned Value</c:v>
                </c:pt>
              </c:strCache>
            </c:strRef>
          </c:tx>
          <c:marker>
            <c:symbol val="none"/>
          </c:marker>
          <c:cat>
            <c:numRef>
              <c:f>Total!$A$2:$A$103</c:f>
              <c:numCache>
                <c:formatCode>m/d/yyyy</c:formatCode>
                <c:ptCount val="102"/>
                <c:pt idx="0">
                  <c:v>41528</c:v>
                </c:pt>
                <c:pt idx="1">
                  <c:v>41529</c:v>
                </c:pt>
                <c:pt idx="2">
                  <c:v>41530</c:v>
                </c:pt>
                <c:pt idx="3">
                  <c:v>41534</c:v>
                </c:pt>
                <c:pt idx="4">
                  <c:v>41536</c:v>
                </c:pt>
                <c:pt idx="5">
                  <c:v>41541</c:v>
                </c:pt>
                <c:pt idx="6">
                  <c:v>41543</c:v>
                </c:pt>
                <c:pt idx="7">
                  <c:v>41544</c:v>
                </c:pt>
                <c:pt idx="8">
                  <c:v>41546</c:v>
                </c:pt>
                <c:pt idx="9">
                  <c:v>41548</c:v>
                </c:pt>
                <c:pt idx="10">
                  <c:v>41549</c:v>
                </c:pt>
                <c:pt idx="11">
                  <c:v>41550</c:v>
                </c:pt>
                <c:pt idx="12">
                  <c:v>41552</c:v>
                </c:pt>
                <c:pt idx="13">
                  <c:v>41553</c:v>
                </c:pt>
                <c:pt idx="14">
                  <c:v>41554</c:v>
                </c:pt>
                <c:pt idx="15">
                  <c:v>41555</c:v>
                </c:pt>
                <c:pt idx="16">
                  <c:v>41556</c:v>
                </c:pt>
                <c:pt idx="17">
                  <c:v>41557</c:v>
                </c:pt>
                <c:pt idx="18">
                  <c:v>41558</c:v>
                </c:pt>
                <c:pt idx="19">
                  <c:v>41560</c:v>
                </c:pt>
                <c:pt idx="20">
                  <c:v>41562</c:v>
                </c:pt>
                <c:pt idx="21">
                  <c:v>41563</c:v>
                </c:pt>
                <c:pt idx="22">
                  <c:v>41564</c:v>
                </c:pt>
                <c:pt idx="23">
                  <c:v>41565</c:v>
                </c:pt>
                <c:pt idx="24">
                  <c:v>41569</c:v>
                </c:pt>
                <c:pt idx="25">
                  <c:v>41570</c:v>
                </c:pt>
                <c:pt idx="26">
                  <c:v>41571</c:v>
                </c:pt>
                <c:pt idx="27">
                  <c:v>41572</c:v>
                </c:pt>
                <c:pt idx="28">
                  <c:v>41576</c:v>
                </c:pt>
                <c:pt idx="29">
                  <c:v>41577</c:v>
                </c:pt>
                <c:pt idx="30">
                  <c:v>41579</c:v>
                </c:pt>
                <c:pt idx="31">
                  <c:v>41581</c:v>
                </c:pt>
                <c:pt idx="32">
                  <c:v>41582</c:v>
                </c:pt>
                <c:pt idx="33">
                  <c:v>41583</c:v>
                </c:pt>
                <c:pt idx="34">
                  <c:v>41585</c:v>
                </c:pt>
                <c:pt idx="35">
                  <c:v>41586</c:v>
                </c:pt>
                <c:pt idx="36">
                  <c:v>41590</c:v>
                </c:pt>
                <c:pt idx="37">
                  <c:v>41592</c:v>
                </c:pt>
                <c:pt idx="38">
                  <c:v>41596</c:v>
                </c:pt>
                <c:pt idx="39">
                  <c:v>41597</c:v>
                </c:pt>
                <c:pt idx="40">
                  <c:v>41598</c:v>
                </c:pt>
                <c:pt idx="41">
                  <c:v>41599</c:v>
                </c:pt>
                <c:pt idx="42">
                  <c:v>41600</c:v>
                </c:pt>
                <c:pt idx="43">
                  <c:v>41604</c:v>
                </c:pt>
                <c:pt idx="44">
                  <c:v>41606</c:v>
                </c:pt>
                <c:pt idx="45">
                  <c:v>41607</c:v>
                </c:pt>
                <c:pt idx="46">
                  <c:v>41611</c:v>
                </c:pt>
                <c:pt idx="47">
                  <c:v>41612</c:v>
                </c:pt>
                <c:pt idx="48">
                  <c:v>41613</c:v>
                </c:pt>
                <c:pt idx="49">
                  <c:v>41614</c:v>
                </c:pt>
                <c:pt idx="50">
                  <c:v>41617</c:v>
                </c:pt>
                <c:pt idx="51">
                  <c:v>41618</c:v>
                </c:pt>
                <c:pt idx="52">
                  <c:v>41619</c:v>
                </c:pt>
                <c:pt idx="53">
                  <c:v>41653</c:v>
                </c:pt>
                <c:pt idx="54">
                  <c:v>41654</c:v>
                </c:pt>
                <c:pt idx="55">
                  <c:v>41655</c:v>
                </c:pt>
                <c:pt idx="56">
                  <c:v>41657</c:v>
                </c:pt>
                <c:pt idx="57">
                  <c:v>41659</c:v>
                </c:pt>
                <c:pt idx="58">
                  <c:v>41660</c:v>
                </c:pt>
                <c:pt idx="59">
                  <c:v>41662</c:v>
                </c:pt>
                <c:pt idx="60">
                  <c:v>41663</c:v>
                </c:pt>
                <c:pt idx="61">
                  <c:v>41667</c:v>
                </c:pt>
                <c:pt idx="62">
                  <c:v>41669</c:v>
                </c:pt>
                <c:pt idx="63">
                  <c:v>41674</c:v>
                </c:pt>
                <c:pt idx="64">
                  <c:v>41676</c:v>
                </c:pt>
                <c:pt idx="65">
                  <c:v>41680</c:v>
                </c:pt>
                <c:pt idx="66">
                  <c:v>41681</c:v>
                </c:pt>
                <c:pt idx="67">
                  <c:v>41682</c:v>
                </c:pt>
                <c:pt idx="68">
                  <c:v>41683</c:v>
                </c:pt>
                <c:pt idx="69">
                  <c:v>41684</c:v>
                </c:pt>
                <c:pt idx="70">
                  <c:v>41686</c:v>
                </c:pt>
                <c:pt idx="71">
                  <c:v>41688</c:v>
                </c:pt>
                <c:pt idx="72">
                  <c:v>41689</c:v>
                </c:pt>
                <c:pt idx="73">
                  <c:v>41690</c:v>
                </c:pt>
                <c:pt idx="74">
                  <c:v>41691</c:v>
                </c:pt>
                <c:pt idx="75">
                  <c:v>41694</c:v>
                </c:pt>
                <c:pt idx="76">
                  <c:v>41695</c:v>
                </c:pt>
                <c:pt idx="77">
                  <c:v>41697</c:v>
                </c:pt>
                <c:pt idx="78">
                  <c:v>41698</c:v>
                </c:pt>
                <c:pt idx="79">
                  <c:v>41702</c:v>
                </c:pt>
                <c:pt idx="80">
                  <c:v>41707</c:v>
                </c:pt>
                <c:pt idx="81">
                  <c:v>41709</c:v>
                </c:pt>
                <c:pt idx="82">
                  <c:v>41711</c:v>
                </c:pt>
                <c:pt idx="83">
                  <c:v>41712</c:v>
                </c:pt>
                <c:pt idx="84">
                  <c:v>41714</c:v>
                </c:pt>
                <c:pt idx="85">
                  <c:v>41716</c:v>
                </c:pt>
                <c:pt idx="86">
                  <c:v>41718</c:v>
                </c:pt>
                <c:pt idx="87">
                  <c:v>41723</c:v>
                </c:pt>
                <c:pt idx="88">
                  <c:v>41725</c:v>
                </c:pt>
                <c:pt idx="89">
                  <c:v>41726</c:v>
                </c:pt>
                <c:pt idx="90">
                  <c:v>41730</c:v>
                </c:pt>
                <c:pt idx="91">
                  <c:v>41732</c:v>
                </c:pt>
                <c:pt idx="92">
                  <c:v>41737</c:v>
                </c:pt>
                <c:pt idx="93">
                  <c:v>41739</c:v>
                </c:pt>
                <c:pt idx="94">
                  <c:v>41740</c:v>
                </c:pt>
                <c:pt idx="95">
                  <c:v>41744</c:v>
                </c:pt>
                <c:pt idx="96">
                  <c:v>41746</c:v>
                </c:pt>
                <c:pt idx="97">
                  <c:v>41751</c:v>
                </c:pt>
                <c:pt idx="98">
                  <c:v>41753</c:v>
                </c:pt>
                <c:pt idx="99">
                  <c:v>41754</c:v>
                </c:pt>
                <c:pt idx="100">
                  <c:v>41758</c:v>
                </c:pt>
                <c:pt idx="101">
                  <c:v>41760</c:v>
                </c:pt>
              </c:numCache>
            </c:numRef>
          </c:cat>
          <c:val>
            <c:numRef>
              <c:f>Total!$D$2:$D$103</c:f>
              <c:numCache>
                <c:formatCode>General</c:formatCode>
                <c:ptCount val="102"/>
                <c:pt idx="0">
                  <c:v>41</c:v>
                </c:pt>
                <c:pt idx="1">
                  <c:v>49</c:v>
                </c:pt>
                <c:pt idx="2">
                  <c:v>50</c:v>
                </c:pt>
                <c:pt idx="3">
                  <c:v>58</c:v>
                </c:pt>
                <c:pt idx="4">
                  <c:v>62</c:v>
                </c:pt>
                <c:pt idx="5">
                  <c:v>72</c:v>
                </c:pt>
                <c:pt idx="6">
                  <c:v>88</c:v>
                </c:pt>
                <c:pt idx="7">
                  <c:v>89</c:v>
                </c:pt>
                <c:pt idx="8">
                  <c:v>89</c:v>
                </c:pt>
                <c:pt idx="9">
                  <c:v>97</c:v>
                </c:pt>
                <c:pt idx="10">
                  <c:v>105</c:v>
                </c:pt>
                <c:pt idx="11">
                  <c:v>149</c:v>
                </c:pt>
                <c:pt idx="12">
                  <c:v>157</c:v>
                </c:pt>
                <c:pt idx="13">
                  <c:v>160</c:v>
                </c:pt>
                <c:pt idx="14">
                  <c:v>160</c:v>
                </c:pt>
                <c:pt idx="15">
                  <c:v>169</c:v>
                </c:pt>
                <c:pt idx="16">
                  <c:v>179</c:v>
                </c:pt>
                <c:pt idx="17">
                  <c:v>207</c:v>
                </c:pt>
                <c:pt idx="18">
                  <c:v>216</c:v>
                </c:pt>
                <c:pt idx="19">
                  <c:v>230</c:v>
                </c:pt>
                <c:pt idx="20">
                  <c:v>238</c:v>
                </c:pt>
                <c:pt idx="21">
                  <c:v>238</c:v>
                </c:pt>
                <c:pt idx="22">
                  <c:v>238</c:v>
                </c:pt>
                <c:pt idx="23">
                  <c:v>243</c:v>
                </c:pt>
                <c:pt idx="24">
                  <c:v>259</c:v>
                </c:pt>
                <c:pt idx="25">
                  <c:v>269</c:v>
                </c:pt>
                <c:pt idx="26">
                  <c:v>271</c:v>
                </c:pt>
                <c:pt idx="27">
                  <c:v>280</c:v>
                </c:pt>
                <c:pt idx="28">
                  <c:v>288</c:v>
                </c:pt>
                <c:pt idx="29">
                  <c:v>291</c:v>
                </c:pt>
                <c:pt idx="30">
                  <c:v>301</c:v>
                </c:pt>
                <c:pt idx="31">
                  <c:v>309</c:v>
                </c:pt>
                <c:pt idx="32">
                  <c:v>326</c:v>
                </c:pt>
                <c:pt idx="33">
                  <c:v>355</c:v>
                </c:pt>
                <c:pt idx="34">
                  <c:v>371</c:v>
                </c:pt>
                <c:pt idx="35">
                  <c:v>371</c:v>
                </c:pt>
                <c:pt idx="36">
                  <c:v>379</c:v>
                </c:pt>
                <c:pt idx="37">
                  <c:v>380</c:v>
                </c:pt>
                <c:pt idx="38">
                  <c:v>415</c:v>
                </c:pt>
                <c:pt idx="39">
                  <c:v>423</c:v>
                </c:pt>
                <c:pt idx="40">
                  <c:v>426</c:v>
                </c:pt>
                <c:pt idx="41">
                  <c:v>434</c:v>
                </c:pt>
                <c:pt idx="42">
                  <c:v>435</c:v>
                </c:pt>
                <c:pt idx="43">
                  <c:v>443</c:v>
                </c:pt>
                <c:pt idx="44">
                  <c:v>451</c:v>
                </c:pt>
                <c:pt idx="45">
                  <c:v>464</c:v>
                </c:pt>
                <c:pt idx="46">
                  <c:v>524</c:v>
                </c:pt>
                <c:pt idx="47">
                  <c:v>568</c:v>
                </c:pt>
                <c:pt idx="48">
                  <c:v>576</c:v>
                </c:pt>
                <c:pt idx="49">
                  <c:v>577</c:v>
                </c:pt>
                <c:pt idx="50">
                  <c:v>582</c:v>
                </c:pt>
                <c:pt idx="51">
                  <c:v>582</c:v>
                </c:pt>
                <c:pt idx="52">
                  <c:v>595</c:v>
                </c:pt>
                <c:pt idx="53">
                  <c:v>603</c:v>
                </c:pt>
                <c:pt idx="54">
                  <c:v>615</c:v>
                </c:pt>
                <c:pt idx="55">
                  <c:v>623</c:v>
                </c:pt>
                <c:pt idx="56">
                  <c:v>638</c:v>
                </c:pt>
                <c:pt idx="57">
                  <c:v>641</c:v>
                </c:pt>
                <c:pt idx="58">
                  <c:v>649</c:v>
                </c:pt>
                <c:pt idx="59">
                  <c:v>657</c:v>
                </c:pt>
                <c:pt idx="60">
                  <c:v>658</c:v>
                </c:pt>
                <c:pt idx="61">
                  <c:v>666</c:v>
                </c:pt>
                <c:pt idx="62">
                  <c:v>674</c:v>
                </c:pt>
                <c:pt idx="63">
                  <c:v>682</c:v>
                </c:pt>
                <c:pt idx="64">
                  <c:v>690</c:v>
                </c:pt>
                <c:pt idx="65">
                  <c:v>692</c:v>
                </c:pt>
                <c:pt idx="66">
                  <c:v>700</c:v>
                </c:pt>
                <c:pt idx="67">
                  <c:v>700</c:v>
                </c:pt>
                <c:pt idx="68">
                  <c:v>708</c:v>
                </c:pt>
                <c:pt idx="69">
                  <c:v>752</c:v>
                </c:pt>
                <c:pt idx="70">
                  <c:v>760</c:v>
                </c:pt>
                <c:pt idx="71">
                  <c:v>762</c:v>
                </c:pt>
                <c:pt idx="72">
                  <c:v>866</c:v>
                </c:pt>
                <c:pt idx="73">
                  <c:v>875</c:v>
                </c:pt>
                <c:pt idx="74">
                  <c:v>886</c:v>
                </c:pt>
                <c:pt idx="75">
                  <c:v>896</c:v>
                </c:pt>
                <c:pt idx="76">
                  <c:v>904</c:v>
                </c:pt>
                <c:pt idx="77">
                  <c:v>906</c:v>
                </c:pt>
                <c:pt idx="78">
                  <c:v>915</c:v>
                </c:pt>
                <c:pt idx="79">
                  <c:v>923</c:v>
                </c:pt>
                <c:pt idx="80">
                  <c:v>931</c:v>
                </c:pt>
                <c:pt idx="81">
                  <c:v>939</c:v>
                </c:pt>
                <c:pt idx="82">
                  <c:v>947</c:v>
                </c:pt>
                <c:pt idx="83">
                  <c:v>948</c:v>
                </c:pt>
                <c:pt idx="84">
                  <c:v>956</c:v>
                </c:pt>
                <c:pt idx="85">
                  <c:v>1056</c:v>
                </c:pt>
                <c:pt idx="86">
                  <c:v>1064</c:v>
                </c:pt>
                <c:pt idx="87">
                  <c:v>1072</c:v>
                </c:pt>
                <c:pt idx="88">
                  <c:v>1080</c:v>
                </c:pt>
                <c:pt idx="89">
                  <c:v>1081</c:v>
                </c:pt>
                <c:pt idx="90">
                  <c:v>1182</c:v>
                </c:pt>
                <c:pt idx="91">
                  <c:v>1298</c:v>
                </c:pt>
                <c:pt idx="92">
                  <c:v>1306</c:v>
                </c:pt>
                <c:pt idx="93">
                  <c:v>1314</c:v>
                </c:pt>
                <c:pt idx="94">
                  <c:v>1315</c:v>
                </c:pt>
                <c:pt idx="95">
                  <c:v>1323</c:v>
                </c:pt>
                <c:pt idx="96">
                  <c:v>1431</c:v>
                </c:pt>
                <c:pt idx="97">
                  <c:v>1439</c:v>
                </c:pt>
                <c:pt idx="98">
                  <c:v>1447</c:v>
                </c:pt>
                <c:pt idx="99">
                  <c:v>1448</c:v>
                </c:pt>
                <c:pt idx="100">
                  <c:v>1558</c:v>
                </c:pt>
                <c:pt idx="101">
                  <c:v>1574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611520"/>
        <c:axId val="113613056"/>
      </c:lineChart>
      <c:dateAx>
        <c:axId val="11361152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113613056"/>
        <c:crosses val="autoZero"/>
        <c:auto val="1"/>
        <c:lblOffset val="100"/>
        <c:baseTimeUnit val="days"/>
      </c:dateAx>
      <c:valAx>
        <c:axId val="113613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3611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4/29/2014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1.vsd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2.vsd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8074478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6.1	Temperature Cutoff Threshold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Critical</a:t>
            </a:r>
          </a:p>
          <a:p>
            <a:r>
              <a:rPr lang="en-US" b="1" dirty="0"/>
              <a:t>6.2	Printing Area Restrictions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</a:t>
            </a:r>
            <a:r>
              <a:rPr lang="en-US" dirty="0" smtClean="0"/>
              <a:t>Critical</a:t>
            </a:r>
          </a:p>
          <a:p>
            <a:r>
              <a:rPr lang="en-US" b="1" dirty="0"/>
              <a:t>7.1	 Host Software Manual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7.2	 Source Code Documentation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2 – High</a:t>
            </a:r>
          </a:p>
          <a:p>
            <a:r>
              <a:rPr lang="en-US" b="1" dirty="0"/>
              <a:t>7.3	 Source Code Availability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2 – </a:t>
            </a:r>
            <a:r>
              <a:rPr lang="en-US" dirty="0" smtClean="0"/>
              <a:t>High</a:t>
            </a:r>
          </a:p>
          <a:p>
            <a:r>
              <a:rPr lang="en-US" b="1" dirty="0"/>
              <a:t>8.1	Material Database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8.2	Abstract Hardware Interface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</a:t>
            </a:r>
            <a:r>
              <a:rPr lang="en-US" dirty="0" smtClean="0"/>
              <a:t>Critical</a:t>
            </a:r>
            <a:endParaRPr lang="en-US" dirty="0"/>
          </a:p>
          <a:p>
            <a:r>
              <a:rPr lang="en-US" b="1" dirty="0"/>
              <a:t>8.3	Modular and Scalable Design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345894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0574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27432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3352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4038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658299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5257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9800" y="594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499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Modularity</a:t>
            </a:r>
          </a:p>
          <a:p>
            <a:pPr lvl="1"/>
            <a:r>
              <a:rPr lang="en-US" sz="3200" dirty="0" smtClean="0"/>
              <a:t>Layer replacement</a:t>
            </a:r>
          </a:p>
          <a:p>
            <a:pPr lvl="1"/>
            <a:r>
              <a:rPr lang="en-US" sz="3200" dirty="0" smtClean="0"/>
              <a:t>Loose coupling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Interfaces defined</a:t>
            </a:r>
          </a:p>
          <a:p>
            <a:pPr lvl="1"/>
            <a:r>
              <a:rPr lang="en-US" sz="3200" dirty="0" smtClean="0"/>
              <a:t>High cohesion</a:t>
            </a:r>
          </a:p>
          <a:p>
            <a:pPr lvl="1"/>
            <a:r>
              <a:rPr lang="en-US" sz="3200" dirty="0" smtClean="0"/>
              <a:t>Unidirectional data flows</a:t>
            </a:r>
          </a:p>
          <a:p>
            <a:pPr lvl="1"/>
            <a:r>
              <a:rPr lang="en-US" sz="3200" dirty="0" smtClean="0"/>
              <a:t>Abstraction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Configurability</a:t>
            </a:r>
          </a:p>
          <a:p>
            <a:pPr lvl="1"/>
            <a:r>
              <a:rPr lang="en-US" sz="3200" dirty="0" smtClean="0"/>
              <a:t>Printer Configurability</a:t>
            </a:r>
          </a:p>
          <a:p>
            <a:pPr lvl="1"/>
            <a:r>
              <a:rPr lang="en-US" sz="3200" dirty="0" smtClean="0"/>
              <a:t>Print Configurability</a:t>
            </a:r>
          </a:p>
          <a:p>
            <a:pPr lvl="1"/>
            <a:r>
              <a:rPr lang="en-US" sz="3200" dirty="0" smtClean="0"/>
              <a:t>Material Configurability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Package interfaces</a:t>
            </a:r>
          </a:p>
          <a:p>
            <a:pPr lvl="1"/>
            <a:r>
              <a:rPr lang="en-US" sz="3200" dirty="0" smtClean="0"/>
              <a:t>Configuration pass through</a:t>
            </a:r>
          </a:p>
          <a:p>
            <a:pPr lvl="1"/>
            <a:r>
              <a:rPr lang="en-US" sz="3200" dirty="0" smtClean="0"/>
              <a:t>Concrete implementation selection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Extensibility</a:t>
            </a:r>
          </a:p>
          <a:p>
            <a:pPr lvl="1"/>
            <a:r>
              <a:rPr lang="en-US" sz="3200" dirty="0" smtClean="0"/>
              <a:t>Reusable sub-systems</a:t>
            </a:r>
          </a:p>
          <a:p>
            <a:pPr lvl="1"/>
            <a:r>
              <a:rPr lang="en-US" sz="3200" dirty="0" smtClean="0"/>
              <a:t>Need to add future sub-systems</a:t>
            </a:r>
          </a:p>
          <a:p>
            <a:pPr lvl="1"/>
            <a:r>
              <a:rPr lang="en-US" sz="3200" dirty="0" smtClean="0"/>
              <a:t>Maintainable codebase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Abstract interfaces</a:t>
            </a:r>
          </a:p>
          <a:p>
            <a:pPr lvl="1"/>
            <a:r>
              <a:rPr lang="en-US" sz="3200" dirty="0" smtClean="0"/>
              <a:t>Composite configurations</a:t>
            </a:r>
          </a:p>
          <a:p>
            <a:pPr lvl="1"/>
            <a:r>
              <a:rPr lang="en-US" sz="3200" dirty="0" smtClean="0"/>
              <a:t>Establish frameworks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Portability</a:t>
            </a:r>
          </a:p>
          <a:p>
            <a:pPr lvl="1"/>
            <a:r>
              <a:rPr lang="en-US" sz="3200" dirty="0" smtClean="0"/>
              <a:t>Usable with a variety of printers</a:t>
            </a:r>
          </a:p>
          <a:p>
            <a:pPr lvl="1"/>
            <a:r>
              <a:rPr lang="en-US" sz="3200" dirty="0" smtClean="0"/>
              <a:t>Usable with different interfaces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Abstract communications layer</a:t>
            </a:r>
          </a:p>
          <a:p>
            <a:pPr lvl="1"/>
            <a:r>
              <a:rPr lang="en-US" sz="3200" dirty="0" smtClean="0"/>
              <a:t>Can implement different G-Code flavors</a:t>
            </a:r>
          </a:p>
          <a:p>
            <a:pPr lvl="1"/>
            <a:r>
              <a:rPr lang="en-US" sz="3200" dirty="0" smtClean="0"/>
              <a:t>Abstract printer feedback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Seven Layers</a:t>
            </a:r>
          </a:p>
          <a:p>
            <a:r>
              <a:rPr lang="en-US" dirty="0" smtClean="0"/>
              <a:t>Layer Independence</a:t>
            </a:r>
          </a:p>
          <a:p>
            <a:r>
              <a:rPr lang="en-US" dirty="0" smtClean="0"/>
              <a:t>Interface Based</a:t>
            </a:r>
          </a:p>
          <a:p>
            <a:r>
              <a:rPr lang="en-US" dirty="0" smtClean="0"/>
              <a:t>Master Configuration Object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594894" y="533400"/>
          <a:ext cx="4863306" cy="623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4" imgW="7343730" imgH="9410580" progId="Visio.Drawing.15">
                  <p:embed/>
                </p:oleObj>
              </mc:Choice>
              <mc:Fallback>
                <p:oleObj name="Visio" r:id="rId4" imgW="7343730" imgH="941058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894" y="533400"/>
                        <a:ext cx="4863306" cy="6238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9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br>
              <a:rPr lang="en-US" dirty="0" smtClean="0"/>
            </a:br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Cohesion</a:t>
            </a:r>
          </a:p>
          <a:p>
            <a:r>
              <a:rPr lang="en-US" dirty="0" smtClean="0"/>
              <a:t>Low Coupling</a:t>
            </a:r>
          </a:p>
          <a:p>
            <a:r>
              <a:rPr lang="en-US" dirty="0"/>
              <a:t>Master Configuration Object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200400" y="32658"/>
          <a:ext cx="5256741" cy="675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4" imgW="7534278" imgH="9677340" progId="Visio.Drawing.15">
                  <p:embed/>
                </p:oleObj>
              </mc:Choice>
              <mc:Fallback>
                <p:oleObj name="Visio" r:id="rId4" imgW="7534278" imgH="967734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658"/>
                        <a:ext cx="5256741" cy="6758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23082" cy="1066800"/>
          </a:xfrm>
        </p:spPr>
        <p:txBody>
          <a:bodyPr/>
          <a:lstStyle/>
          <a:p>
            <a:r>
              <a:rPr lang="en-US" dirty="0" smtClean="0"/>
              <a:t>User Interface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8077199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79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Preprocessing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4" y="914400"/>
            <a:ext cx="4586288" cy="560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9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rocessing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197275" cy="47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4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953000"/>
            <a:ext cx="76200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Oversight – Dr. </a:t>
            </a:r>
            <a:r>
              <a:rPr lang="en-US" dirty="0" err="1" smtClean="0"/>
              <a:t>Shiakolas</a:t>
            </a:r>
            <a:r>
              <a:rPr lang="en-US" dirty="0" smtClean="0"/>
              <a:t> , Mr. O’Dell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34939"/>
              </p:ext>
            </p:extLst>
          </p:nvPr>
        </p:nvGraphicFramePr>
        <p:xfrm>
          <a:off x="685801" y="1074420"/>
          <a:ext cx="6553199" cy="388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2389"/>
                <a:gridCol w="2165405"/>
                <a:gridCol w="2165405"/>
              </a:tblGrid>
              <a:tr h="13205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Role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Assigned To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Responsibility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95369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Project Manager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Daniel Lain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Maintain Project Plan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Assign Tasks to Team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Turn in Deliverables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Risk Manager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Change Approval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95369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Hardware Lead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Shawn Simonson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Plan Hardware Interfaces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Research Hardware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Hardware Development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 Liaison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Change Approval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95369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Software Engineering Lead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Jesse Bowles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System Architecture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Modular Planning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Scalability Planning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Develop UMLs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Change Approval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748284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Lead Programmer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Tim Edmonson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Algorithm Development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Open Source Selection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Algorithm Research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Change Approval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053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Post Processing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6553200" cy="498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2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Printer Control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093788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4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Communications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45584"/>
            <a:ext cx="8288066" cy="285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Printer Feedback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04348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78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Master Configuration Object</a:t>
            </a:r>
          </a:p>
          <a:p>
            <a:pPr lvl="1"/>
            <a:r>
              <a:rPr lang="en-US" sz="3200" dirty="0" smtClean="0"/>
              <a:t>Consistent interface between layers</a:t>
            </a:r>
          </a:p>
          <a:p>
            <a:pPr lvl="1"/>
            <a:r>
              <a:rPr lang="en-US" sz="3200" dirty="0" smtClean="0"/>
              <a:t>Many parameters for processing</a:t>
            </a:r>
          </a:p>
          <a:p>
            <a:pPr lvl="1"/>
            <a:r>
              <a:rPr lang="en-US" sz="3200" dirty="0"/>
              <a:t>Linear </a:t>
            </a:r>
            <a:r>
              <a:rPr lang="en-US" sz="3200" dirty="0" smtClean="0"/>
              <a:t>pipeline design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9970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3600" dirty="0"/>
              <a:t>Third Party Slicing Engine vs. Custom Slicing </a:t>
            </a:r>
            <a:r>
              <a:rPr lang="en-US" sz="3600" dirty="0" smtClean="0"/>
              <a:t>Engine</a:t>
            </a:r>
          </a:p>
          <a:p>
            <a:pPr marL="685800" lvl="2">
              <a:spcBef>
                <a:spcPts val="1000"/>
              </a:spcBef>
            </a:pPr>
            <a:r>
              <a:rPr lang="en-US" sz="3200" dirty="0" smtClean="0"/>
              <a:t>Feasibility</a:t>
            </a:r>
            <a:endParaRPr lang="en-US" sz="3200" dirty="0"/>
          </a:p>
          <a:p>
            <a:pPr marL="1143000" lvl="3">
              <a:spcBef>
                <a:spcPts val="1000"/>
              </a:spcBef>
            </a:pPr>
            <a:r>
              <a:rPr lang="en-US" sz="2800" dirty="0" smtClean="0"/>
              <a:t>Geometry skills</a:t>
            </a:r>
          </a:p>
          <a:p>
            <a:pPr marL="1143000" lvl="3">
              <a:spcBef>
                <a:spcPts val="1000"/>
              </a:spcBef>
            </a:pPr>
            <a:r>
              <a:rPr lang="en-US" sz="2800" dirty="0" smtClean="0"/>
              <a:t>Complexity</a:t>
            </a:r>
          </a:p>
          <a:p>
            <a:pPr marL="1143000" lvl="3">
              <a:spcBef>
                <a:spcPts val="1000"/>
              </a:spcBef>
            </a:pPr>
            <a:r>
              <a:rPr lang="en-US" sz="2800" dirty="0" smtClean="0"/>
              <a:t>Time</a:t>
            </a:r>
          </a:p>
          <a:p>
            <a:pPr marL="685800" lvl="2">
              <a:spcBef>
                <a:spcPts val="1000"/>
              </a:spcBef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23957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Design Considerations/Tradeoffs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Three Processing Layers vs. One Processing </a:t>
            </a:r>
            <a:r>
              <a:rPr lang="en-US" sz="3600" dirty="0" smtClean="0"/>
              <a:t>Layer</a:t>
            </a:r>
          </a:p>
          <a:p>
            <a:pPr lvl="1"/>
            <a:r>
              <a:rPr lang="en-US" sz="3200" dirty="0" smtClean="0"/>
              <a:t>Modularity</a:t>
            </a:r>
          </a:p>
          <a:p>
            <a:pPr lvl="1"/>
            <a:r>
              <a:rPr lang="en-US" sz="3200" dirty="0" smtClean="0"/>
              <a:t>Preprocessing</a:t>
            </a:r>
          </a:p>
          <a:p>
            <a:pPr lvl="1"/>
            <a:r>
              <a:rPr lang="en-US" sz="3200" dirty="0" smtClean="0"/>
              <a:t>Post Processing</a:t>
            </a:r>
          </a:p>
        </p:txBody>
      </p:sp>
    </p:spTree>
    <p:extLst>
      <p:ext uri="{BB962C8B-B14F-4D97-AF65-F5344CB8AC3E}">
        <p14:creationId xmlns:p14="http://schemas.microsoft.com/office/powerpoint/2010/main" val="1016291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3600" dirty="0"/>
              <a:t>Separate Printer Control Layer and Printer Feedback </a:t>
            </a:r>
            <a:r>
              <a:rPr lang="en-US" sz="3600" dirty="0" smtClean="0"/>
              <a:t>Layer</a:t>
            </a:r>
          </a:p>
          <a:p>
            <a:pPr marL="685800" lvl="2">
              <a:spcBef>
                <a:spcPts val="1000"/>
              </a:spcBef>
            </a:pPr>
            <a:r>
              <a:rPr lang="en-US" sz="3200" dirty="0" smtClean="0"/>
              <a:t>Modularity</a:t>
            </a:r>
          </a:p>
          <a:p>
            <a:pPr marL="685800" lvl="2">
              <a:spcBef>
                <a:spcPts val="1000"/>
              </a:spcBef>
            </a:pPr>
            <a:r>
              <a:rPr lang="en-US" sz="3200" dirty="0" smtClean="0"/>
              <a:t>Portability Between Printers</a:t>
            </a:r>
          </a:p>
          <a:p>
            <a:pPr marL="685800" lvl="2">
              <a:spcBef>
                <a:spcPts val="1000"/>
              </a:spcBef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87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600" dirty="0"/>
              <a:t>GUI View / Controller Subsystems</a:t>
            </a:r>
          </a:p>
          <a:p>
            <a:pPr lvl="1"/>
            <a:r>
              <a:rPr lang="en-US" sz="3200" dirty="0" smtClean="0"/>
              <a:t>Modularity</a:t>
            </a:r>
          </a:p>
          <a:p>
            <a:pPr lvl="2"/>
            <a:r>
              <a:rPr lang="en-US" sz="2800" dirty="0" smtClean="0"/>
              <a:t>Separation between presentation and logic</a:t>
            </a:r>
          </a:p>
          <a:p>
            <a:pPr lvl="1"/>
            <a:r>
              <a:rPr lang="en-US" sz="3200" dirty="0" smtClean="0"/>
              <a:t>Extensibility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1665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</a:t>
            </a:r>
          </a:p>
          <a:p>
            <a:r>
              <a:rPr lang="en-US" dirty="0" smtClean="0"/>
              <a:t>Component</a:t>
            </a:r>
          </a:p>
          <a:p>
            <a:r>
              <a:rPr lang="en-US" dirty="0" smtClean="0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3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Product: 3-D Printer Fabrication System</a:t>
            </a:r>
          </a:p>
          <a:p>
            <a:endParaRPr lang="en-US" dirty="0" smtClean="0"/>
          </a:p>
          <a:p>
            <a:r>
              <a:rPr lang="en-US" dirty="0" smtClean="0"/>
              <a:t>Problem Solved: The need to fabricate custom human compatible medical devices</a:t>
            </a:r>
          </a:p>
          <a:p>
            <a:endParaRPr lang="en-US" dirty="0" smtClean="0"/>
          </a:p>
          <a:p>
            <a:r>
              <a:rPr lang="en-US" dirty="0" smtClean="0"/>
              <a:t>Audience: 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Dr</a:t>
            </a:r>
            <a:r>
              <a:rPr lang="en-US" dirty="0"/>
              <a:t>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, Manufacturing Automation and Robotic Systems (MARS) lab at University of Texas </a:t>
            </a:r>
            <a:r>
              <a:rPr lang="en-US" dirty="0" smtClean="0"/>
              <a:t>Arlington, </a:t>
            </a:r>
          </a:p>
          <a:p>
            <a:pPr lvl="1"/>
            <a:r>
              <a:rPr lang="en-US" dirty="0" smtClean="0"/>
              <a:t>Medical Researchers</a:t>
            </a:r>
          </a:p>
          <a:p>
            <a:pPr lvl="1"/>
            <a:r>
              <a:rPr lang="en-US" dirty="0" smtClean="0"/>
              <a:t> Material Researchers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Stages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One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Processing</a:t>
            </a:r>
          </a:p>
          <a:p>
            <a:r>
              <a:rPr lang="en-US" dirty="0" smtClean="0"/>
              <a:t>Stage Two</a:t>
            </a:r>
          </a:p>
          <a:p>
            <a:pPr lvl="1"/>
            <a:r>
              <a:rPr lang="en-US" dirty="0" smtClean="0"/>
              <a:t>Configuration GUI/Controllers</a:t>
            </a:r>
            <a:endParaRPr lang="en-US" dirty="0"/>
          </a:p>
          <a:p>
            <a:r>
              <a:rPr lang="en-US" dirty="0" smtClean="0"/>
              <a:t>Stage Three</a:t>
            </a:r>
          </a:p>
          <a:p>
            <a:pPr lvl="1"/>
            <a:r>
              <a:rPr lang="en-US" dirty="0" smtClean="0"/>
              <a:t>Print Job GUI/Controller</a:t>
            </a:r>
          </a:p>
          <a:p>
            <a:pPr lvl="1"/>
            <a:r>
              <a:rPr lang="en-US" dirty="0" smtClean="0"/>
              <a:t>Printer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79128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Test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00233"/>
              </p:ext>
            </p:extLst>
          </p:nvPr>
        </p:nvGraphicFramePr>
        <p:xfrm>
          <a:off x="628650" y="1825625"/>
          <a:ext cx="78867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599"/>
                <a:gridCol w="1853513"/>
                <a:gridCol w="1507524"/>
                <a:gridCol w="1682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Metric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Pass Criteria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Result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Pass/Fail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Critical Priority Features</a:t>
                      </a:r>
                      <a:r>
                        <a:rPr lang="en-US" sz="2000" baseline="0" dirty="0" smtClean="0"/>
                        <a:t> Verified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 Priority Features</a:t>
                      </a:r>
                      <a:r>
                        <a:rPr lang="en-US" sz="2000" baseline="0" dirty="0" smtClean="0"/>
                        <a:t> Verified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Moderate Priority Features Verified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75</a:t>
                      </a:r>
                      <a:r>
                        <a:rPr lang="en-US" sz="2000" baseline="0" dirty="0" smtClean="0"/>
                        <a:t>% - 100%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Low Features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Priority </a:t>
                      </a:r>
                      <a:r>
                        <a:rPr lang="en-US" sz="2000" baseline="0" dirty="0" smtClean="0"/>
                        <a:t>Verified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50% - 100%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Branch and Line Coverage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80% - 100%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200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 smtClean="0"/>
              <a:t>Effort – Stage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7724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UI Layer				Hours	Lines</a:t>
            </a:r>
          </a:p>
          <a:p>
            <a:pPr lvl="1"/>
            <a:r>
              <a:rPr lang="en-US" dirty="0" smtClean="0"/>
              <a:t>Database Subsystem</a:t>
            </a:r>
          </a:p>
          <a:p>
            <a:pPr lvl="2"/>
            <a:r>
              <a:rPr lang="en-US" dirty="0" smtClean="0"/>
              <a:t>Persistence Framework		5	256</a:t>
            </a:r>
          </a:p>
          <a:p>
            <a:pPr lvl="2"/>
            <a:r>
              <a:rPr lang="en-US" dirty="0" smtClean="0"/>
              <a:t>Command Structure		10	1020</a:t>
            </a:r>
          </a:p>
          <a:p>
            <a:r>
              <a:rPr lang="en-US" dirty="0" smtClean="0"/>
              <a:t>Preprocessing Layer</a:t>
            </a:r>
          </a:p>
          <a:p>
            <a:pPr lvl="1"/>
            <a:r>
              <a:rPr lang="en-US" dirty="0" smtClean="0"/>
              <a:t>Normalization Subsystem</a:t>
            </a:r>
          </a:p>
          <a:p>
            <a:pPr lvl="2"/>
            <a:r>
              <a:rPr lang="en-US" dirty="0" smtClean="0"/>
              <a:t>Object Subsection Module		5	435	</a:t>
            </a:r>
          </a:p>
          <a:p>
            <a:pPr lvl="2"/>
            <a:r>
              <a:rPr lang="en-US" dirty="0" smtClean="0"/>
              <a:t>Object Translation Module		6	64</a:t>
            </a:r>
          </a:p>
          <a:p>
            <a:r>
              <a:rPr lang="en-US" dirty="0" smtClean="0"/>
              <a:t>Processing Layer</a:t>
            </a:r>
          </a:p>
          <a:p>
            <a:pPr lvl="1"/>
            <a:r>
              <a:rPr lang="en-US" dirty="0" smtClean="0"/>
              <a:t>Slicing Engine</a:t>
            </a:r>
          </a:p>
          <a:p>
            <a:pPr lvl="2"/>
            <a:r>
              <a:rPr lang="en-US" dirty="0" smtClean="0"/>
              <a:t>Slicing Engine Wrapper		</a:t>
            </a:r>
            <a:r>
              <a:rPr lang="en-US" dirty="0"/>
              <a:t>6</a:t>
            </a:r>
            <a:r>
              <a:rPr lang="en-US" dirty="0" smtClean="0"/>
              <a:t>	814</a:t>
            </a:r>
          </a:p>
          <a:p>
            <a:r>
              <a:rPr lang="en-US" dirty="0" smtClean="0"/>
              <a:t>Post Processing Layer</a:t>
            </a:r>
          </a:p>
          <a:p>
            <a:pPr lvl="1"/>
            <a:r>
              <a:rPr lang="en-US" dirty="0" smtClean="0"/>
              <a:t>G-Code Preparation </a:t>
            </a:r>
          </a:p>
          <a:p>
            <a:pPr lvl="2"/>
            <a:r>
              <a:rPr lang="en-US" dirty="0" smtClean="0"/>
              <a:t>Parser Module			2	248</a:t>
            </a:r>
          </a:p>
          <a:p>
            <a:pPr lvl="2"/>
            <a:r>
              <a:rPr lang="en-US" dirty="0" smtClean="0"/>
              <a:t>Unification Module			4	64</a:t>
            </a:r>
          </a:p>
          <a:p>
            <a:r>
              <a:rPr lang="en-US" dirty="0" smtClean="0"/>
              <a:t>Communications Layer</a:t>
            </a:r>
          </a:p>
          <a:p>
            <a:pPr lvl="1"/>
            <a:r>
              <a:rPr lang="en-US" dirty="0" smtClean="0"/>
              <a:t>Communication Subsystem			445</a:t>
            </a:r>
          </a:p>
          <a:p>
            <a:pPr lvl="2"/>
            <a:r>
              <a:rPr lang="en-US" dirty="0" err="1" smtClean="0"/>
              <a:t>TxRx</a:t>
            </a:r>
            <a:r>
              <a:rPr lang="en-US" dirty="0" smtClean="0"/>
              <a:t> Module			6	</a:t>
            </a:r>
          </a:p>
          <a:p>
            <a:pPr lvl="2"/>
            <a:r>
              <a:rPr lang="en-US" dirty="0" smtClean="0"/>
              <a:t>Serialization Module		6	</a:t>
            </a:r>
          </a:p>
          <a:p>
            <a:pPr lvl="2"/>
            <a:r>
              <a:rPr lang="en-US" dirty="0" smtClean="0"/>
              <a:t>Deserialization			6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	Total	56	3346</a:t>
            </a:r>
          </a:p>
        </p:txBody>
      </p:sp>
    </p:spTree>
    <p:extLst>
      <p:ext uri="{BB962C8B-B14F-4D97-AF65-F5344CB8AC3E}">
        <p14:creationId xmlns:p14="http://schemas.microsoft.com/office/powerpoint/2010/main" val="34900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 smtClean="0"/>
              <a:t>Effort – Stage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UI Layer				Hours	Lines</a:t>
            </a:r>
          </a:p>
          <a:p>
            <a:pPr lvl="1"/>
            <a:r>
              <a:rPr lang="en-US" dirty="0" smtClean="0"/>
              <a:t>GUI Subsystem			27	</a:t>
            </a:r>
            <a:r>
              <a:rPr lang="en-US" strike="sngStrike" dirty="0" smtClean="0"/>
              <a:t>4250</a:t>
            </a:r>
          </a:p>
          <a:p>
            <a:pPr lvl="2"/>
            <a:r>
              <a:rPr lang="en-US" dirty="0" smtClean="0"/>
              <a:t>Import GUI			2	197</a:t>
            </a:r>
          </a:p>
          <a:p>
            <a:pPr lvl="2"/>
            <a:r>
              <a:rPr lang="en-US" dirty="0" smtClean="0"/>
              <a:t>Printer Configuration GUI		3	744</a:t>
            </a:r>
          </a:p>
          <a:p>
            <a:pPr lvl="2"/>
            <a:r>
              <a:rPr lang="en-US" dirty="0" smtClean="0"/>
              <a:t>Print Configuration GUI		3	2386</a:t>
            </a:r>
          </a:p>
          <a:p>
            <a:pPr lvl="2"/>
            <a:r>
              <a:rPr lang="en-US" dirty="0" smtClean="0"/>
              <a:t>Extruder GUI 			3	483</a:t>
            </a:r>
          </a:p>
          <a:p>
            <a:pPr lvl="1"/>
            <a:r>
              <a:rPr lang="en-US" dirty="0" smtClean="0"/>
              <a:t>Controller Subsystem</a:t>
            </a:r>
          </a:p>
          <a:p>
            <a:pPr lvl="2"/>
            <a:r>
              <a:rPr lang="en-US" dirty="0" smtClean="0"/>
              <a:t>Import Controller			2	31</a:t>
            </a:r>
          </a:p>
          <a:p>
            <a:pPr lvl="2"/>
            <a:r>
              <a:rPr lang="en-US" dirty="0" smtClean="0"/>
              <a:t>Printer Controller			2	170</a:t>
            </a:r>
          </a:p>
          <a:p>
            <a:pPr lvl="2"/>
            <a:r>
              <a:rPr lang="en-US" dirty="0" smtClean="0"/>
              <a:t>Print Controller			3	155</a:t>
            </a:r>
          </a:p>
          <a:p>
            <a:pPr lvl="2"/>
            <a:r>
              <a:rPr lang="en-US" dirty="0" smtClean="0"/>
              <a:t>Extruder Controller		2	64</a:t>
            </a:r>
            <a:endParaRPr lang="en-US" dirty="0"/>
          </a:p>
          <a:p>
            <a:r>
              <a:rPr lang="en-US" dirty="0" smtClean="0"/>
              <a:t>Printer Control Layer</a:t>
            </a:r>
          </a:p>
          <a:p>
            <a:pPr lvl="1"/>
            <a:r>
              <a:rPr lang="en-US" dirty="0" smtClean="0"/>
              <a:t>Printer State Controller</a:t>
            </a:r>
          </a:p>
          <a:p>
            <a:pPr lvl="2"/>
            <a:r>
              <a:rPr lang="en-US" dirty="0"/>
              <a:t>Printer State </a:t>
            </a:r>
            <a:r>
              <a:rPr lang="en-US" dirty="0" smtClean="0"/>
              <a:t>Controller		2	212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	Totals	52	4442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 smtClean="0"/>
              <a:t>Effort – Stage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UI Layer				Hours	Lines</a:t>
            </a:r>
          </a:p>
          <a:p>
            <a:pPr lvl="1"/>
            <a:r>
              <a:rPr lang="en-US" dirty="0" smtClean="0"/>
              <a:t>GUI Subsystem</a:t>
            </a:r>
          </a:p>
          <a:p>
            <a:pPr lvl="2"/>
            <a:r>
              <a:rPr lang="en-US" dirty="0" smtClean="0"/>
              <a:t>Print Job GUI			9	885</a:t>
            </a:r>
          </a:p>
          <a:p>
            <a:pPr lvl="2"/>
            <a:r>
              <a:rPr lang="en-US" dirty="0" smtClean="0"/>
              <a:t>Status GUI			8	520</a:t>
            </a:r>
          </a:p>
          <a:p>
            <a:pPr lvl="1"/>
            <a:r>
              <a:rPr lang="en-US" dirty="0" smtClean="0"/>
              <a:t>Controller Subsystem</a:t>
            </a:r>
          </a:p>
          <a:p>
            <a:pPr lvl="2"/>
            <a:r>
              <a:rPr lang="en-US" dirty="0" smtClean="0"/>
              <a:t>Print Job Controller		11	159</a:t>
            </a:r>
          </a:p>
          <a:p>
            <a:pPr lvl="2"/>
            <a:r>
              <a:rPr lang="en-US" dirty="0" smtClean="0"/>
              <a:t>Status Controller			12	194</a:t>
            </a:r>
          </a:p>
          <a:p>
            <a:r>
              <a:rPr lang="en-US" dirty="0" smtClean="0"/>
              <a:t>Printer Feedback Layer</a:t>
            </a:r>
          </a:p>
          <a:p>
            <a:pPr lvl="1"/>
            <a:r>
              <a:rPr lang="en-US" dirty="0" smtClean="0"/>
              <a:t>State Monitoring</a:t>
            </a:r>
          </a:p>
          <a:p>
            <a:pPr lvl="2"/>
            <a:r>
              <a:rPr lang="en-US" dirty="0" smtClean="0"/>
              <a:t>Dispatch Module			10	125</a:t>
            </a:r>
          </a:p>
          <a:p>
            <a:r>
              <a:rPr lang="en-US" dirty="0" smtClean="0"/>
              <a:t>Debugging				30</a:t>
            </a:r>
          </a:p>
          <a:p>
            <a:r>
              <a:rPr lang="en-US" dirty="0" smtClean="0"/>
              <a:t>Testing				30	6295</a:t>
            </a:r>
          </a:p>
          <a:p>
            <a:r>
              <a:rPr lang="en-US" dirty="0" smtClean="0"/>
              <a:t>Utilities				10	273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	Total	120	8451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– Hours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4655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customer’s needs</a:t>
            </a:r>
          </a:p>
          <a:p>
            <a:r>
              <a:rPr lang="en-US" dirty="0" smtClean="0"/>
              <a:t>Constant communication with team and customer</a:t>
            </a:r>
          </a:p>
          <a:p>
            <a:r>
              <a:rPr lang="en-US" dirty="0" smtClean="0"/>
              <a:t>Ask for help when needed</a:t>
            </a:r>
          </a:p>
          <a:p>
            <a:r>
              <a:rPr lang="en-US" dirty="0" smtClean="0"/>
              <a:t>Hold each other accountable</a:t>
            </a:r>
          </a:p>
          <a:p>
            <a:r>
              <a:rPr lang="en-US" dirty="0" smtClean="0"/>
              <a:t>Design in as much detail as possible before implementation</a:t>
            </a:r>
          </a:p>
          <a:p>
            <a:r>
              <a:rPr lang="en-US" dirty="0" smtClean="0"/>
              <a:t>Use resources available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94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pic>
        <p:nvPicPr>
          <p:cNvPr id="3074" name="Picture 2" descr="Mock-up 3D Prin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49" y="1690688"/>
            <a:ext cx="5939504" cy="498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5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3.1	 STL File Input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  </a:t>
            </a:r>
            <a:r>
              <a:rPr lang="en-US" dirty="0"/>
              <a:t>1 </a:t>
            </a:r>
            <a:r>
              <a:rPr lang="en-US" dirty="0" smtClean="0"/>
              <a:t>– Critical</a:t>
            </a:r>
          </a:p>
          <a:p>
            <a:r>
              <a:rPr lang="en-US" b="1" dirty="0"/>
              <a:t>3.4	Issue Machine </a:t>
            </a:r>
            <a:r>
              <a:rPr lang="en-US" b="1" dirty="0" smtClean="0"/>
              <a:t>Instructions</a:t>
            </a:r>
            <a:endParaRPr lang="en-US" dirty="0"/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 1 – Critical</a:t>
            </a:r>
          </a:p>
          <a:p>
            <a:r>
              <a:rPr lang="en-US" b="1" dirty="0"/>
              <a:t>3.5	Monitor Temperature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3.6	Monitor Position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3.8	Identify Materials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1 - Critical</a:t>
            </a:r>
          </a:p>
          <a:p>
            <a:r>
              <a:rPr lang="en-US" b="1" dirty="0"/>
              <a:t>3.9	Identify Shapes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1 - Critical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89987" y="1752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06029" y="3276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4114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9987" y="4876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9987" y="5562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06029" y="2514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4510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3.10	Determine Shape of Support Material Structure</a:t>
            </a:r>
          </a:p>
          <a:p>
            <a:pPr lvl="1"/>
            <a:r>
              <a:rPr lang="en-US" sz="1600" b="1" dirty="0" smtClean="0"/>
              <a:t>Priority</a:t>
            </a:r>
            <a:r>
              <a:rPr lang="en-US" sz="1600" b="1" dirty="0"/>
              <a:t>:</a:t>
            </a:r>
            <a:r>
              <a:rPr lang="en-US" sz="1600" dirty="0"/>
              <a:t>  1 - Critical</a:t>
            </a:r>
          </a:p>
          <a:p>
            <a:r>
              <a:rPr lang="en-US" sz="1800" b="1" dirty="0"/>
              <a:t>3.11	Create Printing Path</a:t>
            </a:r>
          </a:p>
          <a:p>
            <a:pPr lvl="1"/>
            <a:r>
              <a:rPr lang="en-US" sz="1600" b="1" dirty="0" smtClean="0"/>
              <a:t>Priority</a:t>
            </a:r>
            <a:r>
              <a:rPr lang="en-US" sz="1600" b="1" dirty="0"/>
              <a:t>:</a:t>
            </a:r>
            <a:r>
              <a:rPr lang="en-US" sz="1600" dirty="0"/>
              <a:t>  1 </a:t>
            </a:r>
            <a:r>
              <a:rPr lang="en-US" sz="1600" dirty="0" smtClean="0"/>
              <a:t>– Critical</a:t>
            </a:r>
          </a:p>
          <a:p>
            <a:r>
              <a:rPr lang="en-US" sz="1800" b="1" dirty="0"/>
              <a:t>3.14	Slice Geometry into Thickness Levels</a:t>
            </a:r>
          </a:p>
          <a:p>
            <a:pPr lvl="1"/>
            <a:r>
              <a:rPr lang="en-US" sz="1600" b="1" dirty="0"/>
              <a:t>Priority:</a:t>
            </a:r>
            <a:r>
              <a:rPr lang="en-US" sz="1600" dirty="0"/>
              <a:t>  1 – Critical</a:t>
            </a:r>
          </a:p>
          <a:p>
            <a:r>
              <a:rPr lang="en-US" sz="1800" b="1" dirty="0"/>
              <a:t>3.17	Allow for UV Head Polymerization</a:t>
            </a:r>
          </a:p>
          <a:p>
            <a:pPr lvl="1"/>
            <a:r>
              <a:rPr lang="en-US" sz="1600" b="1" dirty="0"/>
              <a:t>Priority:</a:t>
            </a:r>
            <a:r>
              <a:rPr lang="en-US" sz="1600" dirty="0"/>
              <a:t>  1 – Critical</a:t>
            </a:r>
          </a:p>
          <a:p>
            <a:r>
              <a:rPr lang="en-US" sz="1800" b="1" dirty="0"/>
              <a:t>Non Critical Requirements</a:t>
            </a:r>
          </a:p>
          <a:p>
            <a:pPr lvl="1"/>
            <a:r>
              <a:rPr lang="en-US" sz="1600" dirty="0" smtClean="0"/>
              <a:t>3.16 Monitor </a:t>
            </a:r>
            <a:r>
              <a:rPr lang="en-US" sz="1600" dirty="0"/>
              <a:t>Door Switch</a:t>
            </a:r>
          </a:p>
          <a:p>
            <a:pPr lvl="1"/>
            <a:r>
              <a:rPr lang="en-US" sz="1600" dirty="0" smtClean="0"/>
              <a:t>3.18 </a:t>
            </a:r>
            <a:r>
              <a:rPr lang="en-US" sz="1600" dirty="0" err="1" smtClean="0"/>
              <a:t>Sparsity</a:t>
            </a:r>
            <a:r>
              <a:rPr lang="en-US" sz="1600" dirty="0" smtClean="0"/>
              <a:t> </a:t>
            </a:r>
            <a:r>
              <a:rPr lang="en-US" sz="1600" dirty="0"/>
              <a:t>and Density Controls</a:t>
            </a:r>
            <a:endParaRPr lang="en-US" sz="1600" b="1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019800" y="1752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4384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30480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01439" y="3657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01439" y="4343400"/>
            <a:ext cx="2286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Incomplete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001439" y="4724400"/>
            <a:ext cx="22860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13814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744"/>
            <a:ext cx="7620000" cy="5138057"/>
          </a:xfrm>
        </p:spPr>
        <p:txBody>
          <a:bodyPr>
            <a:normAutofit/>
          </a:bodyPr>
          <a:lstStyle/>
          <a:p>
            <a:r>
              <a:rPr lang="en-US" b="1" dirty="0"/>
              <a:t>3.2	Graphical User Interface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 3 </a:t>
            </a:r>
            <a:r>
              <a:rPr lang="en-US" dirty="0" smtClean="0"/>
              <a:t>– Moderate</a:t>
            </a:r>
          </a:p>
          <a:p>
            <a:r>
              <a:rPr lang="en-US" b="1" dirty="0"/>
              <a:t>3.12	Database Interface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 1 - </a:t>
            </a:r>
            <a:r>
              <a:rPr lang="en-US" dirty="0" smtClean="0"/>
              <a:t>Critical</a:t>
            </a:r>
          </a:p>
          <a:p>
            <a:r>
              <a:rPr lang="en-US" b="1" dirty="0"/>
              <a:t>3.13	Store &amp; Load Material Records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3.19	Graphical Object Models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5 – Future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371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13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52851" y="2971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52851" y="3733800"/>
            <a:ext cx="2286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Incomplete</a:t>
            </a:r>
          </a:p>
        </p:txBody>
      </p:sp>
    </p:spTree>
    <p:extLst>
      <p:ext uri="{BB962C8B-B14F-4D97-AF65-F5344CB8AC3E}">
        <p14:creationId xmlns:p14="http://schemas.microsoft.com/office/powerpoint/2010/main" val="35204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7620000" cy="5334000"/>
          </a:xfrm>
        </p:spPr>
        <p:txBody>
          <a:bodyPr>
            <a:normAutofit/>
          </a:bodyPr>
          <a:lstStyle/>
          <a:p>
            <a:r>
              <a:rPr lang="en-US" b="1" dirty="0"/>
              <a:t>4.1	Software Installer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Critical</a:t>
            </a:r>
          </a:p>
          <a:p>
            <a:r>
              <a:rPr lang="en-US" b="1" dirty="0"/>
              <a:t>4.2	Host Software to Printer Connection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Critical</a:t>
            </a:r>
          </a:p>
          <a:p>
            <a:r>
              <a:rPr lang="en-US" b="1" dirty="0"/>
              <a:t>4.3	User Manual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3 - Moderate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9800" y="1371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213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2851" y="2971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282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7620000" cy="5334000"/>
          </a:xfrm>
        </p:spPr>
        <p:txBody>
          <a:bodyPr>
            <a:normAutofit/>
          </a:bodyPr>
          <a:lstStyle/>
          <a:p>
            <a:r>
              <a:rPr lang="en-US" b="1" dirty="0"/>
              <a:t>5.1	Startup Time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 </a:t>
            </a:r>
            <a:r>
              <a:rPr lang="en-US" dirty="0"/>
              <a:t>4 – Low</a:t>
            </a:r>
          </a:p>
          <a:p>
            <a:r>
              <a:rPr lang="en-US" b="1" dirty="0"/>
              <a:t>5.2	STL Import Time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4 – Low</a:t>
            </a:r>
          </a:p>
          <a:p>
            <a:r>
              <a:rPr lang="en-US" b="1" dirty="0"/>
              <a:t>5.3	Object Processing Time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2 – High</a:t>
            </a:r>
          </a:p>
          <a:p>
            <a:r>
              <a:rPr lang="en-US" b="1" dirty="0"/>
              <a:t>5.4	GUI Responsiveness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3 – Moderate</a:t>
            </a:r>
          </a:p>
          <a:p>
            <a:r>
              <a:rPr lang="en-US" b="1" dirty="0"/>
              <a:t>5.5	Real Time Sensor Monitoring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2 – High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371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13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2895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3657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495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9715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180</TotalTime>
  <Words>509</Words>
  <Application>Microsoft Office PowerPoint</Application>
  <PresentationFormat>On-screen Show (4:3)</PresentationFormat>
  <Paragraphs>320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Adjacency</vt:lpstr>
      <vt:lpstr>Visio</vt:lpstr>
      <vt:lpstr>Team Ink3D Final Presentation</vt:lpstr>
      <vt:lpstr>Organization</vt:lpstr>
      <vt:lpstr>Product Concept</vt:lpstr>
      <vt:lpstr>Product Concept</vt:lpstr>
      <vt:lpstr>Functional Requirements</vt:lpstr>
      <vt:lpstr>Functional Requirements</vt:lpstr>
      <vt:lpstr>User Interfaces Requirements</vt:lpstr>
      <vt:lpstr>Packaging Requirements</vt:lpstr>
      <vt:lpstr>Performance Requirements</vt:lpstr>
      <vt:lpstr>Other Requirements</vt:lpstr>
      <vt:lpstr>Architecture Guiding Principle</vt:lpstr>
      <vt:lpstr>Architecture Guiding Principle</vt:lpstr>
      <vt:lpstr>Architecture Guiding Principle</vt:lpstr>
      <vt:lpstr>Architecture Guiding Principle</vt:lpstr>
      <vt:lpstr>Architecture Design</vt:lpstr>
      <vt:lpstr>Module  Decomposition</vt:lpstr>
      <vt:lpstr>User Interface Layer</vt:lpstr>
      <vt:lpstr>Preprocessing Layer</vt:lpstr>
      <vt:lpstr>Processing Layer</vt:lpstr>
      <vt:lpstr>Post Processing Layer</vt:lpstr>
      <vt:lpstr>Printer Control Layer</vt:lpstr>
      <vt:lpstr>Communications Layer</vt:lpstr>
      <vt:lpstr>Printer Feedback Layer</vt:lpstr>
      <vt:lpstr>Design Considerations/Tradeoffs</vt:lpstr>
      <vt:lpstr>Design Considerations/Tradeoffs</vt:lpstr>
      <vt:lpstr>Design Considerations/Tradeoffs</vt:lpstr>
      <vt:lpstr>Design Considerations/Tradeoffs</vt:lpstr>
      <vt:lpstr>Design Considerations/Tradeoffs</vt:lpstr>
      <vt:lpstr>Testing Approach</vt:lpstr>
      <vt:lpstr>Three Stages of Testing</vt:lpstr>
      <vt:lpstr>Overall Test Results</vt:lpstr>
      <vt:lpstr>Effort – Stage One</vt:lpstr>
      <vt:lpstr>Effort – Stage Two</vt:lpstr>
      <vt:lpstr>Effort – Stage Three</vt:lpstr>
      <vt:lpstr>Effort – Hours  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Dan</cp:lastModifiedBy>
  <cp:revision>35</cp:revision>
  <dcterms:created xsi:type="dcterms:W3CDTF">2013-10-17T22:49:05Z</dcterms:created>
  <dcterms:modified xsi:type="dcterms:W3CDTF">2014-04-29T15:04:39Z</dcterms:modified>
</cp:coreProperties>
</file>