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69" r:id="rId2"/>
    <p:sldId id="26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6" r:id="rId26"/>
    <p:sldId id="303" r:id="rId27"/>
    <p:sldId id="297" r:id="rId28"/>
    <p:sldId id="304" r:id="rId29"/>
    <p:sldId id="298" r:id="rId30"/>
    <p:sldId id="305" r:id="rId31"/>
    <p:sldId id="333" r:id="rId32"/>
    <p:sldId id="299" r:id="rId33"/>
    <p:sldId id="334" r:id="rId34"/>
    <p:sldId id="300" r:id="rId35"/>
    <p:sldId id="335" r:id="rId36"/>
    <p:sldId id="302" r:id="rId37"/>
    <p:sldId id="338" r:id="rId38"/>
    <p:sldId id="301" r:id="rId39"/>
    <p:sldId id="336" r:id="rId40"/>
    <p:sldId id="337" r:id="rId41"/>
    <p:sldId id="330" r:id="rId42"/>
    <p:sldId id="312" r:id="rId43"/>
    <p:sldId id="313" r:id="rId44"/>
    <p:sldId id="314" r:id="rId45"/>
    <p:sldId id="315" r:id="rId46"/>
    <p:sldId id="316" r:id="rId47"/>
    <p:sldId id="317" r:id="rId48"/>
    <p:sldId id="318" r:id="rId49"/>
    <p:sldId id="331" r:id="rId50"/>
    <p:sldId id="319" r:id="rId51"/>
    <p:sldId id="320" r:id="rId52"/>
    <p:sldId id="321" r:id="rId53"/>
    <p:sldId id="322" r:id="rId54"/>
    <p:sldId id="332" r:id="rId55"/>
    <p:sldId id="323" r:id="rId56"/>
    <p:sldId id="324" r:id="rId57"/>
    <p:sldId id="325" r:id="rId58"/>
    <p:sldId id="326" r:id="rId59"/>
    <p:sldId id="327" r:id="rId60"/>
    <p:sldId id="328" r:id="rId61"/>
    <p:sldId id="329" r:id="rId62"/>
    <p:sldId id="339" r:id="rId63"/>
    <p:sldId id="342" r:id="rId64"/>
    <p:sldId id="340" r:id="rId65"/>
    <p:sldId id="344" r:id="rId66"/>
    <p:sldId id="345" r:id="rId67"/>
    <p:sldId id="346" r:id="rId68"/>
    <p:sldId id="341" r:id="rId69"/>
    <p:sldId id="343" r:id="rId70"/>
    <p:sldId id="292" r:id="rId71"/>
    <p:sldId id="293" r:id="rId72"/>
    <p:sldId id="294" r:id="rId73"/>
    <p:sldId id="29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05" d="100"/>
          <a:sy n="205" d="100"/>
        </p:scale>
        <p:origin x="-17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DFC780-3B2D-4875-90ED-BA3819F86372}" type="slidenum">
              <a:rPr lang="en-US" smtClean="0"/>
              <a:t>65</a:t>
            </a:fld>
            <a:endParaRPr lang="en-US"/>
          </a:p>
        </p:txBody>
      </p:sp>
    </p:spTree>
    <p:extLst>
      <p:ext uri="{BB962C8B-B14F-4D97-AF65-F5344CB8AC3E}">
        <p14:creationId xmlns:p14="http://schemas.microsoft.com/office/powerpoint/2010/main" val="36991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2/19/2014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2/19/2014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vsdx"/></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Drawing2.vsdx"/></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Detail Design Specification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Status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er Status.png"/>
          <p:cNvPicPr/>
          <p:nvPr/>
        </p:nvPicPr>
        <p:blipFill rotWithShape="1">
          <a:blip r:embed="rId2" cstate="print">
            <a:extLst>
              <a:ext uri="{28A0092B-C50C-407E-A947-70E740481C1C}">
                <a14:useLocalDpi xmlns:a14="http://schemas.microsoft.com/office/drawing/2010/main" val="0"/>
              </a:ext>
            </a:extLst>
          </a:blip>
          <a:srcRect l="3427" r="3713"/>
          <a:stretch/>
        </p:blipFill>
        <p:spPr bwMode="auto">
          <a:xfrm>
            <a:off x="1219200" y="1371600"/>
            <a:ext cx="5181600" cy="2383155"/>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953573249"/>
              </p:ext>
            </p:extLst>
          </p:nvPr>
        </p:nvGraphicFramePr>
        <p:xfrm>
          <a:off x="685800" y="4211955"/>
          <a:ext cx="6219825" cy="2528316"/>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ArrayList&lt;Double&gt;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An ArrayList containing the current temperature of each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material constraints of the materials in each extruder.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bedTemperature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current temperature of the printer bed.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constraints.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positionX</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x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positionY</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y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z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gCodesExectured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900">
                          <a:effectLst/>
                        </a:rPr>
                        <a:t>List</a:t>
                      </a:r>
                      <a:endParaRPr lang="en-US" sz="1100">
                        <a:effectLst/>
                      </a:endParaRPr>
                    </a:p>
                    <a:p>
                      <a:pPr marL="0" marR="0" algn="just">
                        <a:lnSpc>
                          <a:spcPct val="105000"/>
                        </a:lnSpc>
                        <a:spcBef>
                          <a:spcPts val="0"/>
                        </a:spcBef>
                        <a:spcAft>
                          <a:spcPts val="0"/>
                        </a:spcAft>
                      </a:pPr>
                      <a:r>
                        <a:rPr lang="en-US" sz="900">
                          <a:effectLst/>
                        </a:rPr>
                        <a:t>&lt;String&gt;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last 5 GCodes executed.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0990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Subsection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bsection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5943600" cy="256794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61639845"/>
              </p:ext>
            </p:extLst>
          </p:nvPr>
        </p:nvGraphicFramePr>
        <p:xfrm>
          <a:off x="947530" y="41148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bottomZ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bottom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top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 and less than the total height of the object.</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amfFile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AMF file of the subsection.  This is set during preprocessing.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gCode file of the subsection.  This is set during 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0288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90600"/>
            <a:ext cx="5943600" cy="291846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238323097"/>
              </p:ext>
            </p:extLst>
          </p:nvPr>
        </p:nvGraphicFramePr>
        <p:xfrm>
          <a:off x="914400" y="4267200"/>
          <a:ext cx="6219825" cy="12801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starts.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ends.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42764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066800"/>
          </a:xfrm>
        </p:spPr>
        <p:txBody>
          <a:bodyPr/>
          <a:lstStyle/>
          <a:p>
            <a:r>
              <a:rPr lang="en-US" dirty="0" smtClean="0"/>
              <a:t>Infill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Infill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6" y="1066800"/>
            <a:ext cx="3886200" cy="214122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730414242"/>
              </p:ext>
            </p:extLst>
          </p:nvPr>
        </p:nvGraphicFramePr>
        <p:xfrm>
          <a:off x="3733800" y="833940"/>
          <a:ext cx="4649882" cy="6048756"/>
        </p:xfrm>
        <a:graphic>
          <a:graphicData uri="http://schemas.openxmlformats.org/drawingml/2006/table">
            <a:tbl>
              <a:tblPr firstRow="1" firstCol="1" bandRow="1">
                <a:tableStyleId>{5C22544A-7EE6-4342-B048-85BDC9FD1C3A}</a:tableStyleId>
              </a:tblPr>
              <a:tblGrid>
                <a:gridCol w="1075896"/>
                <a:gridCol w="524305"/>
                <a:gridCol w="1610409"/>
                <a:gridCol w="341554"/>
                <a:gridCol w="1097718"/>
              </a:tblGrid>
              <a:tr h="270529">
                <a:tc>
                  <a:txBody>
                    <a:bodyPr/>
                    <a:lstStyle/>
                    <a:p>
                      <a:pPr marL="0" marR="0" algn="just">
                        <a:lnSpc>
                          <a:spcPct val="105000"/>
                        </a:lnSpc>
                        <a:spcBef>
                          <a:spcPts val="0"/>
                        </a:spcBef>
                        <a:spcAft>
                          <a:spcPts val="0"/>
                        </a:spcAft>
                      </a:pPr>
                      <a:r>
                        <a:rPr lang="en-US" sz="900" dirty="0">
                          <a:effectLst/>
                        </a:rPr>
                        <a:t>Name</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Data Type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dirty="0">
                          <a:effectLst/>
                        </a:rPr>
                        <a:t>Description</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Units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Boundaries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infillDensity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double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density of infill from 0.0 - 1.0.  0.0 being no infill, 1.0 being a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Ratio</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0.0 – 1.0</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internal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topBottomInfillPattern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the top and bottom layers'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962564">
                <a:tc>
                  <a:txBody>
                    <a:bodyPr/>
                    <a:lstStyle/>
                    <a:p>
                      <a:pPr marL="0" marR="0" algn="just">
                        <a:lnSpc>
                          <a:spcPct val="105000"/>
                        </a:lnSpc>
                        <a:spcBef>
                          <a:spcPts val="0"/>
                        </a:spcBef>
                        <a:spcAft>
                          <a:spcPts val="0"/>
                        </a:spcAft>
                      </a:pPr>
                      <a:r>
                        <a:rPr lang="en-US" sz="900">
                          <a:effectLst/>
                        </a:rPr>
                        <a:t>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ratio of layers to infill layers expresses as an integer &gt;= 1.   For example, infillEveryNLayers = 2 results in using infill every other layer, while infillEveryNLayers = 1 results in infill every layer.</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1.</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onlyInfillWhereNeeded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is treated as support material and only extruded where necessary.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solidInfillEveryNLayers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a integer other than 0, a layer of solid infill with be extruded n layers, where the value of solidInfillEveryNLayers is 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infillAngle</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Default base angle for fill orientation in degrees from 0 to 359. This is the angle the infill will oriented in relation to the vertical 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degrees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 – 359</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solidInfillThresholdArea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threshold for area in square mm for which to force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mm</a:t>
                      </a:r>
                      <a:r>
                        <a:rPr lang="en-US" sz="900" baseline="30000">
                          <a:effectLst/>
                        </a:rPr>
                        <a:t>2</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onlyRetractInfillWhenCrossingPerimeters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filament will not be retracted unless crossing a perimeter, resulting in some visible oozing throughout the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infillBeforePerimeters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for each layer will be extruded before the perimeters are extruded.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dirty="0">
                          <a:effectLst/>
                        </a:rPr>
                        <a:t>True or false</a:t>
                      </a:r>
                      <a:endParaRPr lang="en-US" sz="1000" dirty="0">
                        <a:effectLst/>
                        <a:latin typeface="Times New Roman"/>
                        <a:ea typeface="Times New Roman"/>
                        <a:cs typeface="Times New Roman"/>
                      </a:endParaRPr>
                    </a:p>
                  </a:txBody>
                  <a:tcPr marL="60512" marR="60512" marT="0" marB="0"/>
                </a:tc>
              </a:tr>
            </a:tbl>
          </a:graphicData>
        </a:graphic>
      </p:graphicFrame>
    </p:spTree>
    <p:extLst>
      <p:ext uri="{BB962C8B-B14F-4D97-AF65-F5344CB8AC3E}">
        <p14:creationId xmlns:p14="http://schemas.microsoft.com/office/powerpoint/2010/main" val="90340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Layer &amp; Perimeter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LayerAndPerimetersConif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71491"/>
            <a:ext cx="6172200" cy="2562309"/>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907118592"/>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each layer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first layer of the print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vertical perimeters in the print.  Essentially the number of "walls" around the perimeter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randomizedStartingPoints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each layer should start from a different vertex to avoid build up on a specific corner.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generateExtraPerimetersWhenNeeded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extra perimeters should be added in slopes where more than the specified number of perimeters is 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solidTopLayers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top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solidBottomLayers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bottom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045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Speed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peedConfiguration.png"/>
          <p:cNvPicPr/>
          <p:nvPr/>
        </p:nvPicPr>
        <p:blipFill rotWithShape="1">
          <a:blip r:embed="rId2" cstate="print">
            <a:extLst>
              <a:ext uri="{28A0092B-C50C-407E-A947-70E740481C1C}">
                <a14:useLocalDpi xmlns:a14="http://schemas.microsoft.com/office/drawing/2010/main" val="0"/>
              </a:ext>
            </a:extLst>
          </a:blip>
          <a:srcRect l="3943" t="5854" r="3884" b="6136"/>
          <a:stretch/>
        </p:blipFill>
        <p:spPr bwMode="auto">
          <a:xfrm>
            <a:off x="2057400" y="1066800"/>
            <a:ext cx="3886200" cy="225220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109157048"/>
              </p:ext>
            </p:extLst>
          </p:nvPr>
        </p:nvGraphicFramePr>
        <p:xfrm>
          <a:off x="1143000" y="3395207"/>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smallPerimetersSpeed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small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externalPerimetersSpeed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external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top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gapFillSpeed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gap 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nonPrintMovesSpeed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non prdouble movements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the first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defaultAcceleration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Default 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444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Skirt &amp; Brim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SkirtAndBrimConfiguration.png"/>
          <p:cNvPicPr/>
          <p:nvPr/>
        </p:nvPicPr>
        <p:blipFill rotWithShape="1">
          <a:blip r:embed="rId2">
            <a:extLst>
              <a:ext uri="{28A0092B-C50C-407E-A947-70E740481C1C}">
                <a14:useLocalDpi xmlns:a14="http://schemas.microsoft.com/office/drawing/2010/main" val="0"/>
              </a:ext>
            </a:extLst>
          </a:blip>
          <a:srcRect l="4604" t="9567" r="4560" b="9763"/>
          <a:stretch/>
        </p:blipFill>
        <p:spPr bwMode="auto">
          <a:xfrm>
            <a:off x="1524000" y="2126974"/>
            <a:ext cx="5398936" cy="2329732"/>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36995714"/>
              </p:ext>
            </p:extLst>
          </p:nvPr>
        </p:nvGraphicFramePr>
        <p:xfrm>
          <a:off x="1066800" y="47244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loops of skirt to extrude (0 will extrude no skirt).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skirtDistanceFromObject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distance from the object the skirt will be extruded at in mm &gt;= 0. Setting this to 0 will essentially turn the skirt into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skirt in layers &gt;= 1.</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1.</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skirtMinimumExtrusionLength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minimum extrusion length of the skirt in mm &gt;= 0.</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brimWidth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width of the brim in mm (0 will extrude no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82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Support 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pportMaterialConfiguration.png"/>
          <p:cNvPicPr/>
          <p:nvPr/>
        </p:nvPicPr>
        <p:blipFill rotWithShape="1">
          <a:blip r:embed="rId2">
            <a:extLst>
              <a:ext uri="{28A0092B-C50C-407E-A947-70E740481C1C}">
                <a14:useLocalDpi xmlns:a14="http://schemas.microsoft.com/office/drawing/2010/main" val="0"/>
              </a:ext>
            </a:extLst>
          </a:blip>
          <a:srcRect l="4382" t="9183" r="4649" b="9046"/>
          <a:stretch/>
        </p:blipFill>
        <p:spPr bwMode="auto">
          <a:xfrm>
            <a:off x="1676400" y="1142999"/>
            <a:ext cx="5029200" cy="2209139"/>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083115264"/>
              </p:ext>
            </p:extLst>
          </p:nvPr>
        </p:nvGraphicFramePr>
        <p:xfrm>
          <a:off x="1275522" y="3355584"/>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generateSupportMaterial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When set to true, G-code for support material will be generated.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overhangThreshold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overhang threshold in degrees.  Support material will not be for overhangs whose slope angle is above this 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180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enforceSupportForFirstNLayers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Forces support material on the first n 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raftLayers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Number of raft layers to print below the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supportMaterialPattern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Pattern used to generate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t>
                      </a:r>
                      <a:r>
                        <a:rPr lang="en-US" sz="1000" cap="all">
                          <a:effectLst/>
                        </a:rPr>
                        <a:t>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set of available infill patterns.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supportPatternAngle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angle the support pattern is extruded at (between 0 and 359).</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359</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interface layers to print between the raft and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69270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File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File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43000"/>
            <a:ext cx="7315200" cy="25908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655009389"/>
              </p:ext>
            </p:extLst>
          </p:nvPr>
        </p:nvGraphicFramePr>
        <p:xfrm>
          <a:off x="990600" y="4495800"/>
          <a:ext cx="6219825" cy="144018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parentSTLFile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parent STL that will be subsectioned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subsectionSTLFile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STL file that represents the subsection of the parent STL file.  This is set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4970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MaterialConfiguration.png"/>
          <p:cNvPicPr/>
          <p:nvPr/>
        </p:nvPicPr>
        <p:blipFill rotWithShape="1">
          <a:blip r:embed="rId2" cstate="print">
            <a:extLst>
              <a:ext uri="{28A0092B-C50C-407E-A947-70E740481C1C}">
                <a14:useLocalDpi xmlns:a14="http://schemas.microsoft.com/office/drawing/2010/main" val="0"/>
              </a:ext>
            </a:extLst>
          </a:blip>
          <a:srcRect l="4649" t="5147" r="3980" b="4301"/>
          <a:stretch/>
        </p:blipFill>
        <p:spPr bwMode="auto">
          <a:xfrm>
            <a:off x="0" y="1066800"/>
            <a:ext cx="3990892" cy="403595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861133437"/>
              </p:ext>
            </p:extLst>
          </p:nvPr>
        </p:nvGraphicFramePr>
        <p:xfrm>
          <a:off x="4038600" y="990600"/>
          <a:ext cx="4343401" cy="5791200"/>
        </p:xfrm>
        <a:graphic>
          <a:graphicData uri="http://schemas.openxmlformats.org/drawingml/2006/table">
            <a:tbl>
              <a:tblPr firstRow="1" firstCol="1" bandRow="1">
                <a:tableStyleId>{5C22544A-7EE6-4342-B048-85BDC9FD1C3A}</a:tableStyleId>
              </a:tblPr>
              <a:tblGrid>
                <a:gridCol w="1004983"/>
                <a:gridCol w="398803"/>
                <a:gridCol w="1595209"/>
                <a:gridCol w="358922"/>
                <a:gridCol w="985484"/>
              </a:tblGrid>
              <a:tr h="193040">
                <a:tc>
                  <a:txBody>
                    <a:bodyPr/>
                    <a:lstStyle/>
                    <a:p>
                      <a:pPr marL="0" marR="0" algn="just">
                        <a:lnSpc>
                          <a:spcPct val="105000"/>
                        </a:lnSpc>
                        <a:spcBef>
                          <a:spcPts val="0"/>
                        </a:spcBef>
                        <a:spcAft>
                          <a:spcPts val="0"/>
                        </a:spcAft>
                      </a:pPr>
                      <a:r>
                        <a:rPr lang="en-US" sz="500">
                          <a:effectLst/>
                        </a:rPr>
                        <a:t>Name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Data Type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Description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Units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Boundaries</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filamentDiameter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Diameter in mm of the filament.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extrusionMultiplier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Flow rate multiplier.  This changes the flow rate proportionally. 0.9 will be 90% flow rate, while 1.1 will be 110% flow rate.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Ratio</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firstLayerExtrusionTemperature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the first layer of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during retraction. 0 to disable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retractionLiftZ</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(positive) z value to quickly lift the extruder by during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retractionSpeed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speed (in mm/s) at which to retract the filament during retraction (extruder motor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extraLengthAfterRetraction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minimumTravelAfterRetraction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Retraction is not triggered when travel moves shorter than this distance.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retractOnLayerChange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retraction will be triggered on each layer 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wipeBeforeRetract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the nozzle will be moved while retracting to reduce blob.</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retractionLengthBeforeToolChange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when the tool is disabled.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extraLengthOnToolReenable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the tool is re-enabled.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fanAlwaysOn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will always run at at least minimum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enableAutoCooling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speed will automatically be set based on printing time.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minFanSpeed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minimum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maxFanSpeed</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maxFanSpeed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maximum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minFanSpeed – 100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bridgeFanSpeedPercent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percentage of default fan speed used for bridges expressed as an int (100 = 100%)</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100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disableFanForFirstNLayers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number of first layers to disable the fan for.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enableFanTimeThreshold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fan will be activated.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slowDownTimeTreshold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move speed will be slowed to attempt to get the layer print time up to this 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minPrintSpeed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move speed will not be scaled down below this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customStartGCode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starts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G-Codes that are understood by the printer.</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customEndGCode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stops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dirty="0">
                          <a:effectLst/>
                        </a:rPr>
                        <a:t>G-Codes that are understood by the printer.</a:t>
                      </a:r>
                      <a:endParaRPr lang="en-US" sz="500" dirty="0">
                        <a:effectLst/>
                        <a:latin typeface="Times New Roman"/>
                        <a:ea typeface="Times New Roman"/>
                        <a:cs typeface="Times New Roman"/>
                      </a:endParaRPr>
                    </a:p>
                  </a:txBody>
                  <a:tcPr marL="34290" marR="34290" marT="0" marB="0"/>
                </a:tc>
              </a:tr>
            </a:tbl>
          </a:graphicData>
        </a:graphic>
      </p:graphicFrame>
    </p:spTree>
    <p:extLst>
      <p:ext uri="{BB962C8B-B14F-4D97-AF65-F5344CB8AC3E}">
        <p14:creationId xmlns:p14="http://schemas.microsoft.com/office/powerpoint/2010/main" val="223079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Architecture Overview</a:t>
            </a:r>
          </a:p>
          <a:p>
            <a:r>
              <a:rPr lang="en-US" dirty="0" smtClean="0"/>
              <a:t>Module Overview</a:t>
            </a:r>
          </a:p>
          <a:p>
            <a:r>
              <a:rPr lang="en-US" dirty="0" smtClean="0"/>
              <a:t>Critical Data Object Requirements</a:t>
            </a:r>
          </a:p>
          <a:p>
            <a:r>
              <a:rPr lang="en-US" dirty="0" smtClean="0"/>
              <a:t>Detail Module Descriptions</a:t>
            </a:r>
          </a:p>
          <a:p>
            <a:r>
              <a:rPr lang="en-US" dirty="0" smtClean="0"/>
              <a:t>Requirements Traceability</a:t>
            </a:r>
          </a:p>
          <a:p>
            <a:r>
              <a:rPr lang="en-US" dirty="0" smtClean="0"/>
              <a:t>Acceptance Plan</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3974300"/>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dirty="0">
                          <a:effectLst/>
                        </a:rPr>
                        <a:t>Name</a:t>
                      </a:r>
                      <a:endParaRPr lang="en-US" sz="1100" dirty="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type of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the set of available extruder types.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nozzleDiameter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diameter of the nozzle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xOffset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x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yOffset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y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zOffset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z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activated for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deactivated after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pic>
        <p:nvPicPr>
          <p:cNvPr id="9" name="Picture 8" descr="D:\dds_diagrams\Data Classes Aggregation Heirachy - ExtruderConfiguration.png"/>
          <p:cNvPicPr/>
          <p:nvPr/>
        </p:nvPicPr>
        <p:blipFill rotWithShape="1">
          <a:blip r:embed="rId2">
            <a:extLst>
              <a:ext uri="{28A0092B-C50C-407E-A947-70E740481C1C}">
                <a14:useLocalDpi xmlns:a14="http://schemas.microsoft.com/office/drawing/2010/main" val="0"/>
              </a:ext>
            </a:extLst>
          </a:blip>
          <a:srcRect l="3356" t="8554" r="3935" b="8370"/>
          <a:stretch/>
        </p:blipFill>
        <p:spPr bwMode="auto">
          <a:xfrm>
            <a:off x="1494845" y="1216550"/>
            <a:ext cx="5510254" cy="2194560"/>
          </a:xfrm>
          <a:prstGeom prst="rect">
            <a:avLst/>
          </a:prstGeom>
          <a:noFill/>
          <a:ln>
            <a:noFill/>
          </a:ln>
        </p:spPr>
      </p:pic>
    </p:spTree>
    <p:extLst>
      <p:ext uri="{BB962C8B-B14F-4D97-AF65-F5344CB8AC3E}">
        <p14:creationId xmlns:p14="http://schemas.microsoft.com/office/powerpoint/2010/main" val="305070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User Interface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23900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35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Database Subsystem</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stretch>
            <a:fillRect/>
          </a:stretch>
        </p:blipFill>
        <p:spPr>
          <a:xfrm>
            <a:off x="228600" y="990600"/>
            <a:ext cx="8077200" cy="5791200"/>
          </a:xfrm>
          <a:prstGeom prst="rect">
            <a:avLst/>
          </a:prstGeom>
        </p:spPr>
      </p:pic>
    </p:spTree>
    <p:extLst>
      <p:ext uri="{BB962C8B-B14F-4D97-AF65-F5344CB8AC3E}">
        <p14:creationId xmlns:p14="http://schemas.microsoft.com/office/powerpoint/2010/main" val="2440201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Persistence Framework Module</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06809180"/>
              </p:ext>
            </p:extLst>
          </p:nvPr>
        </p:nvGraphicFramePr>
        <p:xfrm>
          <a:off x="29817" y="1295401"/>
          <a:ext cx="4999382" cy="5562599"/>
        </p:xfrm>
        <a:graphic>
          <a:graphicData uri="http://schemas.openxmlformats.org/drawingml/2006/table">
            <a:tbl>
              <a:tblPr>
                <a:tableStyleId>{5C22544A-7EE6-4342-B048-85BDC9FD1C3A}</a:tableStyleId>
              </a:tblPr>
              <a:tblGrid>
                <a:gridCol w="1665748"/>
                <a:gridCol w="1666817"/>
                <a:gridCol w="1666817"/>
              </a:tblGrid>
              <a:tr h="204668">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Required</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Returned</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None</a:t>
                      </a:r>
                      <a:endParaRPr lang="en-US" sz="900" dirty="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5079044"/>
              </p:ext>
            </p:extLst>
          </p:nvPr>
        </p:nvGraphicFramePr>
        <p:xfrm>
          <a:off x="5105400" y="1676400"/>
          <a:ext cx="3352800" cy="1985645"/>
        </p:xfrm>
        <a:graphic>
          <a:graphicData uri="http://schemas.openxmlformats.org/drawingml/2006/table">
            <a:tbl>
              <a:tblPr>
                <a:tableStyleId>{5C22544A-7EE6-4342-B048-85BDC9FD1C3A}</a:tableStyleId>
              </a:tblPr>
              <a:tblGrid>
                <a:gridCol w="1676400"/>
                <a:gridCol w="1676400"/>
              </a:tblGrid>
              <a:tr h="225425">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Printer Hardware Configuration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Extruder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Material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 Job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Print Controller</a:t>
                      </a:r>
                      <a:endParaRPr lang="en-US" sz="1100" dirty="0">
                        <a:effectLst/>
                        <a:latin typeface="Times New Roman"/>
                        <a:ea typeface="Times New Roman"/>
                        <a:cs typeface="Times New Roman"/>
                      </a:endParaRPr>
                    </a:p>
                  </a:txBody>
                  <a:tcPr marL="114300" marR="114300" marT="0" marB="0"/>
                </a:tc>
              </a:tr>
            </a:tbl>
          </a:graphicData>
        </a:graphic>
      </p:graphicFrame>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spTree>
    <p:extLst>
      <p:ext uri="{BB962C8B-B14F-4D97-AF65-F5344CB8AC3E}">
        <p14:creationId xmlns:p14="http://schemas.microsoft.com/office/powerpoint/2010/main" val="2126590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Structure Module</a:t>
            </a:r>
            <a:endParaRPr lang="en-US" dirty="0"/>
          </a:p>
        </p:txBody>
      </p:sp>
      <p:sp>
        <p:nvSpPr>
          <p:cNvPr id="5" name="Content Placeholder 4"/>
          <p:cNvSpPr>
            <a:spLocks noGrp="1"/>
          </p:cNvSpPr>
          <p:nvPr>
            <p:ph idx="1"/>
          </p:nvPr>
        </p:nvSpPr>
        <p:spPr/>
        <p:txBody>
          <a:bodyPr/>
          <a:lstStyle/>
          <a:p>
            <a:r>
              <a:rPr lang="en-US" smtClean="0"/>
              <a:t/>
            </a:r>
            <a:br>
              <a:rPr lang="en-US"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3559732589"/>
              </p:ext>
            </p:extLst>
          </p:nvPr>
        </p:nvGraphicFramePr>
        <p:xfrm>
          <a:off x="5102750" y="1676400"/>
          <a:ext cx="3279250" cy="2018983"/>
        </p:xfrm>
        <a:graphic>
          <a:graphicData uri="http://schemas.openxmlformats.org/drawingml/2006/table">
            <a:tbl>
              <a:tblPr>
                <a:tableStyleId>{5C22544A-7EE6-4342-B048-85BDC9FD1C3A}</a:tableStyleId>
              </a:tblPr>
              <a:tblGrid>
                <a:gridCol w="1639625"/>
                <a:gridCol w="1639625"/>
              </a:tblGrid>
              <a:tr h="258763">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Persistence Framework</a:t>
                      </a:r>
                      <a:endParaRPr lang="en-US" sz="1100" dirty="0">
                        <a:effectLst/>
                        <a:latin typeface="Times New Roman"/>
                        <a:ea typeface="Times New Roman"/>
                        <a:cs typeface="Times New Roman"/>
                      </a:endParaRPr>
                    </a:p>
                  </a:txBody>
                  <a:tcPr marL="114300" marR="114300" marT="0" marB="0"/>
                </a:tc>
              </a:tr>
            </a:tbl>
          </a:graphicData>
        </a:graphic>
      </p:graphicFrame>
      <p:sp>
        <p:nvSpPr>
          <p:cNvPr id="12" name="Title 1"/>
          <p:cNvSpPr txBox="1">
            <a:spLocks/>
          </p:cNvSpPr>
          <p:nvPr/>
        </p:nvSpPr>
        <p:spPr>
          <a:xfrm>
            <a:off x="5105399" y="38100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External Data Descriptors</a:t>
            </a:r>
          </a:p>
        </p:txBody>
      </p:sp>
      <p:graphicFrame>
        <p:nvGraphicFramePr>
          <p:cNvPr id="13" name="Table 12"/>
          <p:cNvGraphicFramePr>
            <a:graphicFrameLocks noGrp="1"/>
          </p:cNvGraphicFramePr>
          <p:nvPr>
            <p:extLst>
              <p:ext uri="{D42A27DB-BD31-4B8C-83A1-F6EECF244321}">
                <p14:modId xmlns:p14="http://schemas.microsoft.com/office/powerpoint/2010/main" val="2941755151"/>
              </p:ext>
            </p:extLst>
          </p:nvPr>
        </p:nvGraphicFramePr>
        <p:xfrm>
          <a:off x="5105399" y="4495800"/>
          <a:ext cx="3276602" cy="1447800"/>
        </p:xfrm>
        <a:graphic>
          <a:graphicData uri="http://schemas.openxmlformats.org/drawingml/2006/table">
            <a:tbl>
              <a:tblPr>
                <a:tableStyleId>{5C22544A-7EE6-4342-B048-85BDC9FD1C3A}</a:tableStyleId>
              </a:tblPr>
              <a:tblGrid>
                <a:gridCol w="1638301"/>
                <a:gridCol w="1638301"/>
              </a:tblGrid>
              <a:tr h="482600">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ArrayList&lt;String&gt; of file name</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Storage Device (handled by OS)</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XML files</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dirty="0">
                          <a:effectLst/>
                        </a:rPr>
                        <a:t>Storage Device (handled by OS)</a:t>
                      </a:r>
                      <a:endParaRPr lang="en-US" sz="1100" dirty="0">
                        <a:effectLst/>
                        <a:latin typeface="Times New Roman"/>
                        <a:ea typeface="Times New Roman"/>
                        <a:cs typeface="Times New Roman"/>
                      </a:endParaRPr>
                    </a:p>
                  </a:txBody>
                  <a:tcPr marL="114300" marR="114300" marT="0" marB="0"/>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03963856"/>
              </p:ext>
            </p:extLst>
          </p:nvPr>
        </p:nvGraphicFramePr>
        <p:xfrm>
          <a:off x="76201" y="1295401"/>
          <a:ext cx="4953000" cy="5562590"/>
        </p:xfrm>
        <a:graphic>
          <a:graphicData uri="http://schemas.openxmlformats.org/drawingml/2006/table">
            <a:tbl>
              <a:tblPr>
                <a:tableStyleId>{5C22544A-7EE6-4342-B048-85BDC9FD1C3A}</a:tableStyleId>
              </a:tblPr>
              <a:tblGrid>
                <a:gridCol w="1650294"/>
                <a:gridCol w="1651353"/>
                <a:gridCol w="1651353"/>
              </a:tblGrid>
              <a:tr h="172570">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Required</a:t>
                      </a:r>
                      <a:endParaRPr lang="en-US" sz="9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Returned</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1276390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2773644"/>
              </p:ext>
            </p:extLst>
          </p:nvPr>
        </p:nvGraphicFramePr>
        <p:xfrm>
          <a:off x="685802" y="1785770"/>
          <a:ext cx="5120751" cy="204825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4532584"/>
              </p:ext>
            </p:extLst>
          </p:nvPr>
        </p:nvGraphicFramePr>
        <p:xfrm>
          <a:off x="710005" y="4359146"/>
          <a:ext cx="5099124" cy="151884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923232"/>
            <a:ext cx="296610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942416"/>
            <a:ext cx="271066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10005" y="6385665"/>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462213"/>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267779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97673923"/>
              </p:ext>
            </p:extLst>
          </p:nvPr>
        </p:nvGraphicFramePr>
        <p:xfrm>
          <a:off x="685802" y="1785770"/>
          <a:ext cx="5120751" cy="1943572"/>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5960685"/>
              </p:ext>
            </p:extLst>
          </p:nvPr>
        </p:nvGraphicFramePr>
        <p:xfrm>
          <a:off x="710005" y="4239237"/>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214300"/>
            <a:ext cx="2699560"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45367967"/>
              </p:ext>
            </p:extLst>
          </p:nvPr>
        </p:nvGraphicFramePr>
        <p:xfrm>
          <a:off x="710005" y="559081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85725" marR="85725" marT="0" marB="0"/>
                </a:tc>
              </a:tr>
            </a:tbl>
          </a:graphicData>
        </a:graphic>
      </p:graphicFrame>
      <p:sp>
        <p:nvSpPr>
          <p:cNvPr id="13" name="TextBox 12"/>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232543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45337947"/>
              </p:ext>
            </p:extLst>
          </p:nvPr>
        </p:nvGraphicFramePr>
        <p:xfrm>
          <a:off x="685802" y="1785769"/>
          <a:ext cx="5120751" cy="3840480"/>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56291839"/>
              </p:ext>
            </p:extLst>
          </p:nvPr>
        </p:nvGraphicFramePr>
        <p:xfrm>
          <a:off x="710005" y="5597548"/>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51227"/>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5873675" y="5251228"/>
            <a:ext cx="2644683"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063278" y="5620559"/>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677656"/>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695612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67351998"/>
              </p:ext>
            </p:extLst>
          </p:nvPr>
        </p:nvGraphicFramePr>
        <p:xfrm>
          <a:off x="685802" y="1785770"/>
          <a:ext cx="5120751" cy="2816352"/>
        </p:xfrm>
        <a:graphic>
          <a:graphicData uri="http://schemas.openxmlformats.org/drawingml/2006/table">
            <a:tbl>
              <a:tblPr>
                <a:tableStyleId>{5C22544A-7EE6-4342-B048-85BDC9FD1C3A}</a:tableStyleId>
              </a:tblPr>
              <a:tblGrid>
                <a:gridCol w="1706187"/>
                <a:gridCol w="1707282"/>
                <a:gridCol w="1707282"/>
              </a:tblGrid>
              <a:tr h="351557">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2733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1" y="5332945"/>
            <a:ext cx="324669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5791200" y="1735553"/>
            <a:ext cx="2702859" cy="1938992"/>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821989277"/>
              </p:ext>
            </p:extLst>
          </p:nvPr>
        </p:nvGraphicFramePr>
        <p:xfrm>
          <a:off x="3566160" y="5037793"/>
          <a:ext cx="5099124" cy="1889482"/>
        </p:xfrm>
        <a:graphic>
          <a:graphicData uri="http://schemas.openxmlformats.org/drawingml/2006/table">
            <a:tbl>
              <a:tblPr>
                <a:tableStyleId>{5C22544A-7EE6-4342-B048-85BDC9FD1C3A}</a:tableStyleId>
              </a:tblPr>
              <a:tblGrid>
                <a:gridCol w="2549562"/>
                <a:gridCol w="2549562"/>
              </a:tblGrid>
              <a:tr h="3532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32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Data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r h="450454">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4504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bl>
          </a:graphicData>
        </a:graphic>
      </p:graphicFrame>
      <p:sp>
        <p:nvSpPr>
          <p:cNvPr id="13" name="TextBox 12"/>
          <p:cNvSpPr txBox="1"/>
          <p:nvPr/>
        </p:nvSpPr>
        <p:spPr>
          <a:xfrm>
            <a:off x="3642009" y="4602717"/>
            <a:ext cx="2788408"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096841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2724793"/>
              </p:ext>
            </p:extLst>
          </p:nvPr>
        </p:nvGraphicFramePr>
        <p:xfrm>
          <a:off x="685802" y="1785770"/>
          <a:ext cx="5120751" cy="332841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8065034"/>
              </p:ext>
            </p:extLst>
          </p:nvPr>
        </p:nvGraphicFramePr>
        <p:xfrm>
          <a:off x="710005" y="5380372"/>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4983586"/>
            <a:ext cx="318822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6358202"/>
            <a:ext cx="2743984"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453989" y="6373591"/>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73280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677442"/>
              </p:ext>
            </p:extLst>
          </p:nvPr>
        </p:nvGraphicFramePr>
        <p:xfrm>
          <a:off x="685802" y="1785769"/>
          <a:ext cx="5120751" cy="419551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941774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710005" y="1366221"/>
            <a:ext cx="2932787" cy="369332"/>
          </a:xfrm>
          <a:prstGeom prst="rect">
            <a:avLst/>
          </a:prstGeom>
          <a:noFill/>
        </p:spPr>
        <p:txBody>
          <a:bodyPr wrap="square" rtlCol="0">
            <a:spAutoFit/>
          </a:bodyPr>
          <a:lstStyle/>
          <a:p>
            <a:r>
              <a:rPr lang="en-US" b="1" dirty="0" smtClean="0"/>
              <a:t>External Data 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900630826"/>
              </p:ext>
            </p:extLst>
          </p:nvPr>
        </p:nvGraphicFramePr>
        <p:xfrm>
          <a:off x="710005" y="1829524"/>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23284"/>
              </p:ext>
            </p:extLst>
          </p:nvPr>
        </p:nvGraphicFramePr>
        <p:xfrm>
          <a:off x="710005" y="3449697"/>
          <a:ext cx="5099124" cy="2039582"/>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bl>
          </a:graphicData>
        </a:graphic>
      </p:graphicFrame>
      <p:sp>
        <p:nvSpPr>
          <p:cNvPr id="8" name="TextBox 7"/>
          <p:cNvSpPr txBox="1"/>
          <p:nvPr/>
        </p:nvSpPr>
        <p:spPr>
          <a:xfrm>
            <a:off x="685127" y="2949388"/>
            <a:ext cx="2768862"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9301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4842907"/>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1627969"/>
              </p:ext>
            </p:extLst>
          </p:nvPr>
        </p:nvGraphicFramePr>
        <p:xfrm>
          <a:off x="710005" y="569265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73825"/>
            <a:ext cx="3088272"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751152" y="4594576"/>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965402" y="522551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359557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2453090"/>
              </p:ext>
            </p:extLst>
          </p:nvPr>
        </p:nvGraphicFramePr>
        <p:xfrm>
          <a:off x="620405" y="1735553"/>
          <a:ext cx="5120751" cy="2816352"/>
        </p:xfrm>
        <a:graphic>
          <a:graphicData uri="http://schemas.openxmlformats.org/drawingml/2006/table">
            <a:tbl>
              <a:tblPr>
                <a:tableStyleId>{5C22544A-7EE6-4342-B048-85BDC9FD1C3A}</a:tableStyleId>
              </a:tblPr>
              <a:tblGrid>
                <a:gridCol w="1706187"/>
                <a:gridCol w="1707282"/>
                <a:gridCol w="1707282"/>
              </a:tblGrid>
              <a:tr h="33220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0865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deleteExtruderConfiguration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2" y="489980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546139"/>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09153429"/>
              </p:ext>
            </p:extLst>
          </p:nvPr>
        </p:nvGraphicFramePr>
        <p:xfrm>
          <a:off x="3719456" y="5007954"/>
          <a:ext cx="5099124" cy="1792224"/>
        </p:xfrm>
        <a:graphic>
          <a:graphicData uri="http://schemas.openxmlformats.org/drawingml/2006/table">
            <a:tbl>
              <a:tblPr>
                <a:tableStyleId>{5C22544A-7EE6-4342-B048-85BDC9FD1C3A}</a:tableStyleId>
              </a:tblPr>
              <a:tblGrid>
                <a:gridCol w="2549562"/>
                <a:gridCol w="2549562"/>
              </a:tblGrid>
              <a:tr h="15301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719751" y="4547200"/>
            <a:ext cx="2910575"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5725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67489"/>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04198857"/>
              </p:ext>
            </p:extLst>
          </p:nvPr>
        </p:nvGraphicFramePr>
        <p:xfrm>
          <a:off x="710005" y="560210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6" y="5251972"/>
            <a:ext cx="323265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115723" y="4955773"/>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115723"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3416320"/>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75143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96570906"/>
              </p:ext>
            </p:extLst>
          </p:nvPr>
        </p:nvGraphicFramePr>
        <p:xfrm>
          <a:off x="710005" y="1834808"/>
          <a:ext cx="5120751" cy="2816352"/>
        </p:xfrm>
        <a:graphic>
          <a:graphicData uri="http://schemas.openxmlformats.org/drawingml/2006/table">
            <a:tbl>
              <a:tblPr>
                <a:tableStyleId>{5C22544A-7EE6-4342-B048-85BDC9FD1C3A}</a:tableStyleId>
              </a:tblPr>
              <a:tblGrid>
                <a:gridCol w="1706187"/>
                <a:gridCol w="1707282"/>
                <a:gridCol w="1707282"/>
              </a:tblGrid>
              <a:tr h="345654">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18481">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03679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2109440"/>
              </p:ext>
            </p:extLst>
          </p:nvPr>
        </p:nvGraphicFramePr>
        <p:xfrm>
          <a:off x="3311799" y="5026842"/>
          <a:ext cx="5099124" cy="1724984"/>
        </p:xfrm>
        <a:graphic>
          <a:graphicData uri="http://schemas.openxmlformats.org/drawingml/2006/table">
            <a:tbl>
              <a:tblPr>
                <a:tableStyleId>{5C22544A-7EE6-4342-B048-85BDC9FD1C3A}</a:tableStyleId>
              </a:tblPr>
              <a:tblGrid>
                <a:gridCol w="2549562"/>
                <a:gridCol w="2549562"/>
              </a:tblGrid>
              <a:tr h="35042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0428">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319933" y="4614747"/>
            <a:ext cx="2688453"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36684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26045834"/>
              </p:ext>
            </p:extLst>
          </p:nvPr>
        </p:nvGraphicFramePr>
        <p:xfrm>
          <a:off x="685802" y="1785770"/>
          <a:ext cx="5120751" cy="1995914"/>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67553013"/>
              </p:ext>
            </p:extLst>
          </p:nvPr>
        </p:nvGraphicFramePr>
        <p:xfrm>
          <a:off x="710005" y="429963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7716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526272"/>
            <a:ext cx="285504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899608" y="590278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1938992"/>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267585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54142975"/>
              </p:ext>
            </p:extLst>
          </p:nvPr>
        </p:nvGraphicFramePr>
        <p:xfrm>
          <a:off x="685802" y="1785770"/>
          <a:ext cx="5120751" cy="265932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710005" y="4814306"/>
            <a:ext cx="2943893"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719187439"/>
              </p:ext>
            </p:extLst>
          </p:nvPr>
        </p:nvGraphicFramePr>
        <p:xfrm>
          <a:off x="710005" y="5156219"/>
          <a:ext cx="5099124" cy="151017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710005" y="4416683"/>
            <a:ext cx="3243757"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835063" y="4616738"/>
            <a:ext cx="1879899"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752527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14483462"/>
              </p:ext>
            </p:extLst>
          </p:nvPr>
        </p:nvGraphicFramePr>
        <p:xfrm>
          <a:off x="685802" y="1785770"/>
          <a:ext cx="5120751" cy="353210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25361265"/>
              </p:ext>
            </p:extLst>
          </p:nvPr>
        </p:nvGraphicFramePr>
        <p:xfrm>
          <a:off x="710005" y="5733349"/>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307960"/>
            <a:ext cx="292168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272057" y="4917741"/>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272057"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308324"/>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2889251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2855263"/>
              </p:ext>
            </p:extLst>
          </p:nvPr>
        </p:nvGraphicFramePr>
        <p:xfrm>
          <a:off x="710005" y="1577956"/>
          <a:ext cx="5429921" cy="5376672"/>
        </p:xfrm>
        <a:graphic>
          <a:graphicData uri="http://schemas.openxmlformats.org/drawingml/2006/table">
            <a:tbl>
              <a:tblPr>
                <a:tableStyleId>{5C22544A-7EE6-4342-B048-85BDC9FD1C3A}</a:tableStyleId>
              </a:tblPr>
              <a:tblGrid>
                <a:gridCol w="1809199"/>
                <a:gridCol w="1810361"/>
                <a:gridCol w="1810361"/>
              </a:tblGrid>
              <a:tr h="47089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loadPrintJobConfiguration</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String file name</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r>
              <a:tr h="1184997">
                <a:tc>
                  <a:txBody>
                    <a:bodyPr/>
                    <a:lstStyle/>
                    <a:p>
                      <a:pPr marL="0" marR="0" algn="l">
                        <a:lnSpc>
                          <a:spcPct val="105000"/>
                        </a:lnSpc>
                        <a:spcBef>
                          <a:spcPts val="0"/>
                        </a:spcBef>
                        <a:spcAft>
                          <a:spcPts val="0"/>
                        </a:spcAft>
                      </a:pPr>
                      <a:r>
                        <a:rPr lang="en-US" sz="1600">
                          <a:effectLst/>
                          <a:latin typeface="Calibri (body)"/>
                          <a:ea typeface="Times New Roman"/>
                          <a:cs typeface="Times New Roman"/>
                        </a:rPr>
                        <a:t>savePrintJobConfiguration</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String file name and data objects to populate the PrintJobConfiguration object</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Boolean success state</a:t>
                      </a:r>
                    </a:p>
                  </a:txBody>
                  <a:tcPr marL="105508" marR="105508"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startPrint</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c>
                  <a:txBody>
                    <a:bodyPr/>
                    <a:lstStyle/>
                    <a:p>
                      <a:pPr marL="0" marR="0" algn="l">
                        <a:lnSpc>
                          <a:spcPct val="105000"/>
                        </a:lnSpc>
                        <a:spcBef>
                          <a:spcPts val="0"/>
                        </a:spcBef>
                        <a:spcAft>
                          <a:spcPts val="800"/>
                        </a:spcAft>
                      </a:pPr>
                      <a:r>
                        <a:rPr lang="en-US" sz="1600" dirty="0">
                          <a:effectLst/>
                          <a:latin typeface="Calibri (body)"/>
                          <a:ea typeface="Times New Roman"/>
                          <a:cs typeface="Times New Roman"/>
                        </a:rPr>
                        <a:t>Opened </a:t>
                      </a:r>
                      <a:r>
                        <a:rPr lang="en-US" sz="1600" dirty="0" err="1">
                          <a:effectLst/>
                          <a:latin typeface="Calibri (body)"/>
                          <a:ea typeface="Times New Roman"/>
                          <a:cs typeface="Times New Roman"/>
                        </a:rPr>
                        <a:t>StatusGUI</a:t>
                      </a:r>
                      <a:endParaRPr lang="en-US" sz="1600" dirty="0">
                        <a:effectLst/>
                        <a:latin typeface="Calibri (body)"/>
                        <a:ea typeface="Times New Roman"/>
                        <a:cs typeface="Times New Roman"/>
                      </a:endParaRPr>
                    </a:p>
                  </a:txBody>
                  <a:tcPr marL="105508" marR="105508" marT="0" marB="0"/>
                </a:tc>
              </a:tr>
            </a:tbl>
          </a:graphicData>
        </a:graphic>
      </p:graphicFrame>
      <p:sp>
        <p:nvSpPr>
          <p:cNvPr id="9" name="TextBox 8"/>
          <p:cNvSpPr txBox="1"/>
          <p:nvPr/>
        </p:nvSpPr>
        <p:spPr>
          <a:xfrm>
            <a:off x="710005" y="1224302"/>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019800" y="1735554"/>
            <a:ext cx="2702859" cy="1938992"/>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6136341" y="3646944"/>
            <a:ext cx="2321859" cy="2677656"/>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356789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29" name="Visio" r:id="rId4" imgW="7343730" imgH="9410580" progId="Visio.Drawing.15">
                  <p:embed/>
                </p:oleObj>
              </mc:Choice>
              <mc:Fallback>
                <p:oleObj name="Visio" r:id="rId4" imgW="7343730" imgH="9410580" progId="Visio.Drawing.15">
                  <p:embed/>
                  <p:pic>
                    <p:nvPicPr>
                      <p:cNvPr id="0" name="Object 1"/>
                      <p:cNvPicPr>
                        <a:picLocks noChangeAspect="1" noChangeArrowheads="1"/>
                      </p:cNvPicPr>
                      <p:nvPr/>
                    </p:nvPicPr>
                    <p:blipFill>
                      <a:blip r:embed="rId5"/>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710005" y="2725790"/>
            <a:ext cx="3132696"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753408095"/>
              </p:ext>
            </p:extLst>
          </p:nvPr>
        </p:nvGraphicFramePr>
        <p:xfrm>
          <a:off x="487309" y="3219909"/>
          <a:ext cx="5481710" cy="2716322"/>
        </p:xfrm>
        <a:graphic>
          <a:graphicData uri="http://schemas.openxmlformats.org/drawingml/2006/table">
            <a:tbl>
              <a:tblPr>
                <a:tableStyleId>{5C22544A-7EE6-4342-B048-85BDC9FD1C3A}</a:tableStyleId>
              </a:tblPr>
              <a:tblGrid>
                <a:gridCol w="2740855"/>
                <a:gridCol w="2740855"/>
              </a:tblGrid>
              <a:tr h="31489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a:ea typeface="Times New Roman"/>
                        <a:cs typeface="Times New Roman"/>
                      </a:endParaRPr>
                    </a:p>
                  </a:txBody>
                  <a:tcPr marL="105508" marR="105508"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dirty="0" err="1">
                          <a:effectLst/>
                        </a:rPr>
                        <a:t>PrintJob</a:t>
                      </a:r>
                      <a:r>
                        <a:rPr lang="en-US" sz="1600" dirty="0">
                          <a:effectLst/>
                        </a:rPr>
                        <a:t> (Object Array)</a:t>
                      </a:r>
                      <a:endParaRPr lang="en-US" sz="1600" dirty="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String File name to operate on </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 ArrayList&lt;String&gt; of names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MaterialConfiguration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ExtruderConfiguration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dirty="0" err="1">
                          <a:effectLst/>
                        </a:rPr>
                        <a:t>PersistanceFramework</a:t>
                      </a:r>
                      <a:endParaRPr lang="en-US" sz="1600" dirty="0">
                        <a:effectLst/>
                        <a:latin typeface="Times New Roman"/>
                        <a:ea typeface="Times New Roman"/>
                        <a:cs typeface="Times New Roman"/>
                      </a:endParaRPr>
                    </a:p>
                  </a:txBody>
                  <a:tcPr marL="105508" marR="105508" marT="0" marB="0"/>
                </a:tc>
              </a:tr>
            </a:tbl>
          </a:graphicData>
        </a:graphic>
      </p:graphicFrame>
      <p:sp>
        <p:nvSpPr>
          <p:cNvPr id="4" name="TextBox 3"/>
          <p:cNvSpPr txBox="1"/>
          <p:nvPr/>
        </p:nvSpPr>
        <p:spPr>
          <a:xfrm>
            <a:off x="577515" y="1528011"/>
            <a:ext cx="2687670" cy="646331"/>
          </a:xfrm>
          <a:prstGeom prst="rect">
            <a:avLst/>
          </a:prstGeom>
          <a:noFill/>
        </p:spPr>
        <p:txBody>
          <a:bodyPr wrap="square" rtlCol="0">
            <a:spAutoFit/>
          </a:bodyPr>
          <a:lstStyle/>
          <a:p>
            <a:r>
              <a:rPr lang="en-US" b="1" dirty="0" smtClean="0"/>
              <a:t>External Data Dependency</a:t>
            </a:r>
            <a:endParaRPr lang="en-US" b="1" dirty="0"/>
          </a:p>
        </p:txBody>
      </p:sp>
      <p:sp>
        <p:nvSpPr>
          <p:cNvPr id="5" name="TextBox 4"/>
          <p:cNvSpPr txBox="1"/>
          <p:nvPr/>
        </p:nvSpPr>
        <p:spPr>
          <a:xfrm>
            <a:off x="710005" y="1985211"/>
            <a:ext cx="1211346"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247390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Preprocessing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4" y="914400"/>
            <a:ext cx="4586288"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94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Subsection Module</a:t>
            </a:r>
            <a:endParaRPr lang="en-US" sz="4000" dirty="0"/>
          </a:p>
        </p:txBody>
      </p:sp>
      <p:sp>
        <p:nvSpPr>
          <p:cNvPr id="3" name="Content Placeholder 2"/>
          <p:cNvSpPr>
            <a:spLocks noGrp="1"/>
          </p:cNvSpPr>
          <p:nvPr>
            <p:ph idx="1"/>
          </p:nvPr>
        </p:nvSpPr>
        <p:spPr>
          <a:xfrm>
            <a:off x="628650" y="1825625"/>
            <a:ext cx="7886700" cy="433481"/>
          </a:xfrm>
        </p:spPr>
        <p:txBody>
          <a:bodyPr>
            <a:normAutofit lnSpcReduction="10000"/>
          </a:bodyPr>
          <a:lstStyle/>
          <a:p>
            <a:pPr marL="0" indent="0">
              <a:buNone/>
            </a:pPr>
            <a:r>
              <a:rPr lang="en-US" sz="2400" dirty="0" smtClean="0"/>
              <a:t>Interfaces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91032312"/>
              </p:ext>
            </p:extLst>
          </p:nvPr>
        </p:nvGraphicFramePr>
        <p:xfrm>
          <a:off x="628650" y="2314065"/>
          <a:ext cx="7886702" cy="836306"/>
        </p:xfrm>
        <a:graphic>
          <a:graphicData uri="http://schemas.openxmlformats.org/drawingml/2006/table">
            <a:tbl>
              <a:tblPr>
                <a:tableStyleId>{5C22544A-7EE6-4342-B048-85BDC9FD1C3A}</a:tableStyleId>
              </a:tblPr>
              <a:tblGrid>
                <a:gridCol w="2627776"/>
                <a:gridCol w="2629463"/>
                <a:gridCol w="2629463"/>
              </a:tblGrid>
              <a:tr h="324242">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4858">
                <a:tc>
                  <a:txBody>
                    <a:bodyPr/>
                    <a:lstStyle/>
                    <a:p>
                      <a:pPr marL="0" marR="0" algn="l">
                        <a:lnSpc>
                          <a:spcPct val="105000"/>
                        </a:lnSpc>
                        <a:spcBef>
                          <a:spcPts val="0"/>
                        </a:spcBef>
                        <a:spcAft>
                          <a:spcPts val="800"/>
                        </a:spcAft>
                      </a:pPr>
                      <a:r>
                        <a:rPr lang="en-US" sz="1600" dirty="0" err="1">
                          <a:effectLst/>
                        </a:rPr>
                        <a:t>createSubsections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6" name="Content Placeholder 2"/>
          <p:cNvSpPr txBox="1">
            <a:spLocks/>
          </p:cNvSpPr>
          <p:nvPr/>
        </p:nvSpPr>
        <p:spPr>
          <a:xfrm>
            <a:off x="628650" y="325549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External Data Dependencies</a:t>
            </a:r>
            <a:endParaRPr lang="en-US" sz="2400" dirty="0"/>
          </a:p>
        </p:txBody>
      </p:sp>
      <p:sp>
        <p:nvSpPr>
          <p:cNvPr id="7" name="Content Placeholder 2"/>
          <p:cNvSpPr txBox="1">
            <a:spLocks/>
          </p:cNvSpPr>
          <p:nvPr/>
        </p:nvSpPr>
        <p:spPr>
          <a:xfrm>
            <a:off x="628650" y="468536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Internal Data Descriptors</a:t>
            </a:r>
          </a:p>
        </p:txBody>
      </p:sp>
      <p:graphicFrame>
        <p:nvGraphicFramePr>
          <p:cNvPr id="8" name="Table 7"/>
          <p:cNvGraphicFramePr>
            <a:graphicFrameLocks noGrp="1"/>
          </p:cNvGraphicFramePr>
          <p:nvPr>
            <p:extLst>
              <p:ext uri="{D42A27DB-BD31-4B8C-83A1-F6EECF244321}">
                <p14:modId xmlns:p14="http://schemas.microsoft.com/office/powerpoint/2010/main" val="1511312879"/>
              </p:ext>
            </p:extLst>
          </p:nvPr>
        </p:nvGraphicFramePr>
        <p:xfrm>
          <a:off x="628650" y="3688976"/>
          <a:ext cx="7886700" cy="802342"/>
        </p:xfrm>
        <a:graphic>
          <a:graphicData uri="http://schemas.openxmlformats.org/drawingml/2006/table">
            <a:tbl>
              <a:tblPr>
                <a:tableStyleId>{5C22544A-7EE6-4342-B048-85BDC9FD1C3A}</a:tableStyleId>
              </a:tblPr>
              <a:tblGrid>
                <a:gridCol w="3943350"/>
                <a:gridCol w="3943350"/>
              </a:tblGrid>
              <a:tr h="40117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01171">
                <a:tc>
                  <a:txBody>
                    <a:bodyPr/>
                    <a:lstStyle/>
                    <a:p>
                      <a:pPr marL="0" marR="0" algn="just">
                        <a:lnSpc>
                          <a:spcPct val="105000"/>
                        </a:lnSpc>
                        <a:spcBef>
                          <a:spcPts val="0"/>
                        </a:spcBef>
                        <a:spcAft>
                          <a:spcPts val="800"/>
                        </a:spcAft>
                      </a:pPr>
                      <a:r>
                        <a:rPr lang="en-US" sz="1600" dirty="0" err="1">
                          <a:effectLst/>
                        </a:rPr>
                        <a:t>Subsectioned</a:t>
                      </a:r>
                      <a:r>
                        <a:rPr lang="en-US" sz="1600" dirty="0">
                          <a:effectLst/>
                        </a:rPr>
                        <a:t> STL files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smtClean="0">
                          <a:effectLst/>
                        </a:rPr>
                        <a:t>OpenSCAD</a:t>
                      </a:r>
                      <a:r>
                        <a:rPr lang="en-US" sz="1600" dirty="0" smtClean="0">
                          <a:effectLst/>
                        </a:rPr>
                        <a:t> </a:t>
                      </a:r>
                      <a:r>
                        <a:rPr lang="en-US" sz="1600" dirty="0">
                          <a:effectLst/>
                        </a:rPr>
                        <a:t>Executable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00856023"/>
              </p:ext>
            </p:extLst>
          </p:nvPr>
        </p:nvGraphicFramePr>
        <p:xfrm>
          <a:off x="628650" y="5118846"/>
          <a:ext cx="7886700" cy="703730"/>
        </p:xfrm>
        <a:graphic>
          <a:graphicData uri="http://schemas.openxmlformats.org/drawingml/2006/table">
            <a:tbl>
              <a:tblPr>
                <a:tableStyleId>{5C22544A-7EE6-4342-B048-85BDC9FD1C3A}</a:tableStyleId>
              </a:tblPr>
              <a:tblGrid>
                <a:gridCol w="3943350"/>
                <a:gridCol w="3943350"/>
              </a:tblGrid>
              <a:tr h="351865">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1865">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543662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Parent STL Files in each subsection</a:t>
            </a:r>
          </a:p>
          <a:p>
            <a:r>
              <a:rPr lang="en-US" dirty="0"/>
              <a:t>Bottom Z for each subsection</a:t>
            </a:r>
          </a:p>
          <a:p>
            <a:r>
              <a:rPr lang="en-US" dirty="0"/>
              <a:t>Top Z for each subsection</a:t>
            </a:r>
          </a:p>
          <a:p>
            <a:pPr marL="0" indent="0">
              <a:buNone/>
            </a:pPr>
            <a:r>
              <a:rPr lang="en-US" b="1" dirty="0"/>
              <a:t>Data Modified in Print Job Configuration</a:t>
            </a:r>
          </a:p>
          <a:p>
            <a:r>
              <a:rPr lang="en-US" dirty="0"/>
              <a:t>Subsection STL Files for each subsection</a:t>
            </a:r>
          </a:p>
          <a:p>
            <a:endParaRPr lang="en-US" dirty="0"/>
          </a:p>
        </p:txBody>
      </p:sp>
    </p:spTree>
    <p:extLst>
      <p:ext uri="{BB962C8B-B14F-4D97-AF65-F5344CB8AC3E}">
        <p14:creationId xmlns:p14="http://schemas.microsoft.com/office/powerpoint/2010/main" val="2411125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containing the bottom z, top z, and Parent STL files for each subsection, the Subsection Module will create new Subsection STL files (sub-sectioned by z = bottom z and z = top z planes) for each Parent STL file and store the reference to the created Subsection STL files back into the Print Job Configuration Object.</a:t>
            </a:r>
          </a:p>
        </p:txBody>
      </p:sp>
    </p:spTree>
    <p:extLst>
      <p:ext uri="{BB962C8B-B14F-4D97-AF65-F5344CB8AC3E}">
        <p14:creationId xmlns:p14="http://schemas.microsoft.com/office/powerpoint/2010/main" val="3332566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a:t>
            </a:r>
            <a:endParaRPr lang="en-US" dirty="0"/>
          </a:p>
        </p:txBody>
      </p:sp>
      <p:sp>
        <p:nvSpPr>
          <p:cNvPr id="3" name="Content Placeholder 2"/>
          <p:cNvSpPr>
            <a:spLocks noGrp="1"/>
          </p:cNvSpPr>
          <p:nvPr>
            <p:ph idx="1"/>
          </p:nvPr>
        </p:nvSpPr>
        <p:spPr>
          <a:xfrm>
            <a:off x="628650" y="1825625"/>
            <a:ext cx="7886700" cy="500716"/>
          </a:xfrm>
        </p:spPr>
        <p:txBody>
          <a:bodyPr/>
          <a:lstStyle/>
          <a:p>
            <a:r>
              <a:rPr lang="en-US" dirty="0" smtClean="0"/>
              <a:t>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683329"/>
              </p:ext>
            </p:extLst>
          </p:nvPr>
        </p:nvGraphicFramePr>
        <p:xfrm>
          <a:off x="628650" y="2326341"/>
          <a:ext cx="7886702" cy="831447"/>
        </p:xfrm>
        <a:graphic>
          <a:graphicData uri="http://schemas.openxmlformats.org/drawingml/2006/table">
            <a:tbl>
              <a:tblPr>
                <a:tableStyleId>{5C22544A-7EE6-4342-B048-85BDC9FD1C3A}</a:tableStyleId>
              </a:tblPr>
              <a:tblGrid>
                <a:gridCol w="2627776"/>
                <a:gridCol w="2629463"/>
                <a:gridCol w="2629463"/>
              </a:tblGrid>
              <a:tr h="319383">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87441">
                <a:tc>
                  <a:txBody>
                    <a:bodyPr/>
                    <a:lstStyle/>
                    <a:p>
                      <a:pPr marL="0" marR="0" algn="l">
                        <a:lnSpc>
                          <a:spcPct val="105000"/>
                        </a:lnSpc>
                        <a:spcBef>
                          <a:spcPts val="0"/>
                        </a:spcBef>
                        <a:spcAft>
                          <a:spcPts val="800"/>
                        </a:spcAft>
                      </a:pPr>
                      <a:r>
                        <a:rPr lang="en-US" sz="1600" dirty="0" err="1">
                          <a:effectLst/>
                        </a:rPr>
                        <a:t>translateFiles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4562134"/>
              </p:ext>
            </p:extLst>
          </p:nvPr>
        </p:nvGraphicFramePr>
        <p:xfrm>
          <a:off x="628650" y="4794247"/>
          <a:ext cx="7886700" cy="665258"/>
        </p:xfrm>
        <a:graphic>
          <a:graphicData uri="http://schemas.openxmlformats.org/drawingml/2006/table">
            <a:tbl>
              <a:tblPr>
                <a:tableStyleId>{5C22544A-7EE6-4342-B048-85BDC9FD1C3A}</a:tableStyleId>
              </a:tblPr>
              <a:tblGrid>
                <a:gridCol w="3943350"/>
                <a:gridCol w="3943350"/>
              </a:tblGrid>
              <a:tr h="332629">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32629">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Content Placeholder 2"/>
          <p:cNvSpPr txBox="1">
            <a:spLocks/>
          </p:cNvSpPr>
          <p:nvPr/>
        </p:nvSpPr>
        <p:spPr>
          <a:xfrm>
            <a:off x="628650" y="3255495"/>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a:t>
            </a:r>
            <a:r>
              <a:rPr lang="en-US" dirty="0" err="1" smtClean="0"/>
              <a:t>Depenedencies</a:t>
            </a:r>
            <a:endParaRPr lang="en-US" dirty="0"/>
          </a:p>
        </p:txBody>
      </p:sp>
      <p:sp>
        <p:nvSpPr>
          <p:cNvPr id="8" name="Content Placeholder 2"/>
          <p:cNvSpPr txBox="1">
            <a:spLocks/>
          </p:cNvSpPr>
          <p:nvPr/>
        </p:nvSpPr>
        <p:spPr>
          <a:xfrm>
            <a:off x="628650" y="4184649"/>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9" name="TextBox 8"/>
          <p:cNvSpPr txBox="1"/>
          <p:nvPr/>
        </p:nvSpPr>
        <p:spPr>
          <a:xfrm>
            <a:off x="628650" y="3756211"/>
            <a:ext cx="3143250" cy="369332"/>
          </a:xfrm>
          <a:prstGeom prst="rect">
            <a:avLst/>
          </a:prstGeom>
          <a:noFill/>
        </p:spPr>
        <p:txBody>
          <a:bodyPr wrap="square" rtlCol="0">
            <a:spAutoFit/>
          </a:bodyPr>
          <a:lstStyle/>
          <a:p>
            <a:r>
              <a:rPr lang="en-US" dirty="0" smtClean="0"/>
              <a:t>None</a:t>
            </a:r>
            <a:endParaRPr lang="en-US" dirty="0"/>
          </a:p>
        </p:txBody>
      </p:sp>
    </p:spTree>
    <p:extLst>
      <p:ext uri="{BB962C8B-B14F-4D97-AF65-F5344CB8AC3E}">
        <p14:creationId xmlns:p14="http://schemas.microsoft.com/office/powerpoint/2010/main" val="1837404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Subsection STL Files for each subsection</a:t>
            </a:r>
          </a:p>
          <a:p>
            <a:r>
              <a:rPr lang="en-US" dirty="0"/>
              <a:t>Materials of each STL File for each subsection</a:t>
            </a:r>
          </a:p>
          <a:p>
            <a:pPr marL="0" indent="0">
              <a:buNone/>
            </a:pPr>
            <a:r>
              <a:rPr lang="en-US" b="1" dirty="0"/>
              <a:t>Data Modified in Print Job Configuration</a:t>
            </a:r>
          </a:p>
          <a:p>
            <a:r>
              <a:rPr lang="en-US" dirty="0"/>
              <a:t>AMF File for each subsection</a:t>
            </a:r>
          </a:p>
          <a:p>
            <a:endParaRPr lang="en-US" dirty="0"/>
          </a:p>
        </p:txBody>
      </p:sp>
    </p:spTree>
    <p:extLst>
      <p:ext uri="{BB962C8B-B14F-4D97-AF65-F5344CB8AC3E}">
        <p14:creationId xmlns:p14="http://schemas.microsoft.com/office/powerpoint/2010/main" val="1011007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the Print Job Configuration Object containing the Subsection STL files for each subsection as well as the materials for each STL file, the File Translation Module will translate these files into a correct AMF File for each subsection.</a:t>
            </a:r>
            <a:endParaRPr lang="en-US" dirty="0" smtClean="0"/>
          </a:p>
          <a:p>
            <a:pPr lvl="1"/>
            <a:endParaRPr lang="en-US" dirty="0"/>
          </a:p>
        </p:txBody>
      </p:sp>
    </p:spTree>
    <p:extLst>
      <p:ext uri="{BB962C8B-B14F-4D97-AF65-F5344CB8AC3E}">
        <p14:creationId xmlns:p14="http://schemas.microsoft.com/office/powerpoint/2010/main" val="2148720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256" y="190313"/>
            <a:ext cx="5831488" cy="6492875"/>
          </a:xfrm>
        </p:spPr>
      </p:pic>
    </p:spTree>
    <p:extLst>
      <p:ext uri="{BB962C8B-B14F-4D97-AF65-F5344CB8AC3E}">
        <p14:creationId xmlns:p14="http://schemas.microsoft.com/office/powerpoint/2010/main" val="80778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a:t>P</a:t>
            </a:r>
            <a:r>
              <a:rPr lang="en-US" dirty="0" smtClean="0"/>
              <a:t>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197275" cy="47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4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54" name="Visio" r:id="rId4" imgW="7534278" imgH="9677340" progId="Visio.Drawing.15">
                  <p:embed/>
                </p:oleObj>
              </mc:Choice>
              <mc:Fallback>
                <p:oleObj name="Visio" r:id="rId4" imgW="7534278" imgH="967734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03414"/>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981202"/>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8755187"/>
              </p:ext>
            </p:extLst>
          </p:nvPr>
        </p:nvGraphicFramePr>
        <p:xfrm>
          <a:off x="628650" y="2302132"/>
          <a:ext cx="7886702" cy="1101281"/>
        </p:xfrm>
        <a:graphic>
          <a:graphicData uri="http://schemas.openxmlformats.org/drawingml/2006/table">
            <a:tbl>
              <a:tblPr>
                <a:tableStyleId>{5C22544A-7EE6-4342-B048-85BDC9FD1C3A}</a:tableStyleId>
              </a:tblPr>
              <a:tblGrid>
                <a:gridCol w="2627776"/>
                <a:gridCol w="2629463"/>
                <a:gridCol w="2629463"/>
              </a:tblGrid>
              <a:tr h="435944">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5337">
                <a:tc>
                  <a:txBody>
                    <a:bodyPr/>
                    <a:lstStyle/>
                    <a:p>
                      <a:pPr marL="0" marR="0" algn="l">
                        <a:lnSpc>
                          <a:spcPct val="105000"/>
                        </a:lnSpc>
                        <a:spcBef>
                          <a:spcPts val="0"/>
                        </a:spcBef>
                        <a:spcAft>
                          <a:spcPts val="800"/>
                        </a:spcAft>
                      </a:pPr>
                      <a:r>
                        <a:rPr lang="en-US" sz="1600">
                          <a:effectLst/>
                        </a:rPr>
                        <a:t>GenerateGCode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31180069"/>
              </p:ext>
            </p:extLst>
          </p:nvPr>
        </p:nvGraphicFramePr>
        <p:xfrm>
          <a:off x="628650" y="3917574"/>
          <a:ext cx="7886700" cy="1063626"/>
        </p:xfrm>
        <a:graphic>
          <a:graphicData uri="http://schemas.openxmlformats.org/drawingml/2006/table">
            <a:tbl>
              <a:tblPr>
                <a:tableStyleId>{5C22544A-7EE6-4342-B048-85BDC9FD1C3A}</a:tableStyleId>
              </a:tblPr>
              <a:tblGrid>
                <a:gridCol w="3943350"/>
                <a:gridCol w="3943350"/>
              </a:tblGrid>
              <a:tr h="531813">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31813">
                <a:tc>
                  <a:txBody>
                    <a:bodyPr/>
                    <a:lstStyle/>
                    <a:p>
                      <a:pPr marL="0" marR="0" algn="just">
                        <a:lnSpc>
                          <a:spcPct val="105000"/>
                        </a:lnSpc>
                        <a:spcBef>
                          <a:spcPts val="0"/>
                        </a:spcBef>
                        <a:spcAft>
                          <a:spcPts val="800"/>
                        </a:spcAft>
                      </a:pPr>
                      <a:r>
                        <a:rPr lang="en-US" sz="1600">
                          <a:effectLst/>
                        </a:rPr>
                        <a:t>G-Code files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228600" marR="0" algn="just">
                        <a:lnSpc>
                          <a:spcPct val="105000"/>
                        </a:lnSpc>
                        <a:spcBef>
                          <a:spcPts val="0"/>
                        </a:spcBef>
                        <a:spcAft>
                          <a:spcPts val="800"/>
                        </a:spcAft>
                      </a:pPr>
                      <a:r>
                        <a:rPr lang="en-US" sz="1600" dirty="0">
                          <a:effectLst/>
                        </a:rPr>
                        <a:t>Slic3r Slicing Engine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2091199"/>
              </p:ext>
            </p:extLst>
          </p:nvPr>
        </p:nvGraphicFramePr>
        <p:xfrm>
          <a:off x="628650" y="5495364"/>
          <a:ext cx="7886700" cy="905436"/>
        </p:xfrm>
        <a:graphic>
          <a:graphicData uri="http://schemas.openxmlformats.org/drawingml/2006/table">
            <a:tbl>
              <a:tblPr>
                <a:tableStyleId>{5C22544A-7EE6-4342-B048-85BDC9FD1C3A}</a:tableStyleId>
              </a:tblPr>
              <a:tblGrid>
                <a:gridCol w="3943350"/>
                <a:gridCol w="3943350"/>
              </a:tblGrid>
              <a:tr h="45271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2718">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4119449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(cont.)</a:t>
            </a:r>
            <a:endParaRPr lang="en-US" dirty="0"/>
          </a:p>
        </p:txBody>
      </p:sp>
      <p:sp>
        <p:nvSpPr>
          <p:cNvPr id="3" name="Content Placeholder 2"/>
          <p:cNvSpPr>
            <a:spLocks noGrp="1"/>
          </p:cNvSpPr>
          <p:nvPr>
            <p:ph idx="1"/>
          </p:nvPr>
        </p:nvSpPr>
        <p:spPr>
          <a:xfrm>
            <a:off x="628650" y="1825625"/>
            <a:ext cx="7812741" cy="4871010"/>
          </a:xfrm>
        </p:spPr>
        <p:txBody>
          <a:bodyPr>
            <a:normAutofit fontScale="70000" lnSpcReduction="20000"/>
          </a:bodyPr>
          <a:lstStyle/>
          <a:p>
            <a:pPr marL="0" indent="0">
              <a:buNone/>
            </a:pPr>
            <a:r>
              <a:rPr lang="en-US" b="1" dirty="0"/>
              <a:t>Required Data from Print Job Configuration</a:t>
            </a:r>
          </a:p>
          <a:p>
            <a:pPr lvl="0"/>
            <a:r>
              <a:rPr lang="en-US" dirty="0"/>
              <a:t>For each subsection, all data elements from the following classes:</a:t>
            </a:r>
          </a:p>
          <a:p>
            <a:pPr lvl="1"/>
            <a:r>
              <a:rPr lang="en-US" dirty="0" err="1"/>
              <a:t>InfillConfiguration</a:t>
            </a:r>
            <a:endParaRPr lang="en-US" dirty="0"/>
          </a:p>
          <a:p>
            <a:pPr lvl="1"/>
            <a:r>
              <a:rPr lang="en-US" dirty="0" err="1"/>
              <a:t>LayerAndPerimeterConfiguration</a:t>
            </a:r>
            <a:endParaRPr lang="en-US" dirty="0"/>
          </a:p>
          <a:p>
            <a:pPr lvl="1"/>
            <a:r>
              <a:rPr lang="en-US" dirty="0" err="1"/>
              <a:t>SpeedConfiguration</a:t>
            </a:r>
            <a:endParaRPr lang="en-US" dirty="0"/>
          </a:p>
          <a:p>
            <a:pPr lvl="1"/>
            <a:r>
              <a:rPr lang="en-US" dirty="0" err="1"/>
              <a:t>SkirtAndBrimConfiguration</a:t>
            </a:r>
            <a:endParaRPr lang="en-US" dirty="0"/>
          </a:p>
          <a:p>
            <a:pPr lvl="1"/>
            <a:r>
              <a:rPr lang="en-US" dirty="0" err="1"/>
              <a:t>SupportMaterialConfiguration</a:t>
            </a:r>
            <a:endParaRPr lang="en-US" dirty="0"/>
          </a:p>
          <a:p>
            <a:pPr lvl="0"/>
            <a:r>
              <a:rPr lang="en-US" dirty="0"/>
              <a:t>For each file in each subsection, all data elements from the following classes:</a:t>
            </a:r>
          </a:p>
          <a:p>
            <a:pPr lvl="1"/>
            <a:r>
              <a:rPr lang="en-US" dirty="0" err="1"/>
              <a:t>MaterialConfiguration</a:t>
            </a:r>
            <a:endParaRPr lang="en-US" dirty="0"/>
          </a:p>
          <a:p>
            <a:pPr lvl="1"/>
            <a:r>
              <a:rPr lang="en-US" dirty="0" err="1"/>
              <a:t>ExtruderConfiguration</a:t>
            </a:r>
            <a:endParaRPr lang="en-US" dirty="0"/>
          </a:p>
          <a:p>
            <a:pPr lvl="0"/>
            <a:r>
              <a:rPr lang="en-US" dirty="0"/>
              <a:t>The following data elements from the </a:t>
            </a:r>
            <a:r>
              <a:rPr lang="en-US" dirty="0" err="1"/>
              <a:t>PrinterConfiguration</a:t>
            </a:r>
            <a:r>
              <a:rPr lang="en-US" dirty="0"/>
              <a:t> class:</a:t>
            </a:r>
          </a:p>
          <a:p>
            <a:pPr lvl="1"/>
            <a:r>
              <a:rPr lang="en-US" dirty="0" err="1"/>
              <a:t>bedX</a:t>
            </a:r>
            <a:endParaRPr lang="en-US" dirty="0"/>
          </a:p>
          <a:p>
            <a:pPr lvl="1"/>
            <a:r>
              <a:rPr lang="en-US" dirty="0" err="1"/>
              <a:t>bedY</a:t>
            </a:r>
            <a:endParaRPr lang="en-US" dirty="0"/>
          </a:p>
          <a:p>
            <a:pPr lvl="1"/>
            <a:r>
              <a:rPr lang="en-US" dirty="0" err="1"/>
              <a:t>printCenterX</a:t>
            </a:r>
            <a:endParaRPr lang="en-US" dirty="0"/>
          </a:p>
          <a:p>
            <a:pPr lvl="1"/>
            <a:r>
              <a:rPr lang="en-US" dirty="0" err="1"/>
              <a:t>printCenterY</a:t>
            </a:r>
            <a:endParaRPr lang="en-US" dirty="0"/>
          </a:p>
          <a:p>
            <a:pPr lvl="1"/>
            <a:r>
              <a:rPr lang="en-US" dirty="0" err="1"/>
              <a:t>zOffset</a:t>
            </a:r>
            <a:endParaRPr lang="en-US" dirty="0"/>
          </a:p>
          <a:p>
            <a:pPr lvl="1"/>
            <a:r>
              <a:rPr lang="en-US" dirty="0" err="1"/>
              <a:t>gCodeFlavor</a:t>
            </a:r>
            <a:endParaRPr lang="en-US" dirty="0"/>
          </a:p>
          <a:p>
            <a:pPr lvl="1"/>
            <a:r>
              <a:rPr lang="en-US" dirty="0" err="1"/>
              <a:t>useRelativeEDistances</a:t>
            </a:r>
            <a:endParaRPr lang="en-US" dirty="0"/>
          </a:p>
          <a:p>
            <a:pPr lvl="1"/>
            <a:r>
              <a:rPr lang="en-US" dirty="0" err="1"/>
              <a:t>vibrationLimit</a:t>
            </a:r>
            <a:endParaRPr lang="en-US" dirty="0"/>
          </a:p>
          <a:p>
            <a:pPr marL="0" indent="0">
              <a:buNone/>
            </a:pPr>
            <a:r>
              <a:rPr lang="en-US" b="1" dirty="0"/>
              <a:t>Data Modified in Print Job Configuration</a:t>
            </a:r>
          </a:p>
          <a:p>
            <a:pPr lvl="0"/>
            <a:r>
              <a:rPr lang="en-US" dirty="0"/>
              <a:t>G-Code files for each </a:t>
            </a:r>
            <a:r>
              <a:rPr lang="en-US" dirty="0" smtClean="0"/>
              <a:t>subsection</a:t>
            </a:r>
            <a:endParaRPr lang="en-US" dirty="0"/>
          </a:p>
        </p:txBody>
      </p:sp>
    </p:spTree>
    <p:extLst>
      <p:ext uri="{BB962C8B-B14F-4D97-AF65-F5344CB8AC3E}">
        <p14:creationId xmlns:p14="http://schemas.microsoft.com/office/powerpoint/2010/main" val="3692288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Slicing Engine Wrapper will run the Slic3r slicing engine to produce a G-Code file for each subsection and place a reference to each G-Code file into the Print Job Configuration Object.</a:t>
            </a:r>
          </a:p>
        </p:txBody>
      </p:sp>
    </p:spTree>
    <p:extLst>
      <p:ext uri="{BB962C8B-B14F-4D97-AF65-F5344CB8AC3E}">
        <p14:creationId xmlns:p14="http://schemas.microsoft.com/office/powerpoint/2010/main" val="3034928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49" y="539936"/>
            <a:ext cx="5516102" cy="5811838"/>
          </a:xfrm>
        </p:spPr>
      </p:pic>
    </p:spTree>
    <p:extLst>
      <p:ext uri="{BB962C8B-B14F-4D97-AF65-F5344CB8AC3E}">
        <p14:creationId xmlns:p14="http://schemas.microsoft.com/office/powerpoint/2010/main" val="3005611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Post 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553200"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99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16861"/>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364976"/>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p>
        </p:txBody>
      </p:sp>
      <p:graphicFrame>
        <p:nvGraphicFramePr>
          <p:cNvPr id="6" name="Table 5"/>
          <p:cNvGraphicFramePr>
            <a:graphicFrameLocks noGrp="1"/>
          </p:cNvGraphicFramePr>
          <p:nvPr>
            <p:extLst>
              <p:ext uri="{D42A27DB-BD31-4B8C-83A1-F6EECF244321}">
                <p14:modId xmlns:p14="http://schemas.microsoft.com/office/powerpoint/2010/main" val="2810895849"/>
              </p:ext>
            </p:extLst>
          </p:nvPr>
        </p:nvGraphicFramePr>
        <p:xfrm>
          <a:off x="628650" y="2308856"/>
          <a:ext cx="7886702" cy="986980"/>
        </p:xfrm>
        <a:graphic>
          <a:graphicData uri="http://schemas.openxmlformats.org/drawingml/2006/table">
            <a:tbl>
              <a:tblPr>
                <a:tableStyleId>{5C22544A-7EE6-4342-B048-85BDC9FD1C3A}</a:tableStyleId>
              </a:tblPr>
              <a:tblGrid>
                <a:gridCol w="2627776"/>
                <a:gridCol w="2629463"/>
                <a:gridCol w="2629463"/>
              </a:tblGrid>
              <a:tr h="390698">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96282">
                <a:tc>
                  <a:txBody>
                    <a:bodyPr/>
                    <a:lstStyle/>
                    <a:p>
                      <a:pPr marL="0" marR="0" algn="l">
                        <a:lnSpc>
                          <a:spcPct val="105000"/>
                        </a:lnSpc>
                        <a:spcBef>
                          <a:spcPts val="0"/>
                        </a:spcBef>
                        <a:spcAft>
                          <a:spcPts val="800"/>
                        </a:spcAft>
                      </a:pPr>
                      <a:r>
                        <a:rPr lang="en-US" sz="1600">
                          <a:effectLst/>
                        </a:rPr>
                        <a:t>parseAndModifyGCode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931023"/>
            <a:ext cx="1462368"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51732521"/>
              </p:ext>
            </p:extLst>
          </p:nvPr>
        </p:nvGraphicFramePr>
        <p:xfrm>
          <a:off x="628650" y="4852523"/>
          <a:ext cx="7886700" cy="996948"/>
        </p:xfrm>
        <a:graphic>
          <a:graphicData uri="http://schemas.openxmlformats.org/drawingml/2006/table">
            <a:tbl>
              <a:tblPr>
                <a:tableStyleId>{5C22544A-7EE6-4342-B048-85BDC9FD1C3A}</a:tableStyleId>
              </a:tblPr>
              <a:tblGrid>
                <a:gridCol w="3943350"/>
                <a:gridCol w="3943350"/>
              </a:tblGrid>
              <a:tr h="49847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8474">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255667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lvl="0"/>
            <a:r>
              <a:rPr lang="en-US" dirty="0"/>
              <a:t>Printer G-Code flavor</a:t>
            </a:r>
          </a:p>
          <a:p>
            <a:pPr lvl="0"/>
            <a:r>
              <a:rPr lang="en-US" dirty="0"/>
              <a:t>Custom print start/end G-Code</a:t>
            </a:r>
          </a:p>
          <a:p>
            <a:pPr marL="0" indent="0">
              <a:buNone/>
            </a:pPr>
            <a:r>
              <a:rPr lang="en-US" b="1" dirty="0" smtClean="0"/>
              <a:t>Data Modified in Print Job Configuration</a:t>
            </a:r>
          </a:p>
          <a:p>
            <a:pPr lvl="0"/>
            <a:r>
              <a:rPr lang="en-US" dirty="0" smtClean="0"/>
              <a:t>G-Code </a:t>
            </a:r>
            <a:r>
              <a:rPr lang="en-US" dirty="0"/>
              <a:t>files for each subsection</a:t>
            </a:r>
          </a:p>
          <a:p>
            <a:endParaRPr lang="en-US" dirty="0"/>
          </a:p>
        </p:txBody>
      </p:sp>
    </p:spTree>
    <p:extLst>
      <p:ext uri="{BB962C8B-B14F-4D97-AF65-F5344CB8AC3E}">
        <p14:creationId xmlns:p14="http://schemas.microsoft.com/office/powerpoint/2010/main" val="401468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elements </a:t>
            </a:r>
            <a:r>
              <a:rPr lang="en-US" dirty="0" smtClean="0"/>
              <a:t>the </a:t>
            </a:r>
            <a:r>
              <a:rPr lang="en-US" dirty="0"/>
              <a:t>Parser Module will modify or delete any unacceptable G-Codes found any G-Code files.</a:t>
            </a:r>
          </a:p>
        </p:txBody>
      </p:sp>
    </p:spTree>
    <p:extLst>
      <p:ext uri="{BB962C8B-B14F-4D97-AF65-F5344CB8AC3E}">
        <p14:creationId xmlns:p14="http://schemas.microsoft.com/office/powerpoint/2010/main" val="299114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a:t>
            </a:r>
            <a:endParaRPr lang="en-US" dirty="0"/>
          </a:p>
        </p:txBody>
      </p:sp>
      <p:sp>
        <p:nvSpPr>
          <p:cNvPr id="3" name="Content Placeholder 2"/>
          <p:cNvSpPr>
            <a:spLocks noGrp="1"/>
          </p:cNvSpPr>
          <p:nvPr>
            <p:ph idx="1"/>
          </p:nvPr>
        </p:nvSpPr>
        <p:spPr>
          <a:xfrm>
            <a:off x="628650" y="1825625"/>
            <a:ext cx="7886700" cy="446928"/>
          </a:xfrm>
        </p:spPr>
        <p:txBody>
          <a:bodyPr>
            <a:normAutofit/>
          </a:bodyPr>
          <a:lstStyle/>
          <a:p>
            <a:r>
              <a:rPr lang="en-US" dirty="0" smtClean="0"/>
              <a:t>Interfaces</a:t>
            </a:r>
            <a:endParaRPr lang="en-US" dirty="0"/>
          </a:p>
        </p:txBody>
      </p:sp>
      <p:sp>
        <p:nvSpPr>
          <p:cNvPr id="4" name="Content Placeholder 2"/>
          <p:cNvSpPr txBox="1">
            <a:spLocks/>
          </p:cNvSpPr>
          <p:nvPr/>
        </p:nvSpPr>
        <p:spPr>
          <a:xfrm>
            <a:off x="628650" y="4404553"/>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5" name="Content Placeholder 2"/>
          <p:cNvSpPr txBox="1">
            <a:spLocks/>
          </p:cNvSpPr>
          <p:nvPr/>
        </p:nvSpPr>
        <p:spPr>
          <a:xfrm>
            <a:off x="628650" y="3372689"/>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7161766"/>
              </p:ext>
            </p:extLst>
          </p:nvPr>
        </p:nvGraphicFramePr>
        <p:xfrm>
          <a:off x="628650" y="2272552"/>
          <a:ext cx="7886702" cy="1100137"/>
        </p:xfrm>
        <a:graphic>
          <a:graphicData uri="http://schemas.openxmlformats.org/drawingml/2006/table">
            <a:tbl>
              <a:tblPr>
                <a:tableStyleId>{5C22544A-7EE6-4342-B048-85BDC9FD1C3A}</a:tableStyleId>
              </a:tblPr>
              <a:tblGrid>
                <a:gridCol w="2627776"/>
                <a:gridCol w="2629463"/>
                <a:gridCol w="2629463"/>
              </a:tblGrid>
              <a:tr h="435491">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4646">
                <a:tc>
                  <a:txBody>
                    <a:bodyPr/>
                    <a:lstStyle/>
                    <a:p>
                      <a:pPr marL="0" marR="0" algn="l">
                        <a:lnSpc>
                          <a:spcPct val="105000"/>
                        </a:lnSpc>
                        <a:spcBef>
                          <a:spcPts val="0"/>
                        </a:spcBef>
                        <a:spcAft>
                          <a:spcPts val="800"/>
                        </a:spcAft>
                      </a:pPr>
                      <a:r>
                        <a:rPr lang="en-US" sz="1600" dirty="0" err="1">
                          <a:effectLst/>
                        </a:rPr>
                        <a:t>unifyGCode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815687"/>
            <a:ext cx="1512794"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99628048"/>
              </p:ext>
            </p:extLst>
          </p:nvPr>
        </p:nvGraphicFramePr>
        <p:xfrm>
          <a:off x="628650" y="4851481"/>
          <a:ext cx="7886700" cy="903860"/>
        </p:xfrm>
        <a:graphic>
          <a:graphicData uri="http://schemas.openxmlformats.org/drawingml/2006/table">
            <a:tbl>
              <a:tblPr>
                <a:tableStyleId>{5C22544A-7EE6-4342-B048-85BDC9FD1C3A}</a:tableStyleId>
              </a:tblPr>
              <a:tblGrid>
                <a:gridCol w="3943350"/>
                <a:gridCol w="3943350"/>
              </a:tblGrid>
              <a:tr h="45193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1930">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1844353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marL="0" indent="0">
              <a:buNone/>
            </a:pPr>
            <a:r>
              <a:rPr lang="en-US" b="1" dirty="0"/>
              <a:t>Data Modified in Print Job Configuration</a:t>
            </a:r>
          </a:p>
          <a:p>
            <a:pPr lvl="0"/>
            <a:r>
              <a:rPr lang="en-US" dirty="0"/>
              <a:t>Finalized Print Job G-Code file</a:t>
            </a:r>
          </a:p>
          <a:p>
            <a:endParaRPr lang="en-US" dirty="0"/>
          </a:p>
        </p:txBody>
      </p:sp>
    </p:spTree>
    <p:extLst>
      <p:ext uri="{BB962C8B-B14F-4D97-AF65-F5344CB8AC3E}">
        <p14:creationId xmlns:p14="http://schemas.microsoft.com/office/powerpoint/2010/main" val="34509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Unification Module will concatenate all Subsection G-Code files into a single Finalized G-Code file and place a reference to the finalized G-Code file into the Print Job Configuration Object.</a:t>
            </a:r>
          </a:p>
        </p:txBody>
      </p:sp>
    </p:spTree>
    <p:extLst>
      <p:ext uri="{BB962C8B-B14F-4D97-AF65-F5344CB8AC3E}">
        <p14:creationId xmlns:p14="http://schemas.microsoft.com/office/powerpoint/2010/main" val="41355557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081" y="365125"/>
            <a:ext cx="5811838" cy="5811838"/>
          </a:xfrm>
        </p:spPr>
      </p:pic>
    </p:spTree>
    <p:extLst>
      <p:ext uri="{BB962C8B-B14F-4D97-AF65-F5344CB8AC3E}">
        <p14:creationId xmlns:p14="http://schemas.microsoft.com/office/powerpoint/2010/main" val="1675150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Control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093788"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158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7092" cy="1066800"/>
          </a:xfrm>
        </p:spPr>
        <p:txBody>
          <a:bodyPr>
            <a:normAutofit/>
          </a:bodyPr>
          <a:lstStyle/>
          <a:p>
            <a:r>
              <a:rPr lang="en-US" sz="4600" dirty="0" smtClean="0"/>
              <a:t>Printer State Control Module</a:t>
            </a:r>
            <a:endParaRPr lang="en-US" sz="4600" dirty="0"/>
          </a:p>
        </p:txBody>
      </p:sp>
      <p:sp>
        <p:nvSpPr>
          <p:cNvPr id="4" name="TextBox 3"/>
          <p:cNvSpPr txBox="1"/>
          <p:nvPr/>
        </p:nvSpPr>
        <p:spPr>
          <a:xfrm>
            <a:off x="125730" y="914400"/>
            <a:ext cx="2148840" cy="584775"/>
          </a:xfrm>
          <a:prstGeom prst="rect">
            <a:avLst/>
          </a:prstGeom>
          <a:noFill/>
        </p:spPr>
        <p:txBody>
          <a:bodyPr wrap="square" rtlCol="0">
            <a:spAutoFit/>
          </a:bodyPr>
          <a:lstStyle/>
          <a:p>
            <a:r>
              <a:rPr lang="en-US" sz="3200" b="1" dirty="0" smtClean="0"/>
              <a:t>Interfaces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9736795"/>
              </p:ext>
            </p:extLst>
          </p:nvPr>
        </p:nvGraphicFramePr>
        <p:xfrm>
          <a:off x="125731" y="1499173"/>
          <a:ext cx="5817870" cy="2865120"/>
        </p:xfrm>
        <a:graphic>
          <a:graphicData uri="http://schemas.openxmlformats.org/drawingml/2006/table">
            <a:tbl>
              <a:tblPr firstRow="1" bandRow="1">
                <a:tableStyleId>{5C22544A-7EE6-4342-B048-85BDC9FD1C3A}</a:tableStyleId>
              </a:tblPr>
              <a:tblGrid>
                <a:gridCol w="1939290"/>
                <a:gridCol w="1939290"/>
                <a:gridCol w="1939290"/>
              </a:tblGrid>
              <a:tr h="479728">
                <a:tc>
                  <a:txBody>
                    <a:bodyPr/>
                    <a:lstStyle/>
                    <a:p>
                      <a:r>
                        <a:rPr lang="en-US" dirty="0" smtClean="0"/>
                        <a:t>Interface</a:t>
                      </a:r>
                      <a:endParaRPr lang="en-US" dirty="0"/>
                    </a:p>
                  </a:txBody>
                  <a:tcPr marL="68580" marR="68580"/>
                </a:tc>
                <a:tc>
                  <a:txBody>
                    <a:bodyPr/>
                    <a:lstStyle/>
                    <a:p>
                      <a:r>
                        <a:rPr lang="en-US" sz="1600" dirty="0" smtClean="0"/>
                        <a:t>Information Required</a:t>
                      </a:r>
                      <a:endParaRPr lang="en-US" sz="1600" dirty="0"/>
                    </a:p>
                  </a:txBody>
                  <a:tcPr marL="68580" marR="68580"/>
                </a:tc>
                <a:tc>
                  <a:txBody>
                    <a:bodyPr/>
                    <a:lstStyle/>
                    <a:p>
                      <a:r>
                        <a:rPr lang="en-US" dirty="0" smtClean="0"/>
                        <a:t>Information Returned</a:t>
                      </a:r>
                      <a:endParaRPr lang="en-US" dirty="0"/>
                    </a:p>
                  </a:txBody>
                  <a:tcPr marL="68580" marR="68580"/>
                </a:tc>
              </a:tr>
              <a:tr h="467906">
                <a:tc>
                  <a:txBody>
                    <a:bodyPr/>
                    <a:lstStyle/>
                    <a:p>
                      <a:r>
                        <a:rPr lang="en-US" dirty="0" err="1" smtClean="0"/>
                        <a:t>runPrintJob</a:t>
                      </a:r>
                      <a:endParaRPr lang="en-US" dirty="0"/>
                    </a:p>
                  </a:txBody>
                  <a:tcPr marL="68580" marR="68580"/>
                </a:tc>
                <a:tc>
                  <a:txBody>
                    <a:bodyPr/>
                    <a:lstStyle/>
                    <a:p>
                      <a:r>
                        <a:rPr lang="en-US" sz="1600" dirty="0" smtClean="0"/>
                        <a:t>Print Job Configuration Object</a:t>
                      </a:r>
                      <a:endParaRPr lang="en-US" sz="1600" dirty="0"/>
                    </a:p>
                  </a:txBody>
                  <a:tcPr marL="68580" marR="68580"/>
                </a:tc>
                <a:tc>
                  <a:txBody>
                    <a:bodyPr/>
                    <a:lstStyle/>
                    <a:p>
                      <a:r>
                        <a:rPr lang="en-US" dirty="0" smtClean="0"/>
                        <a:t>None</a:t>
                      </a:r>
                      <a:endParaRPr lang="en-US" dirty="0"/>
                    </a:p>
                  </a:txBody>
                  <a:tcPr marL="68580" marR="68580"/>
                </a:tc>
              </a:tr>
              <a:tr h="479728">
                <a:tc>
                  <a:txBody>
                    <a:bodyPr/>
                    <a:lstStyle/>
                    <a:p>
                      <a:r>
                        <a:rPr lang="en-US" dirty="0" err="1" smtClean="0"/>
                        <a:t>pauseResumePrintJob</a:t>
                      </a:r>
                      <a:endParaRPr lang="en-US" dirty="0"/>
                    </a:p>
                  </a:txBody>
                  <a:tcPr marL="68580" marR="68580"/>
                </a:tc>
                <a:tc>
                  <a:txBody>
                    <a:bodyPr/>
                    <a:lstStyle/>
                    <a:p>
                      <a:r>
                        <a:rPr lang="en-US" sz="1600" dirty="0" smtClean="0"/>
                        <a:t>Change flag status</a:t>
                      </a:r>
                      <a:endParaRPr lang="en-US" sz="1600" dirty="0"/>
                    </a:p>
                  </a:txBody>
                  <a:tcPr marL="68580" marR="68580"/>
                </a:tc>
                <a:tc>
                  <a:txBody>
                    <a:bodyPr/>
                    <a:lstStyle/>
                    <a:p>
                      <a:r>
                        <a:rPr lang="en-US" dirty="0" smtClean="0"/>
                        <a:t>Boolean</a:t>
                      </a:r>
                      <a:r>
                        <a:rPr lang="en-US" baseline="0" dirty="0" smtClean="0"/>
                        <a:t> success state</a:t>
                      </a:r>
                      <a:endParaRPr lang="en-US" dirty="0"/>
                    </a:p>
                  </a:txBody>
                  <a:tcPr marL="68580" marR="68580"/>
                </a:tc>
              </a:tr>
              <a:tr h="479728">
                <a:tc>
                  <a:txBody>
                    <a:bodyPr/>
                    <a:lstStyle/>
                    <a:p>
                      <a:r>
                        <a:rPr lang="en-US" dirty="0" err="1" smtClean="0"/>
                        <a:t>cancelPrintJob</a:t>
                      </a:r>
                      <a:endParaRPr lang="en-US" dirty="0" smtClean="0"/>
                    </a:p>
                  </a:txBody>
                  <a:tcPr marL="68580" marR="68580"/>
                </a:tc>
                <a:tc>
                  <a:txBody>
                    <a:bodyPr/>
                    <a:lstStyle/>
                    <a:p>
                      <a:r>
                        <a:rPr lang="en-US" sz="1600" dirty="0" smtClean="0"/>
                        <a:t>None</a:t>
                      </a:r>
                      <a:endParaRPr lang="en-US" sz="1600" dirty="0"/>
                    </a:p>
                  </a:txBody>
                  <a:tcPr marL="68580" marR="68580"/>
                </a:tc>
                <a:tc>
                  <a:txBody>
                    <a:bodyPr/>
                    <a:lstStyle/>
                    <a:p>
                      <a:r>
                        <a:rPr lang="en-US" dirty="0" smtClean="0"/>
                        <a:t>Boolean success state</a:t>
                      </a:r>
                      <a:endParaRPr lang="en-US" dirty="0"/>
                    </a:p>
                  </a:txBody>
                  <a:tcPr marL="68580" marR="68580"/>
                </a:tc>
              </a:tr>
              <a:tr h="327534">
                <a:tc>
                  <a:txBody>
                    <a:bodyPr/>
                    <a:lstStyle/>
                    <a:p>
                      <a:r>
                        <a:rPr lang="en-US" dirty="0" err="1" smtClean="0"/>
                        <a:t>updateStatus</a:t>
                      </a:r>
                      <a:endParaRPr lang="en-US" dirty="0"/>
                    </a:p>
                  </a:txBody>
                  <a:tcPr marL="68580" marR="68580"/>
                </a:tc>
                <a:tc>
                  <a:txBody>
                    <a:bodyPr/>
                    <a:lstStyle/>
                    <a:p>
                      <a:r>
                        <a:rPr lang="en-US" sz="1600" dirty="0" err="1" smtClean="0"/>
                        <a:t>PrinterStatus</a:t>
                      </a:r>
                      <a:r>
                        <a:rPr lang="en-US" sz="1600" dirty="0" smtClean="0"/>
                        <a:t> Object</a:t>
                      </a:r>
                      <a:endParaRPr lang="en-US" sz="1600"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25730" y="4382869"/>
            <a:ext cx="3227070" cy="646331"/>
          </a:xfrm>
          <a:prstGeom prst="rect">
            <a:avLst/>
          </a:prstGeom>
          <a:noFill/>
        </p:spPr>
        <p:txBody>
          <a:bodyPr wrap="square" rtlCol="0">
            <a:spAutoFit/>
          </a:bodyPr>
          <a:lstStyle/>
          <a:p>
            <a:r>
              <a:rPr lang="en-US" b="1" dirty="0" smtClean="0"/>
              <a:t>External Data Dependencies</a:t>
            </a:r>
          </a:p>
          <a:p>
            <a:r>
              <a:rPr lang="en-US" dirty="0" smtClean="0"/>
              <a:t>None.</a:t>
            </a:r>
            <a:endParaRPr lang="en-US" dirty="0"/>
          </a:p>
        </p:txBody>
      </p:sp>
      <p:sp>
        <p:nvSpPr>
          <p:cNvPr id="7" name="TextBox 6"/>
          <p:cNvSpPr txBox="1"/>
          <p:nvPr/>
        </p:nvSpPr>
        <p:spPr>
          <a:xfrm>
            <a:off x="125730" y="5029200"/>
            <a:ext cx="2457450" cy="646331"/>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058616144"/>
              </p:ext>
            </p:extLst>
          </p:nvPr>
        </p:nvGraphicFramePr>
        <p:xfrm>
          <a:off x="125730" y="5398532"/>
          <a:ext cx="5817870" cy="1107440"/>
        </p:xfrm>
        <a:graphic>
          <a:graphicData uri="http://schemas.openxmlformats.org/drawingml/2006/table">
            <a:tbl>
              <a:tblPr firstRow="1" bandRow="1">
                <a:tableStyleId>{5C22544A-7EE6-4342-B048-85BDC9FD1C3A}</a:tableStyleId>
              </a:tblPr>
              <a:tblGrid>
                <a:gridCol w="2908935"/>
                <a:gridCol w="2908935"/>
              </a:tblGrid>
              <a:tr h="252306">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Print</a:t>
                      </a:r>
                      <a:r>
                        <a:rPr lang="en-US" baseline="0" dirty="0" smtClean="0"/>
                        <a:t> Job Controller</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Dispatch Module</a:t>
                      </a:r>
                      <a:endParaRPr lang="en-US" dirty="0"/>
                    </a:p>
                  </a:txBody>
                  <a:tcPr marL="68580" marR="68580"/>
                </a:tc>
              </a:tr>
            </a:tbl>
          </a:graphicData>
        </a:graphic>
      </p:graphicFrame>
      <p:sp>
        <p:nvSpPr>
          <p:cNvPr id="9" name="TextBox 8"/>
          <p:cNvSpPr txBox="1"/>
          <p:nvPr/>
        </p:nvSpPr>
        <p:spPr>
          <a:xfrm>
            <a:off x="5867400" y="1219200"/>
            <a:ext cx="2741491" cy="2462213"/>
          </a:xfrm>
          <a:prstGeom prst="rect">
            <a:avLst/>
          </a:prstGeom>
          <a:noFill/>
        </p:spPr>
        <p:txBody>
          <a:bodyPr wrap="square" rtlCol="0">
            <a:spAutoFit/>
          </a:bodyPr>
          <a:lstStyle/>
          <a:p>
            <a:r>
              <a:rPr lang="en-US" sz="2200" dirty="0" smtClean="0"/>
              <a:t>“..will buffer the G-Code data such that it can be presented to the communications layer to be transferred to the printer hardware..”</a:t>
            </a:r>
            <a:endParaRPr lang="en-US" sz="2200" dirty="0"/>
          </a:p>
        </p:txBody>
      </p:sp>
      <p:sp>
        <p:nvSpPr>
          <p:cNvPr id="10" name="TextBox 9"/>
          <p:cNvSpPr txBox="1"/>
          <p:nvPr/>
        </p:nvSpPr>
        <p:spPr>
          <a:xfrm>
            <a:off x="5867400" y="4176338"/>
            <a:ext cx="2819400" cy="2462213"/>
          </a:xfrm>
          <a:prstGeom prst="rect">
            <a:avLst/>
          </a:prstGeom>
          <a:noFill/>
        </p:spPr>
        <p:txBody>
          <a:bodyPr wrap="square" rtlCol="0">
            <a:spAutoFit/>
          </a:bodyPr>
          <a:lstStyle/>
          <a:p>
            <a:r>
              <a:rPr lang="en-US" sz="2200" dirty="0" smtClean="0"/>
              <a:t>“..the printer state control module will insert safety G-Codes into the G-Code buffer based on input from the printer feedback layer”</a:t>
            </a:r>
            <a:endParaRPr lang="en-US" sz="2200" dirty="0"/>
          </a:p>
        </p:txBody>
      </p:sp>
    </p:spTree>
    <p:extLst>
      <p:ext uri="{BB962C8B-B14F-4D97-AF65-F5344CB8AC3E}">
        <p14:creationId xmlns:p14="http://schemas.microsoft.com/office/powerpoint/2010/main" val="2268473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Communications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45584"/>
            <a:ext cx="8288066" cy="285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66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RX/TX Module</a:t>
            </a:r>
            <a:endParaRPr lang="en-US" dirty="0"/>
          </a:p>
        </p:txBody>
      </p:sp>
      <p:sp>
        <p:nvSpPr>
          <p:cNvPr id="4" name="TextBox 3"/>
          <p:cNvSpPr txBox="1"/>
          <p:nvPr/>
        </p:nvSpPr>
        <p:spPr>
          <a:xfrm>
            <a:off x="0" y="1140899"/>
            <a:ext cx="258318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4059035356"/>
              </p:ext>
            </p:extLst>
          </p:nvPr>
        </p:nvGraphicFramePr>
        <p:xfrm>
          <a:off x="129541" y="1602562"/>
          <a:ext cx="5509260" cy="2021840"/>
        </p:xfrm>
        <a:graphic>
          <a:graphicData uri="http://schemas.openxmlformats.org/drawingml/2006/table">
            <a:tbl>
              <a:tblPr firstRow="1" bandRow="1">
                <a:tableStyleId>{5C22544A-7EE6-4342-B048-85BDC9FD1C3A}</a:tableStyleId>
              </a:tblPr>
              <a:tblGrid>
                <a:gridCol w="1836420"/>
                <a:gridCol w="1836420"/>
                <a:gridCol w="1836420"/>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smtClean="0"/>
                        <a:t>Transmit</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smtClean="0"/>
                        <a:t>ACK details</a:t>
                      </a:r>
                      <a:endParaRPr lang="en-US" dirty="0"/>
                    </a:p>
                  </a:txBody>
                  <a:tcPr marL="68580" marR="68580"/>
                </a:tc>
              </a:tr>
              <a:tr h="370840">
                <a:tc>
                  <a:txBody>
                    <a:bodyPr/>
                    <a:lstStyle/>
                    <a:p>
                      <a:r>
                        <a:rPr lang="en-US" dirty="0" smtClean="0"/>
                        <a:t>Receive</a:t>
                      </a:r>
                      <a:endParaRPr lang="en-US" dirty="0"/>
                    </a:p>
                  </a:txBody>
                  <a:tcPr marL="68580" marR="68580"/>
                </a:tc>
                <a:tc>
                  <a:txBody>
                    <a:bodyPr/>
                    <a:lstStyle/>
                    <a:p>
                      <a:r>
                        <a:rPr lang="en-US" dirty="0" smtClean="0"/>
                        <a:t>Buffer</a:t>
                      </a:r>
                      <a:endParaRPr lang="en-US" dirty="0"/>
                    </a:p>
                  </a:txBody>
                  <a:tcPr marL="68580" marR="68580"/>
                </a:tc>
                <a:tc>
                  <a:txBody>
                    <a:bodyPr/>
                    <a:lstStyle/>
                    <a:p>
                      <a:r>
                        <a:rPr lang="en-US" dirty="0" smtClean="0"/>
                        <a:t>Serialized Data</a:t>
                      </a:r>
                      <a:endParaRPr lang="en-US" dirty="0"/>
                    </a:p>
                  </a:txBody>
                  <a:tcPr marL="68580" marR="68580"/>
                </a:tc>
              </a:tr>
              <a:tr h="370840">
                <a:tc>
                  <a:txBody>
                    <a:bodyPr/>
                    <a:lstStyle/>
                    <a:p>
                      <a:r>
                        <a:rPr lang="en-US" dirty="0" err="1" smtClean="0"/>
                        <a:t>InitializeConnection</a:t>
                      </a:r>
                      <a:endParaRPr lang="en-US" dirty="0"/>
                    </a:p>
                  </a:txBody>
                  <a:tcPr marL="68580" marR="68580"/>
                </a:tc>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Boolean success rate</a:t>
                      </a:r>
                      <a:endParaRPr lang="en-US" dirty="0"/>
                    </a:p>
                  </a:txBody>
                  <a:tcPr marL="68580" marR="68580"/>
                </a:tc>
              </a:tr>
            </a:tbl>
          </a:graphicData>
        </a:graphic>
      </p:graphicFrame>
      <p:sp>
        <p:nvSpPr>
          <p:cNvPr id="6" name="TextBox 5"/>
          <p:cNvSpPr txBox="1"/>
          <p:nvPr/>
        </p:nvSpPr>
        <p:spPr>
          <a:xfrm>
            <a:off x="1" y="3627121"/>
            <a:ext cx="2937510" cy="830997"/>
          </a:xfrm>
          <a:prstGeom prst="rect">
            <a:avLst/>
          </a:prstGeom>
          <a:noFill/>
        </p:spPr>
        <p:txBody>
          <a:bodyPr wrap="square" rtlCol="0">
            <a:spAutoFit/>
          </a:bodyPr>
          <a:lstStyle/>
          <a:p>
            <a:r>
              <a:rPr lang="en-US" sz="2400" b="1" dirty="0" smtClean="0"/>
              <a:t>External Data Dependencies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367164230"/>
              </p:ext>
            </p:extLst>
          </p:nvPr>
        </p:nvGraphicFramePr>
        <p:xfrm>
          <a:off x="140970" y="4088785"/>
          <a:ext cx="5509260" cy="736600"/>
        </p:xfrm>
        <a:graphic>
          <a:graphicData uri="http://schemas.openxmlformats.org/drawingml/2006/table">
            <a:tbl>
              <a:tblPr firstRow="1" bandRow="1">
                <a:tableStyleId>{5C22544A-7EE6-4342-B048-85BDC9FD1C3A}</a:tableStyleId>
              </a:tblPr>
              <a:tblGrid>
                <a:gridCol w="2754630"/>
                <a:gridCol w="2754630"/>
              </a:tblGrid>
              <a:tr h="222905">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Buffered Serial Data</a:t>
                      </a:r>
                      <a:endParaRPr lang="en-US" dirty="0"/>
                    </a:p>
                  </a:txBody>
                  <a:tcPr marL="68580" marR="68580"/>
                </a:tc>
                <a:tc>
                  <a:txBody>
                    <a:bodyPr/>
                    <a:lstStyle/>
                    <a:p>
                      <a:r>
                        <a:rPr lang="en-US" dirty="0" smtClean="0"/>
                        <a:t>Printer</a:t>
                      </a:r>
                      <a:endParaRPr lang="en-US" dirty="0"/>
                    </a:p>
                  </a:txBody>
                  <a:tcPr marL="68580" marR="68580"/>
                </a:tc>
              </a:tr>
            </a:tbl>
          </a:graphicData>
        </a:graphic>
      </p:graphicFrame>
      <p:sp>
        <p:nvSpPr>
          <p:cNvPr id="8" name="TextBox 7"/>
          <p:cNvSpPr txBox="1"/>
          <p:nvPr/>
        </p:nvSpPr>
        <p:spPr>
          <a:xfrm>
            <a:off x="0" y="4983482"/>
            <a:ext cx="267462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1740567563"/>
              </p:ext>
            </p:extLst>
          </p:nvPr>
        </p:nvGraphicFramePr>
        <p:xfrm>
          <a:off x="140970" y="5445145"/>
          <a:ext cx="5509260" cy="1381760"/>
        </p:xfrm>
        <a:graphic>
          <a:graphicData uri="http://schemas.openxmlformats.org/drawingml/2006/table">
            <a:tbl>
              <a:tblPr firstRow="1" bandRow="1">
                <a:tableStyleId>{5C22544A-7EE6-4342-B048-85BDC9FD1C3A}</a:tableStyleId>
              </a:tblPr>
              <a:tblGrid>
                <a:gridCol w="2754630"/>
                <a:gridCol w="275463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Serialized G-Code Buffer</a:t>
                      </a:r>
                      <a:endParaRPr lang="en-US" dirty="0"/>
                    </a:p>
                  </a:txBody>
                  <a:tcPr marL="68580" marR="68580"/>
                </a:tc>
                <a:tc>
                  <a:txBody>
                    <a:bodyPr/>
                    <a:lstStyle/>
                    <a:p>
                      <a:r>
                        <a:rPr lang="en-US" dirty="0" smtClean="0"/>
                        <a:t>Serialization Module</a:t>
                      </a:r>
                      <a:endParaRPr lang="en-US" dirty="0"/>
                    </a:p>
                  </a:txBody>
                  <a:tcPr marL="68580" marR="68580"/>
                </a:tc>
              </a:tr>
              <a:tr h="370840">
                <a:tc>
                  <a:txBody>
                    <a:bodyPr/>
                    <a:lstStyle/>
                    <a:p>
                      <a:r>
                        <a:rPr lang="en-US" dirty="0" err="1" smtClean="0"/>
                        <a:t>PrintJobConfiguration</a:t>
                      </a:r>
                      <a:r>
                        <a:rPr lang="en-US" dirty="0" smtClean="0"/>
                        <a:t> object</a:t>
                      </a:r>
                      <a:endParaRPr lang="en-US" dirty="0"/>
                    </a:p>
                  </a:txBody>
                  <a:tcPr marL="68580" marR="68580"/>
                </a:tc>
                <a:tc>
                  <a:txBody>
                    <a:bodyPr/>
                    <a:lstStyle/>
                    <a:p>
                      <a:r>
                        <a:rPr lang="en-US" dirty="0" smtClean="0"/>
                        <a:t>Print</a:t>
                      </a:r>
                      <a:r>
                        <a:rPr lang="en-US" baseline="0" dirty="0" smtClean="0"/>
                        <a:t> Job Controller Module</a:t>
                      </a:r>
                      <a:endParaRPr lang="en-US" dirty="0"/>
                    </a:p>
                  </a:txBody>
                  <a:tcPr marL="68580" marR="68580"/>
                </a:tc>
              </a:tr>
            </a:tbl>
          </a:graphicData>
        </a:graphic>
      </p:graphicFrame>
      <p:sp>
        <p:nvSpPr>
          <p:cNvPr id="10" name="TextBox 9"/>
          <p:cNvSpPr txBox="1"/>
          <p:nvPr/>
        </p:nvSpPr>
        <p:spPr>
          <a:xfrm>
            <a:off x="5791200" y="0"/>
            <a:ext cx="2667000" cy="6863417"/>
          </a:xfrm>
          <a:prstGeom prst="rect">
            <a:avLst/>
          </a:prstGeom>
          <a:noFill/>
        </p:spPr>
        <p:txBody>
          <a:bodyPr wrap="square" rtlCol="0">
            <a:spAutoFit/>
          </a:bodyPr>
          <a:lstStyle/>
          <a:p>
            <a:r>
              <a:rPr lang="en-US" sz="2200" dirty="0" smtClean="0"/>
              <a:t>“The Receive/Transmit module will first establish a connection to the printer firmware using the information passed via the </a:t>
            </a:r>
            <a:r>
              <a:rPr lang="en-US" sz="2200" dirty="0" err="1" smtClean="0"/>
              <a:t>PrintJobConfiguration</a:t>
            </a:r>
            <a:r>
              <a:rPr lang="en-US" sz="2200" dirty="0" smtClean="0"/>
              <a:t> object.”</a:t>
            </a:r>
          </a:p>
          <a:p>
            <a:endParaRPr lang="en-US" sz="2200" dirty="0"/>
          </a:p>
          <a:p>
            <a:r>
              <a:rPr lang="en-US" sz="2200" dirty="0" smtClean="0"/>
              <a:t>“Will maintain a transmit and receive ring buffer locally for ingoing and outgoing messages. The module will coordinate copying of these buffers to and from the printer.”</a:t>
            </a:r>
          </a:p>
        </p:txBody>
      </p:sp>
    </p:spTree>
    <p:extLst>
      <p:ext uri="{BB962C8B-B14F-4D97-AF65-F5344CB8AC3E}">
        <p14:creationId xmlns:p14="http://schemas.microsoft.com/office/powerpoint/2010/main" val="4049977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Serialization Module</a:t>
            </a:r>
            <a:endParaRPr lang="en-US" dirty="0"/>
          </a:p>
        </p:txBody>
      </p:sp>
      <p:sp>
        <p:nvSpPr>
          <p:cNvPr id="4" name="TextBox 3"/>
          <p:cNvSpPr txBox="1"/>
          <p:nvPr/>
        </p:nvSpPr>
        <p:spPr>
          <a:xfrm>
            <a:off x="0" y="1029732"/>
            <a:ext cx="249606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342826133"/>
              </p:ext>
            </p:extLst>
          </p:nvPr>
        </p:nvGraphicFramePr>
        <p:xfrm>
          <a:off x="109153" y="1491395"/>
          <a:ext cx="5442396" cy="1010920"/>
        </p:xfrm>
        <a:graphic>
          <a:graphicData uri="http://schemas.openxmlformats.org/drawingml/2006/table">
            <a:tbl>
              <a:tblPr firstRow="1" bandRow="1">
                <a:tableStyleId>{5C22544A-7EE6-4342-B048-85BDC9FD1C3A}</a:tableStyleId>
              </a:tblPr>
              <a:tblGrid>
                <a:gridCol w="1814132"/>
                <a:gridCol w="1814132"/>
                <a:gridCol w="1814132"/>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serializeData</a:t>
                      </a:r>
                      <a:endParaRPr lang="en-US" dirty="0"/>
                    </a:p>
                  </a:txBody>
                  <a:tcPr marL="68580" marR="68580"/>
                </a:tc>
                <a:tc>
                  <a:txBody>
                    <a:bodyPr/>
                    <a:lstStyle/>
                    <a:p>
                      <a:r>
                        <a:rPr lang="en-US" dirty="0" smtClean="0"/>
                        <a:t>G-Code</a:t>
                      </a:r>
                      <a:endParaRPr lang="en-US"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9879" y="3949117"/>
            <a:ext cx="41910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9879" y="5181600"/>
            <a:ext cx="3886199"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003588018"/>
              </p:ext>
            </p:extLst>
          </p:nvPr>
        </p:nvGraphicFramePr>
        <p:xfrm>
          <a:off x="44003" y="5715000"/>
          <a:ext cx="5442398" cy="741680"/>
        </p:xfrm>
        <a:graphic>
          <a:graphicData uri="http://schemas.openxmlformats.org/drawingml/2006/table">
            <a:tbl>
              <a:tblPr firstRow="1" bandRow="1">
                <a:tableStyleId>{5C22544A-7EE6-4342-B048-85BDC9FD1C3A}</a:tableStyleId>
              </a:tblPr>
              <a:tblGrid>
                <a:gridCol w="2721199"/>
                <a:gridCol w="2721199"/>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G-Code Object</a:t>
                      </a:r>
                      <a:endParaRPr lang="en-US" dirty="0"/>
                    </a:p>
                  </a:txBody>
                  <a:tcPr marL="68580" marR="68580"/>
                </a:tc>
                <a:tc>
                  <a:txBody>
                    <a:bodyPr/>
                    <a:lstStyle/>
                    <a:p>
                      <a:r>
                        <a:rPr lang="en-US" dirty="0" smtClean="0"/>
                        <a:t>Printer State Controller</a:t>
                      </a:r>
                      <a:endParaRPr lang="en-US" dirty="0"/>
                    </a:p>
                  </a:txBody>
                  <a:tcPr marL="68580" marR="68580"/>
                </a:tc>
              </a:tr>
            </a:tbl>
          </a:graphicData>
        </a:graphic>
      </p:graphicFrame>
      <p:sp>
        <p:nvSpPr>
          <p:cNvPr id="9" name="TextBox 8"/>
          <p:cNvSpPr txBox="1"/>
          <p:nvPr/>
        </p:nvSpPr>
        <p:spPr>
          <a:xfrm>
            <a:off x="5486400" y="478116"/>
            <a:ext cx="2971800" cy="5847755"/>
          </a:xfrm>
          <a:prstGeom prst="rect">
            <a:avLst/>
          </a:prstGeom>
          <a:noFill/>
        </p:spPr>
        <p:txBody>
          <a:bodyPr wrap="square" rtlCol="0">
            <a:spAutoFit/>
          </a:bodyPr>
          <a:lstStyle/>
          <a:p>
            <a:r>
              <a:rPr lang="en-US" sz="2200" dirty="0" smtClean="0"/>
              <a:t>“The serialization module will receive the G-Codes that carry out the print process and serialize them in preparation to be sent to the RX/TX module. </a:t>
            </a:r>
          </a:p>
          <a:p>
            <a:endParaRPr lang="en-US" sz="2200" dirty="0"/>
          </a:p>
          <a:p>
            <a:r>
              <a:rPr lang="en-US" sz="2200" dirty="0" smtClean="0"/>
              <a:t>The module will also buffer the serialized G-Codes so that they can be sent to the printer. </a:t>
            </a:r>
          </a:p>
          <a:p>
            <a:endParaRPr lang="en-US" sz="2200" dirty="0"/>
          </a:p>
          <a:p>
            <a:r>
              <a:rPr lang="en-US" sz="2200" dirty="0" smtClean="0"/>
              <a:t>If ACK is not enforced, then the buffer contains 5 serialized G-Codes. Otherwise it contains 1.</a:t>
            </a:r>
            <a:endParaRPr lang="en-US" sz="2200" dirty="0"/>
          </a:p>
        </p:txBody>
      </p:sp>
    </p:spTree>
    <p:extLst>
      <p:ext uri="{BB962C8B-B14F-4D97-AF65-F5344CB8AC3E}">
        <p14:creationId xmlns:p14="http://schemas.microsoft.com/office/powerpoint/2010/main" val="3802466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Deserialization Module</a:t>
            </a:r>
            <a:endParaRPr lang="en-US" dirty="0"/>
          </a:p>
        </p:txBody>
      </p:sp>
      <p:sp>
        <p:nvSpPr>
          <p:cNvPr id="4" name="TextBox 3"/>
          <p:cNvSpPr txBox="1"/>
          <p:nvPr/>
        </p:nvSpPr>
        <p:spPr>
          <a:xfrm>
            <a:off x="1" y="1062683"/>
            <a:ext cx="329307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2622647062"/>
              </p:ext>
            </p:extLst>
          </p:nvPr>
        </p:nvGraphicFramePr>
        <p:xfrm>
          <a:off x="152401" y="1470435"/>
          <a:ext cx="5715000" cy="10109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r>
                        <a:rPr lang="en-US" dirty="0" smtClean="0"/>
                        <a:t>Interface</a:t>
                      </a:r>
                      <a:endParaRPr lang="en-US" dirty="0"/>
                    </a:p>
                  </a:txBody>
                  <a:tcPr marL="68580" marR="68580"/>
                </a:tc>
                <a:tc>
                  <a:txBody>
                    <a:bodyPr/>
                    <a:lstStyle/>
                    <a:p>
                      <a:r>
                        <a:rPr lang="en-US" dirty="0" smtClean="0"/>
                        <a:t>Information</a:t>
                      </a:r>
                      <a:r>
                        <a:rPr lang="en-US" baseline="0" dirty="0" smtClean="0"/>
                        <a:t>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deserializeData</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err="1" smtClean="0"/>
                        <a:t>ArrayList</a:t>
                      </a:r>
                      <a:r>
                        <a:rPr lang="en-US" dirty="0" smtClean="0"/>
                        <a:t> &lt;Object&gt;</a:t>
                      </a:r>
                      <a:endParaRPr lang="en-US" dirty="0"/>
                    </a:p>
                  </a:txBody>
                  <a:tcPr marL="68580" marR="68580"/>
                </a:tc>
              </a:tr>
            </a:tbl>
          </a:graphicData>
        </a:graphic>
      </p:graphicFrame>
      <p:sp>
        <p:nvSpPr>
          <p:cNvPr id="6" name="TextBox 5"/>
          <p:cNvSpPr txBox="1"/>
          <p:nvPr/>
        </p:nvSpPr>
        <p:spPr>
          <a:xfrm>
            <a:off x="0" y="2587029"/>
            <a:ext cx="44958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 y="3591699"/>
            <a:ext cx="2971799"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573058319"/>
              </p:ext>
            </p:extLst>
          </p:nvPr>
        </p:nvGraphicFramePr>
        <p:xfrm>
          <a:off x="146222" y="4109865"/>
          <a:ext cx="5715000" cy="741680"/>
        </p:xfrm>
        <a:graphic>
          <a:graphicData uri="http://schemas.openxmlformats.org/drawingml/2006/table">
            <a:tbl>
              <a:tblPr firstRow="1" bandRow="1">
                <a:tableStyleId>{5C22544A-7EE6-4342-B048-85BDC9FD1C3A}</a:tableStyleId>
              </a:tblPr>
              <a:tblGrid>
                <a:gridCol w="2857500"/>
                <a:gridCol w="285750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Printer Status</a:t>
                      </a:r>
                      <a:r>
                        <a:rPr lang="en-US" baseline="0" dirty="0" smtClean="0"/>
                        <a:t> Buffer</a:t>
                      </a:r>
                      <a:endParaRPr lang="en-US" dirty="0"/>
                    </a:p>
                  </a:txBody>
                  <a:tcPr marL="68580" marR="68580"/>
                </a:tc>
                <a:tc>
                  <a:txBody>
                    <a:bodyPr/>
                    <a:lstStyle/>
                    <a:p>
                      <a:r>
                        <a:rPr lang="en-US" dirty="0" smtClean="0"/>
                        <a:t>RXTX</a:t>
                      </a:r>
                      <a:r>
                        <a:rPr lang="en-US" baseline="0" dirty="0" smtClean="0"/>
                        <a:t> Module</a:t>
                      </a:r>
                      <a:endParaRPr lang="en-US" dirty="0"/>
                    </a:p>
                  </a:txBody>
                  <a:tcPr marL="68580" marR="68580"/>
                </a:tc>
              </a:tr>
            </a:tbl>
          </a:graphicData>
        </a:graphic>
      </p:graphicFrame>
      <p:sp>
        <p:nvSpPr>
          <p:cNvPr id="9" name="TextBox 8"/>
          <p:cNvSpPr txBox="1"/>
          <p:nvPr/>
        </p:nvSpPr>
        <p:spPr>
          <a:xfrm>
            <a:off x="5867400" y="0"/>
            <a:ext cx="2590801" cy="6863417"/>
          </a:xfrm>
          <a:prstGeom prst="rect">
            <a:avLst/>
          </a:prstGeom>
          <a:noFill/>
        </p:spPr>
        <p:txBody>
          <a:bodyPr wrap="square" rtlCol="0">
            <a:spAutoFit/>
          </a:bodyPr>
          <a:lstStyle/>
          <a:p>
            <a:r>
              <a:rPr lang="en-US" sz="2200" dirty="0" smtClean="0"/>
              <a:t>“The Deserialization Module acts in the reverse way that the Serialization Module does. The Deserialization module will poll the RXTX Module until printer feedback data becomes available. It will then copy this data and </a:t>
            </a:r>
            <a:r>
              <a:rPr lang="en-US" sz="2200" dirty="0" err="1" smtClean="0"/>
              <a:t>Deserialize</a:t>
            </a:r>
            <a:r>
              <a:rPr lang="en-US" sz="2200" dirty="0" smtClean="0"/>
              <a:t> it back into a data structure that is readable. This data structure will be used by the Dispatch Module to populate the </a:t>
            </a:r>
            <a:r>
              <a:rPr lang="en-US" sz="2200" dirty="0" err="1" smtClean="0"/>
              <a:t>PrinterStatus</a:t>
            </a:r>
            <a:r>
              <a:rPr lang="en-US" sz="2200" dirty="0" smtClean="0"/>
              <a:t> object.</a:t>
            </a:r>
            <a:endParaRPr lang="en-US" sz="2200" dirty="0"/>
          </a:p>
        </p:txBody>
      </p:sp>
    </p:spTree>
    <p:extLst>
      <p:ext uri="{BB962C8B-B14F-4D97-AF65-F5344CB8AC3E}">
        <p14:creationId xmlns:p14="http://schemas.microsoft.com/office/powerpoint/2010/main" val="2362649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Feedback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4348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016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Dispatch Module</a:t>
            </a:r>
            <a:endParaRPr lang="en-US" dirty="0"/>
          </a:p>
        </p:txBody>
      </p:sp>
      <p:sp>
        <p:nvSpPr>
          <p:cNvPr id="4" name="TextBox 3"/>
          <p:cNvSpPr txBox="1"/>
          <p:nvPr/>
        </p:nvSpPr>
        <p:spPr>
          <a:xfrm>
            <a:off x="0" y="1140899"/>
            <a:ext cx="245745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831249622"/>
              </p:ext>
            </p:extLst>
          </p:nvPr>
        </p:nvGraphicFramePr>
        <p:xfrm>
          <a:off x="114301" y="1602562"/>
          <a:ext cx="5219700" cy="1280160"/>
        </p:xfrm>
        <a:graphic>
          <a:graphicData uri="http://schemas.openxmlformats.org/drawingml/2006/table">
            <a:tbl>
              <a:tblPr firstRow="1" bandRow="1">
                <a:tableStyleId>{5C22544A-7EE6-4342-B048-85BDC9FD1C3A}</a:tableStyleId>
              </a:tblPr>
              <a:tblGrid>
                <a:gridCol w="1819503"/>
                <a:gridCol w="1819503"/>
                <a:gridCol w="1580694"/>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startPolling</a:t>
                      </a:r>
                      <a:endParaRPr lang="en-US" dirty="0"/>
                    </a:p>
                  </a:txBody>
                  <a:tcPr marL="68580" marR="68580"/>
                </a:tc>
                <a:tc>
                  <a:txBody>
                    <a:bodyPr/>
                    <a:lstStyle/>
                    <a:p>
                      <a:r>
                        <a:rPr lang="en-US" dirty="0" err="1" smtClean="0"/>
                        <a:t>Printer</a:t>
                      </a:r>
                      <a:r>
                        <a:rPr lang="en-US" baseline="0" dirty="0" err="1" smtClean="0"/>
                        <a:t>Status</a:t>
                      </a:r>
                      <a:r>
                        <a:rPr lang="en-US" baseline="0" dirty="0" smtClean="0"/>
                        <a:t> Object</a:t>
                      </a:r>
                      <a:endParaRPr lang="en-US" dirty="0"/>
                    </a:p>
                  </a:txBody>
                  <a:tcPr marL="68580" marR="68580"/>
                </a:tc>
                <a:tc>
                  <a:txBody>
                    <a:bodyPr/>
                    <a:lstStyle/>
                    <a:p>
                      <a:r>
                        <a:rPr lang="en-US" dirty="0" err="1" smtClean="0"/>
                        <a:t>PrinterStatus</a:t>
                      </a:r>
                      <a:r>
                        <a:rPr lang="en-US" dirty="0" smtClean="0"/>
                        <a:t> object updates</a:t>
                      </a:r>
                      <a:endParaRPr lang="en-US" dirty="0"/>
                    </a:p>
                  </a:txBody>
                  <a:tcPr marL="68580" marR="68580"/>
                </a:tc>
              </a:tr>
            </a:tbl>
          </a:graphicData>
        </a:graphic>
      </p:graphicFrame>
      <p:sp>
        <p:nvSpPr>
          <p:cNvPr id="6" name="TextBox 5"/>
          <p:cNvSpPr txBox="1"/>
          <p:nvPr/>
        </p:nvSpPr>
        <p:spPr>
          <a:xfrm>
            <a:off x="1" y="2987042"/>
            <a:ext cx="3120390" cy="1200329"/>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4175762"/>
            <a:ext cx="332613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600359583"/>
              </p:ext>
            </p:extLst>
          </p:nvPr>
        </p:nvGraphicFramePr>
        <p:xfrm>
          <a:off x="72390" y="4637425"/>
          <a:ext cx="5185410" cy="741680"/>
        </p:xfrm>
        <a:graphic>
          <a:graphicData uri="http://schemas.openxmlformats.org/drawingml/2006/table">
            <a:tbl>
              <a:tblPr firstRow="1" bandRow="1">
                <a:tableStyleId>{5C22544A-7EE6-4342-B048-85BDC9FD1C3A}</a:tableStyleId>
              </a:tblPr>
              <a:tblGrid>
                <a:gridCol w="2592705"/>
                <a:gridCol w="2592705"/>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Deserialization Module</a:t>
                      </a:r>
                      <a:endParaRPr lang="en-US" dirty="0"/>
                    </a:p>
                  </a:txBody>
                  <a:tcPr marL="68580" marR="68580"/>
                </a:tc>
              </a:tr>
            </a:tbl>
          </a:graphicData>
        </a:graphic>
      </p:graphicFrame>
      <p:sp>
        <p:nvSpPr>
          <p:cNvPr id="9" name="TextBox 8"/>
          <p:cNvSpPr txBox="1"/>
          <p:nvPr/>
        </p:nvSpPr>
        <p:spPr>
          <a:xfrm>
            <a:off x="5410201" y="76200"/>
            <a:ext cx="3048000" cy="5509200"/>
          </a:xfrm>
          <a:prstGeom prst="rect">
            <a:avLst/>
          </a:prstGeom>
          <a:noFill/>
        </p:spPr>
        <p:txBody>
          <a:bodyPr wrap="square" rtlCol="0">
            <a:spAutoFit/>
          </a:bodyPr>
          <a:lstStyle/>
          <a:p>
            <a:r>
              <a:rPr lang="en-US" sz="2200" dirty="0" smtClean="0"/>
              <a:t>“The dispatch module will poll the receive buffer in the Deserialization Module continually until printer feedback information is available. The information contained in this buffer will be used to populate the</a:t>
            </a:r>
            <a:r>
              <a:rPr lang="en-US" sz="2200" i="1" dirty="0" smtClean="0"/>
              <a:t> </a:t>
            </a:r>
            <a:r>
              <a:rPr lang="en-US" sz="2200" i="1" dirty="0" err="1" smtClean="0"/>
              <a:t>PrinterStatus</a:t>
            </a:r>
            <a:r>
              <a:rPr lang="en-US" sz="2200" i="1" dirty="0" smtClean="0"/>
              <a:t> Object</a:t>
            </a:r>
            <a:r>
              <a:rPr lang="en-US" sz="2200" dirty="0" smtClean="0"/>
              <a:t>. </a:t>
            </a:r>
            <a:endParaRPr lang="en-US" sz="2200" dirty="0"/>
          </a:p>
          <a:p>
            <a:r>
              <a:rPr lang="en-US" sz="2200" dirty="0" smtClean="0"/>
              <a:t>The </a:t>
            </a:r>
            <a:r>
              <a:rPr lang="en-US" sz="2200" dirty="0" err="1" smtClean="0"/>
              <a:t>PrinterStatus</a:t>
            </a:r>
            <a:r>
              <a:rPr lang="en-US" sz="2200" dirty="0" smtClean="0"/>
              <a:t> Object makes the feedback data readable for the user interface and printer control layers.</a:t>
            </a:r>
            <a:endParaRPr lang="en-US" sz="2200" dirty="0"/>
          </a:p>
        </p:txBody>
      </p:sp>
    </p:spTree>
    <p:extLst>
      <p:ext uri="{BB962C8B-B14F-4D97-AF65-F5344CB8AC3E}">
        <p14:creationId xmlns:p14="http://schemas.microsoft.com/office/powerpoint/2010/main" val="120440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dirty="0" smtClean="0"/>
              <a:t>Producer Consumer Table</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rotWithShape="1">
          <a:blip r:embed="rId2">
            <a:extLst>
              <a:ext uri="{28A0092B-C50C-407E-A947-70E740481C1C}">
                <a14:useLocalDpi xmlns:a14="http://schemas.microsoft.com/office/drawing/2010/main" val="0"/>
              </a:ext>
            </a:extLst>
          </a:blip>
          <a:srcRect l="1249" t="16790" r="47699" b="10769"/>
          <a:stretch/>
        </p:blipFill>
        <p:spPr bwMode="auto">
          <a:xfrm>
            <a:off x="228600" y="838200"/>
            <a:ext cx="8115300" cy="5960745"/>
          </a:xfrm>
          <a:prstGeom prst="rect">
            <a:avLst/>
          </a:prstGeom>
          <a:noFill/>
          <a:ln>
            <a:noFill/>
          </a:ln>
          <a:extLst/>
        </p:spPr>
      </p:pic>
    </p:spTree>
    <p:extLst>
      <p:ext uri="{BB962C8B-B14F-4D97-AF65-F5344CB8AC3E}">
        <p14:creationId xmlns:p14="http://schemas.microsoft.com/office/powerpoint/2010/main" val="609251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User Interface Layer</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7617117"/>
              </p:ext>
            </p:extLst>
          </p:nvPr>
        </p:nvGraphicFramePr>
        <p:xfrm>
          <a:off x="609594" y="1219195"/>
          <a:ext cx="6934207" cy="5486405"/>
        </p:xfrm>
        <a:graphic>
          <a:graphicData uri="http://schemas.openxmlformats.org/drawingml/2006/table">
            <a:tbl>
              <a:tblPr firstRow="1" firstCol="1" bandRow="1">
                <a:tableStyleId>{5C22544A-7EE6-4342-B048-85BDC9FD1C3A}</a:tableStyleId>
              </a:tblPr>
              <a:tblGrid>
                <a:gridCol w="383381"/>
                <a:gridCol w="1733553"/>
                <a:gridCol w="283369"/>
                <a:gridCol w="283369"/>
                <a:gridCol w="283369"/>
                <a:gridCol w="283369"/>
                <a:gridCol w="283369"/>
                <a:gridCol w="283369"/>
                <a:gridCol w="283369"/>
                <a:gridCol w="283369"/>
                <a:gridCol w="283369"/>
                <a:gridCol w="283369"/>
                <a:gridCol w="283369"/>
                <a:gridCol w="283369"/>
                <a:gridCol w="283369"/>
                <a:gridCol w="283369"/>
                <a:gridCol w="283369"/>
                <a:gridCol w="283369"/>
                <a:gridCol w="283369"/>
              </a:tblGrid>
              <a:tr h="1380614">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Number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Title</a:t>
                      </a:r>
                    </a:p>
                  </a:txBody>
                  <a:tcPr marL="47721" marR="47721" marT="0" marB="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Interface Layer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Persistence Framework</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Command Structure</a:t>
                      </a:r>
                    </a:p>
                  </a:txBody>
                  <a:tcPr marL="47721" marR="47721" marT="0" marB="0" vert="vert270" anchor="ctr"/>
                </a:tc>
              </a:tr>
              <a:tr h="151494">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STL File Input</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Graphical User Interface (GUI)</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Generate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Issue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Temperature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3.6</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Position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Adhere to Material Constraints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3.8</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3.9</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Shapes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343589">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Determine Shape of Material Support Structure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Create Printing Path</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Database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Load &amp; Store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Slice Geometry into Thickness Levels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Flow Sensors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Allow for UV Head Polymerization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8.1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Material Database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Abstract Hardware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Modular and Scalable Design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dirty="0">
                          <a:effectLst/>
                        </a:rPr>
                        <a:t>X</a:t>
                      </a:r>
                      <a:endParaRPr lang="en-US" sz="800" dirty="0">
                        <a:solidFill>
                          <a:srgbClr val="2F5496"/>
                        </a:solidFill>
                        <a:effectLst/>
                        <a:latin typeface="Times New Roman"/>
                        <a:ea typeface="Times New Roman"/>
                        <a:cs typeface="Times New Roman"/>
                      </a:endParaRPr>
                    </a:p>
                  </a:txBody>
                  <a:tcPr marL="47721" marR="47721" marT="0" marB="0"/>
                </a:tc>
              </a:tr>
            </a:tbl>
          </a:graphicData>
        </a:graphic>
      </p:graphicFrame>
    </p:spTree>
    <p:extLst>
      <p:ext uri="{BB962C8B-B14F-4D97-AF65-F5344CB8AC3E}">
        <p14:creationId xmlns:p14="http://schemas.microsoft.com/office/powerpoint/2010/main" val="3357729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Processing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91355749"/>
              </p:ext>
            </p:extLst>
          </p:nvPr>
        </p:nvGraphicFramePr>
        <p:xfrm>
          <a:off x="381002" y="1219203"/>
          <a:ext cx="7391396" cy="5562595"/>
        </p:xfrm>
        <a:graphic>
          <a:graphicData uri="http://schemas.openxmlformats.org/drawingml/2006/table">
            <a:tbl>
              <a:tblPr firstRow="1" firstCol="1" bandRow="1">
                <a:tableStyleId>{5C22544A-7EE6-4342-B048-85BDC9FD1C3A}</a:tableStyleId>
              </a:tblPr>
              <a:tblGrid>
                <a:gridCol w="835641"/>
                <a:gridCol w="3614265"/>
                <a:gridCol w="588298"/>
                <a:gridCol w="588298"/>
                <a:gridCol w="588298"/>
                <a:gridCol w="588298"/>
                <a:gridCol w="588298"/>
              </a:tblGrid>
              <a:tr h="1655416">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Subsection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File Translation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Processing Layer</a:t>
                      </a:r>
                      <a:br>
                        <a:rPr lang="en-US" sz="1000">
                          <a:effectLst/>
                        </a:rPr>
                      </a:br>
                      <a:r>
                        <a:rPr lang="en-US" sz="1000">
                          <a:effectLst/>
                        </a:rPr>
                        <a:t>Slicing Engine Wrapper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Post Processing Layer</a:t>
                      </a:r>
                      <a:br>
                        <a:rPr lang="en-US" sz="1000">
                          <a:effectLst/>
                        </a:rPr>
                      </a:br>
                      <a:r>
                        <a:rPr lang="en-US" sz="1000">
                          <a:effectLst/>
                        </a:rPr>
                        <a:t>Parser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dirty="0">
                          <a:effectLst/>
                        </a:rPr>
                        <a:t>Post Processing Layer</a:t>
                      </a:r>
                      <a:br>
                        <a:rPr lang="en-US" sz="1000" dirty="0">
                          <a:effectLst/>
                        </a:rPr>
                      </a:br>
                      <a:r>
                        <a:rPr lang="en-US" sz="1000" dirty="0">
                          <a:effectLst/>
                        </a:rPr>
                        <a:t>Unification</a:t>
                      </a:r>
                      <a:endParaRPr lang="en-US" sz="1000" dirty="0">
                        <a:solidFill>
                          <a:srgbClr val="2F5496"/>
                        </a:solidFill>
                        <a:effectLst/>
                        <a:latin typeface="Times New Roman"/>
                        <a:ea typeface="Times New Roman"/>
                        <a:cs typeface="Times New Roman"/>
                      </a:endParaRPr>
                    </a:p>
                  </a:txBody>
                  <a:tcPr marL="63890" marR="63890" marT="0" marB="0" vert="vert270" anchor="ctr"/>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r>
            </a:tbl>
          </a:graphicData>
        </a:graphic>
      </p:graphicFrame>
    </p:spTree>
    <p:extLst>
      <p:ext uri="{BB962C8B-B14F-4D97-AF65-F5344CB8AC3E}">
        <p14:creationId xmlns:p14="http://schemas.microsoft.com/office/powerpoint/2010/main" val="31393908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Requirements Traceability </a:t>
            </a:r>
            <a:br>
              <a:rPr lang="en-US" sz="4000" dirty="0" smtClean="0"/>
            </a:br>
            <a:r>
              <a:rPr lang="en-US" sz="4000" dirty="0" smtClean="0"/>
              <a:t>Printer State, Communications and Printer Feedback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15738572"/>
              </p:ext>
            </p:extLst>
          </p:nvPr>
        </p:nvGraphicFramePr>
        <p:xfrm>
          <a:off x="491113" y="1752599"/>
          <a:ext cx="7052687" cy="5105406"/>
        </p:xfrm>
        <a:graphic>
          <a:graphicData uri="http://schemas.openxmlformats.org/drawingml/2006/table">
            <a:tbl>
              <a:tblPr firstRow="1" firstCol="1" bandRow="1">
                <a:tableStyleId>{5C22544A-7EE6-4342-B048-85BDC9FD1C3A}</a:tableStyleId>
              </a:tblPr>
              <a:tblGrid>
                <a:gridCol w="742388"/>
                <a:gridCol w="3190502"/>
                <a:gridCol w="552372"/>
                <a:gridCol w="552372"/>
                <a:gridCol w="552372"/>
                <a:gridCol w="552372"/>
                <a:gridCol w="357937"/>
                <a:gridCol w="552372"/>
              </a:tblGrid>
              <a:tr h="1620313">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a:effectLst/>
                        </a:rPr>
                        <a:t>Printer Control Layer</a:t>
                      </a:r>
                      <a:br>
                        <a:rPr lang="en-US" sz="1000">
                          <a:effectLst/>
                        </a:rPr>
                      </a:br>
                      <a:r>
                        <a:rPr lang="en-US" sz="1000">
                          <a:effectLst/>
                        </a:rPr>
                        <a:t>Printer State Controller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RxTx</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Deserialization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 Feedback Layer </a:t>
                      </a:r>
                      <a:br>
                        <a:rPr lang="en-US" sz="1000">
                          <a:effectLst/>
                        </a:rPr>
                      </a:br>
                      <a:r>
                        <a:rPr lang="en-US" sz="1000">
                          <a:effectLst/>
                        </a:rPr>
                        <a:t>Dispatch</a:t>
                      </a:r>
                      <a:endParaRPr lang="en-US" sz="1000">
                        <a:solidFill>
                          <a:srgbClr val="2F5496"/>
                        </a:solidFill>
                        <a:effectLst/>
                        <a:latin typeface="Times New Roman"/>
                        <a:ea typeface="Times New Roman"/>
                        <a:cs typeface="Times New Roman"/>
                      </a:endParaRPr>
                    </a:p>
                  </a:txBody>
                  <a:tcPr marL="59393" marR="59393" marT="0" marB="0" vert="vert270" anchor="ctr"/>
                </a:tc>
              </a:tr>
              <a:tr h="175169">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33205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r>
            </a:tbl>
          </a:graphicData>
        </a:graphic>
      </p:graphicFrame>
    </p:spTree>
    <p:extLst>
      <p:ext uri="{BB962C8B-B14F-4D97-AF65-F5344CB8AC3E}">
        <p14:creationId xmlns:p14="http://schemas.microsoft.com/office/powerpoint/2010/main" val="36966236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Acceptance Plan</a:t>
            </a:r>
            <a:endParaRPr lang="en-US" sz="4000" dirty="0"/>
          </a:p>
        </p:txBody>
      </p:sp>
      <p:sp>
        <p:nvSpPr>
          <p:cNvPr id="5" name="Content Placeholder 4"/>
          <p:cNvSpPr>
            <a:spLocks noGrp="1"/>
          </p:cNvSpPr>
          <p:nvPr>
            <p:ph idx="1"/>
          </p:nvPr>
        </p:nvSpPr>
        <p:spPr>
          <a:xfrm>
            <a:off x="457200" y="1219200"/>
            <a:ext cx="7620000" cy="5181600"/>
          </a:xfrm>
        </p:spPr>
        <p:txBody>
          <a:bodyPr>
            <a:normAutofit fontScale="70000" lnSpcReduction="20000"/>
          </a:bodyPr>
          <a:lstStyle/>
          <a:p>
            <a:r>
              <a:rPr lang="en-US" dirty="0" smtClean="0"/>
              <a:t>Package and Installation</a:t>
            </a:r>
          </a:p>
          <a:p>
            <a:pPr lvl="1"/>
            <a:r>
              <a:rPr lang="en-US" dirty="0" smtClean="0"/>
              <a:t>Thumb Drive Installation</a:t>
            </a:r>
          </a:p>
          <a:p>
            <a:r>
              <a:rPr lang="en-US" dirty="0" smtClean="0"/>
              <a:t>Acceptance Criteria</a:t>
            </a:r>
          </a:p>
          <a:p>
            <a:pPr lvl="1"/>
            <a:r>
              <a:rPr lang="en-US" dirty="0"/>
              <a:t>STL File Input</a:t>
            </a:r>
          </a:p>
          <a:p>
            <a:pPr lvl="1"/>
            <a:r>
              <a:rPr lang="en-US" dirty="0"/>
              <a:t>Graphical User Interface</a:t>
            </a:r>
          </a:p>
          <a:p>
            <a:pPr lvl="1"/>
            <a:r>
              <a:rPr lang="en-US" dirty="0"/>
              <a:t>Generate Machine Instructions</a:t>
            </a:r>
          </a:p>
          <a:p>
            <a:pPr lvl="1"/>
            <a:r>
              <a:rPr lang="en-US" dirty="0"/>
              <a:t>Issue Machine Instructions</a:t>
            </a:r>
          </a:p>
          <a:p>
            <a:pPr lvl="1"/>
            <a:r>
              <a:rPr lang="en-US" dirty="0"/>
              <a:t>Monitor Temperature</a:t>
            </a:r>
          </a:p>
          <a:p>
            <a:pPr lvl="1"/>
            <a:r>
              <a:rPr lang="en-US" dirty="0"/>
              <a:t>Monitor Position</a:t>
            </a:r>
          </a:p>
          <a:p>
            <a:pPr lvl="1"/>
            <a:r>
              <a:rPr lang="en-US" dirty="0"/>
              <a:t>Adhere to Material Constraints</a:t>
            </a:r>
          </a:p>
          <a:p>
            <a:pPr lvl="1"/>
            <a:r>
              <a:rPr lang="en-US" dirty="0"/>
              <a:t>Identify Materials</a:t>
            </a:r>
          </a:p>
          <a:p>
            <a:pPr lvl="1"/>
            <a:r>
              <a:rPr lang="en-US" dirty="0"/>
              <a:t>Identify Shapes</a:t>
            </a:r>
          </a:p>
          <a:p>
            <a:pPr lvl="1"/>
            <a:r>
              <a:rPr lang="en-US" dirty="0"/>
              <a:t>Determine Shape of Material Support Structure</a:t>
            </a:r>
          </a:p>
          <a:p>
            <a:pPr lvl="1"/>
            <a:r>
              <a:rPr lang="en-US" dirty="0"/>
              <a:t>Create Printing Path</a:t>
            </a:r>
          </a:p>
          <a:p>
            <a:pPr lvl="1"/>
            <a:r>
              <a:rPr lang="en-US" dirty="0"/>
              <a:t>Database Interface</a:t>
            </a:r>
          </a:p>
          <a:p>
            <a:pPr lvl="1"/>
            <a:r>
              <a:rPr lang="en-US" dirty="0"/>
              <a:t>Load and Store Materials</a:t>
            </a:r>
          </a:p>
          <a:p>
            <a:pPr lvl="1"/>
            <a:r>
              <a:rPr lang="en-US" dirty="0"/>
              <a:t>Slice Geometry into Thickness Levels</a:t>
            </a:r>
          </a:p>
          <a:p>
            <a:pPr lvl="1"/>
            <a:r>
              <a:rPr lang="en-US" dirty="0"/>
              <a:t>Monitor Flow Sensors</a:t>
            </a:r>
          </a:p>
          <a:p>
            <a:pPr lvl="1"/>
            <a:r>
              <a:rPr lang="en-US" dirty="0"/>
              <a:t>Allow for UV Head Polymerization</a:t>
            </a:r>
          </a:p>
          <a:p>
            <a:pPr lvl="1"/>
            <a:r>
              <a:rPr lang="en-US" dirty="0"/>
              <a:t>Material Database</a:t>
            </a:r>
          </a:p>
          <a:p>
            <a:pPr lvl="1"/>
            <a:r>
              <a:rPr lang="en-US" dirty="0"/>
              <a:t>Abstract Hardware Interface</a:t>
            </a:r>
          </a:p>
          <a:p>
            <a:pPr lvl="1"/>
            <a:r>
              <a:rPr lang="en-US" dirty="0"/>
              <a:t>Modular and Scalable </a:t>
            </a:r>
            <a:r>
              <a:rPr lang="en-US" dirty="0" smtClean="0"/>
              <a:t>Design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3183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Job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dds_diagrams\Data Classes Aggregation Heirachy - Data Classe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58" y="1295400"/>
            <a:ext cx="8153400" cy="4648200"/>
          </a:xfrm>
          <a:prstGeom prst="rect">
            <a:avLst/>
          </a:prstGeom>
          <a:noFill/>
          <a:ln>
            <a:noFill/>
          </a:ln>
        </p:spPr>
      </p:pic>
    </p:spTree>
    <p:extLst>
      <p:ext uri="{BB962C8B-B14F-4D97-AF65-F5344CB8AC3E}">
        <p14:creationId xmlns:p14="http://schemas.microsoft.com/office/powerpoint/2010/main" val="82947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PrinterConfiguration.png"/>
          <p:cNvPicPr/>
          <p:nvPr/>
        </p:nvPicPr>
        <p:blipFill rotWithShape="1">
          <a:blip r:embed="rId2" cstate="print">
            <a:extLst>
              <a:ext uri="{28A0092B-C50C-407E-A947-70E740481C1C}">
                <a14:useLocalDpi xmlns:a14="http://schemas.microsoft.com/office/drawing/2010/main" val="0"/>
              </a:ext>
            </a:extLst>
          </a:blip>
          <a:srcRect l="4099"/>
          <a:stretch/>
        </p:blipFill>
        <p:spPr bwMode="auto">
          <a:xfrm>
            <a:off x="98729" y="1219200"/>
            <a:ext cx="4092271" cy="319944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11420627"/>
              </p:ext>
            </p:extLst>
          </p:nvPr>
        </p:nvGraphicFramePr>
        <p:xfrm>
          <a:off x="4088299" y="1371600"/>
          <a:ext cx="4369901" cy="5022978"/>
        </p:xfrm>
        <a:graphic>
          <a:graphicData uri="http://schemas.openxmlformats.org/drawingml/2006/table">
            <a:tbl>
              <a:tblPr firstRow="1" firstCol="1" bandRow="1">
                <a:tableStyleId>{5C22544A-7EE6-4342-B048-85BDC9FD1C3A}</a:tableStyleId>
              </a:tblPr>
              <a:tblGrid>
                <a:gridCol w="1011114"/>
                <a:gridCol w="401236"/>
                <a:gridCol w="1604942"/>
                <a:gridCol w="320988"/>
                <a:gridCol w="1031621"/>
              </a:tblGrid>
              <a:tr h="224852">
                <a:tc>
                  <a:txBody>
                    <a:bodyPr/>
                    <a:lstStyle/>
                    <a:p>
                      <a:pPr marL="0" marR="0" algn="just">
                        <a:lnSpc>
                          <a:spcPct val="105000"/>
                        </a:lnSpc>
                        <a:spcBef>
                          <a:spcPts val="0"/>
                        </a:spcBef>
                        <a:spcAft>
                          <a:spcPts val="0"/>
                        </a:spcAft>
                      </a:pPr>
                      <a:r>
                        <a:rPr lang="en-US" sz="700" dirty="0">
                          <a:effectLst/>
                        </a:rPr>
                        <a:t>Name</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Data Type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Description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Units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Boundaries</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x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y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bedX</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bedY</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zOffset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zOffset of the print bed surfaces.  Used if the bed does not sit exactly at z = 0.</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gCodeFlavor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G-Code flavor to output.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Within the set of available G-Code flavors.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useRelativeEDistances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When true, uses relative E values (required by some firmwares).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numExtruders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number of extruders on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vibrationLimit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limit of vibrations (in Hz) where movements will be slowed. If a move hits the specified vibration frequency, the extruder will slow.</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Hz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comPortDescriptor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descriptor for the com port the printer is connected to.  Used to establish a connection to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r>
              <a:tr h="303551">
                <a:tc>
                  <a:txBody>
                    <a:bodyPr/>
                    <a:lstStyle/>
                    <a:p>
                      <a:pPr marL="0" marR="0" algn="just">
                        <a:lnSpc>
                          <a:spcPct val="105000"/>
                        </a:lnSpc>
                        <a:spcBef>
                          <a:spcPts val="0"/>
                        </a:spcBef>
                        <a:spcAft>
                          <a:spcPts val="0"/>
                        </a:spcAft>
                      </a:pPr>
                      <a:r>
                        <a:rPr lang="en-US" sz="700">
                          <a:effectLst/>
                        </a:rPr>
                        <a:t>baudRate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baud rate for the printer.</a:t>
                      </a:r>
                      <a:endParaRPr lang="en-US" sz="800">
                        <a:effectLst/>
                        <a:latin typeface="Times New Roman"/>
                        <a:ea typeface="Times New Roman"/>
                        <a:cs typeface="Times New Roman"/>
                      </a:endParaRPr>
                    </a:p>
                  </a:txBody>
                  <a:tcPr marL="48183" marR="48183" marT="0" marB="0"/>
                </a:tc>
                <a:tc>
                  <a:txBody>
                    <a:bodyPr/>
                    <a:lstStyle/>
                    <a:p>
                      <a:pPr marL="0" marR="0" algn="l">
                        <a:lnSpc>
                          <a:spcPct val="105000"/>
                        </a:lnSpc>
                        <a:spcBef>
                          <a:spcPts val="0"/>
                        </a:spcBef>
                        <a:spcAft>
                          <a:spcPts val="0"/>
                        </a:spcAft>
                      </a:pPr>
                      <a:r>
                        <a:rPr lang="en-US" sz="600">
                          <a:effectLst/>
                        </a:rPr>
                        <a:t>Pulses per second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0 - 250000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forceACK</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States whether or not to use ACK as part of the protocol when communicating with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offset to apply to the extruder positions for the printer.  These offsets are stored in an ArrayList where index 0 represents the x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dirty="0" err="1">
                          <a:effectLst/>
                        </a:rPr>
                        <a:t>positionOffsetY</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offset to apply to the extruder positions for the printer.  These offsets are stored in an ArrayList where index 0 represents the y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 offset to apply to the extruder positions for the printer.  These offsets are stored in an ArrayList where index 0 represents the z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customStartGCode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starts.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G-Codes that are understood by the printer.</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customEndGCode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shuts down.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dirty="0">
                          <a:effectLst/>
                        </a:rPr>
                        <a:t>G-Codes that are understood by the printer.</a:t>
                      </a:r>
                      <a:endParaRPr lang="en-US" sz="800" dirty="0">
                        <a:effectLst/>
                        <a:latin typeface="Times New Roman"/>
                        <a:ea typeface="Times New Roman"/>
                        <a:cs typeface="Times New Roman"/>
                      </a:endParaRPr>
                    </a:p>
                  </a:txBody>
                  <a:tcPr marL="48183" marR="48183" marT="0" marB="0"/>
                </a:tc>
              </a:tr>
            </a:tbl>
          </a:graphicData>
        </a:graphic>
      </p:graphicFrame>
    </p:spTree>
    <p:extLst>
      <p:ext uri="{BB962C8B-B14F-4D97-AF65-F5344CB8AC3E}">
        <p14:creationId xmlns:p14="http://schemas.microsoft.com/office/powerpoint/2010/main" val="10752975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418</TotalTime>
  <Words>6079</Words>
  <Application>Microsoft Office PowerPoint</Application>
  <PresentationFormat>On-screen Show (4:3)</PresentationFormat>
  <Paragraphs>2136</Paragraphs>
  <Slides>73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Adjacency</vt:lpstr>
      <vt:lpstr>Visio</vt:lpstr>
      <vt:lpstr>Team Ink3D Detail Design Specification Review</vt:lpstr>
      <vt:lpstr>Outline</vt:lpstr>
      <vt:lpstr>Architecture Overview</vt:lpstr>
      <vt:lpstr>Architecture Design</vt:lpstr>
      <vt:lpstr>Module  Decomposition</vt:lpstr>
      <vt:lpstr>Module  Data Flows</vt:lpstr>
      <vt:lpstr>Producer Consumer Table</vt:lpstr>
      <vt:lpstr>Print Job Configuration Object</vt:lpstr>
      <vt:lpstr>Printer Configuration Object</vt:lpstr>
      <vt:lpstr>Printer Status Object</vt:lpstr>
      <vt:lpstr>Subsection Configuration Object</vt:lpstr>
      <vt:lpstr>Print Configuration Object</vt:lpstr>
      <vt:lpstr>Infill Configuration Object</vt:lpstr>
      <vt:lpstr>Layer &amp; Perimeter Configuration Object</vt:lpstr>
      <vt:lpstr>Speed Configuration Object</vt:lpstr>
      <vt:lpstr>Skirt &amp; Brim Configuration Object</vt:lpstr>
      <vt:lpstr>Support Material Configuration Object</vt:lpstr>
      <vt:lpstr>File Configuration Object</vt:lpstr>
      <vt:lpstr>Material Configuration Object</vt:lpstr>
      <vt:lpstr>Material Configuration Object</vt:lpstr>
      <vt:lpstr>User Interface Layer</vt:lpstr>
      <vt:lpstr>Database Subsystem</vt:lpstr>
      <vt:lpstr>Persistence Framework Module</vt:lpstr>
      <vt:lpstr>Command Structure Module</vt:lpstr>
      <vt:lpstr>Import GUI Module</vt:lpstr>
      <vt:lpstr>Import Controller</vt:lpstr>
      <vt:lpstr>Material Configuration GUI Module</vt:lpstr>
      <vt:lpstr>Material Configuration Controller</vt:lpstr>
      <vt:lpstr>Printer Configuration GUI Module</vt:lpstr>
      <vt:lpstr>Printer Configuration Controller</vt:lpstr>
      <vt:lpstr>Printer Configuration Controller</vt:lpstr>
      <vt:lpstr>Extruder Configuration GUI Module</vt:lpstr>
      <vt:lpstr>Extruder Configuration Controller</vt:lpstr>
      <vt:lpstr>Print Configuration GUI Module</vt:lpstr>
      <vt:lpstr>Print Configuration Controller</vt:lpstr>
      <vt:lpstr>Status GUI Module</vt:lpstr>
      <vt:lpstr>Status Controller</vt:lpstr>
      <vt:lpstr>Print Job GUI Module</vt:lpstr>
      <vt:lpstr>Print Job Controller</vt:lpstr>
      <vt:lpstr>Print Job Controller</vt:lpstr>
      <vt:lpstr>Preprocessing Layer</vt:lpstr>
      <vt:lpstr>Subsection Module</vt:lpstr>
      <vt:lpstr>Subsection Module (cont.)</vt:lpstr>
      <vt:lpstr>Subsection Module (cont.)</vt:lpstr>
      <vt:lpstr>File Translation Module</vt:lpstr>
      <vt:lpstr>File Translation Module (cont.)</vt:lpstr>
      <vt:lpstr>File Translation Module (cont.)</vt:lpstr>
      <vt:lpstr>Object Lifecycle</vt:lpstr>
      <vt:lpstr>Processing Layer</vt:lpstr>
      <vt:lpstr>Slicing Engine Wrapper Module</vt:lpstr>
      <vt:lpstr>Slicing Engine Wrapper (cont.)</vt:lpstr>
      <vt:lpstr>Slicing Engine Wrapper Module (cont.)</vt:lpstr>
      <vt:lpstr>Object Lifecycle</vt:lpstr>
      <vt:lpstr>Post Processing Layer</vt:lpstr>
      <vt:lpstr>Parser Module</vt:lpstr>
      <vt:lpstr>Parser Module (cont.)</vt:lpstr>
      <vt:lpstr>Parser Module (cont.)</vt:lpstr>
      <vt:lpstr>Unification Module</vt:lpstr>
      <vt:lpstr>Unification Module (cont.)</vt:lpstr>
      <vt:lpstr>Unification Module (cont.)</vt:lpstr>
      <vt:lpstr>Object Lifecycle</vt:lpstr>
      <vt:lpstr>Printer Control Layer</vt:lpstr>
      <vt:lpstr>Printer State Control Module</vt:lpstr>
      <vt:lpstr>Communications Layer</vt:lpstr>
      <vt:lpstr>RX/TX Module</vt:lpstr>
      <vt:lpstr>Serialization Module</vt:lpstr>
      <vt:lpstr>Deserialization Module</vt:lpstr>
      <vt:lpstr>Printer Feedback Layer</vt:lpstr>
      <vt:lpstr>Dispatch Module</vt:lpstr>
      <vt:lpstr>Requirements Traceability  User Interface Layer</vt:lpstr>
      <vt:lpstr>Requirements Traceability  Processing Layers</vt:lpstr>
      <vt:lpstr>Requirements Traceability  Printer State, Communications and Printer Feedback Layers</vt:lpstr>
      <vt:lpstr>Acceptance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59</cp:revision>
  <dcterms:created xsi:type="dcterms:W3CDTF">2013-10-17T22:49:05Z</dcterms:created>
  <dcterms:modified xsi:type="dcterms:W3CDTF">2014-02-19T21:06:29Z</dcterms:modified>
</cp:coreProperties>
</file>