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57" r:id="rId4"/>
    <p:sldId id="260" r:id="rId5"/>
    <p:sldId id="258"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9" d="100"/>
          <a:sy n="109" d="100"/>
        </p:scale>
        <p:origin x="-6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Slide Number Placeholder 7"/>
          <p:cNvSpPr>
            <a:spLocks noGrp="1"/>
          </p:cNvSpPr>
          <p:nvPr>
            <p:ph type="sldNum" sz="quarter" idx="11"/>
          </p:nvPr>
        </p:nvSpPr>
        <p:spPr/>
        <p:txBody>
          <a:bodyPr/>
          <a:lstStyle/>
          <a:p>
            <a:fld id="{6FAF4D72-3124-43CC-833B-AF31EC2B4EA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1ADEE-8407-4121-A573-57C195DB20DA}"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1ADEE-8407-4121-A573-57C195DB20DA}"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011ADEE-8407-4121-A573-57C195DB20DA}" type="datetimeFigureOut">
              <a:rPr lang="en-US" smtClean="0"/>
              <a:t>4/30/2014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FAF4D72-3124-43CC-833B-AF31EC2B4EA3}"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image" Target="../media/image3.png"/><Relationship Id="rId7" Type="http://schemas.openxmlformats.org/officeDocument/2006/relationships/package" Target="../embeddings/Microsoft_Visio_Drawing331111.vsd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10" y="8609"/>
            <a:ext cx="127152" cy="99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flipH="1">
            <a:off x="8991599" y="12834"/>
            <a:ext cx="45719" cy="97776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86000" y="4354091"/>
            <a:ext cx="2244166" cy="25039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530168" y="990600"/>
            <a:ext cx="2379068" cy="3000280"/>
            <a:chOff x="4530167" y="990600"/>
            <a:chExt cx="2379069" cy="2961301"/>
          </a:xfrm>
        </p:grpSpPr>
        <p:grpSp>
          <p:nvGrpSpPr>
            <p:cNvPr id="29" name="Group 28"/>
            <p:cNvGrpSpPr/>
            <p:nvPr/>
          </p:nvGrpSpPr>
          <p:grpSpPr>
            <a:xfrm>
              <a:off x="4530167" y="990600"/>
              <a:ext cx="2379069" cy="2961301"/>
              <a:chOff x="381000" y="450236"/>
              <a:chExt cx="2327833" cy="2757128"/>
            </a:xfrm>
          </p:grpSpPr>
          <p:sp>
            <p:nvSpPr>
              <p:cNvPr id="30" name="Rectangle 2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39840"/>
              <a:ext cx="2033819" cy="261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4530167" y="3990880"/>
            <a:ext cx="2379068" cy="2867120"/>
            <a:chOff x="4530166" y="3990880"/>
            <a:chExt cx="2379069" cy="2867120"/>
          </a:xfrm>
        </p:grpSpPr>
        <p:grpSp>
          <p:nvGrpSpPr>
            <p:cNvPr id="36" name="Group 35"/>
            <p:cNvGrpSpPr/>
            <p:nvPr/>
          </p:nvGrpSpPr>
          <p:grpSpPr>
            <a:xfrm>
              <a:off x="4530166" y="3990880"/>
              <a:ext cx="2379069" cy="2867120"/>
              <a:chOff x="381000" y="450236"/>
              <a:chExt cx="2327833" cy="2757128"/>
            </a:xfrm>
          </p:grpSpPr>
          <p:sp>
            <p:nvSpPr>
              <p:cNvPr id="37" name="Rectangle 3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Design</a:t>
                </a:r>
                <a:endParaRPr lang="en-US" dirty="0"/>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4349278"/>
              <a:ext cx="1881420" cy="241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8" name="Table 17"/>
          <p:cNvGraphicFramePr>
            <a:graphicFrameLocks noGrp="1"/>
          </p:cNvGraphicFramePr>
          <p:nvPr>
            <p:extLst>
              <p:ext uri="{D42A27DB-BD31-4B8C-83A1-F6EECF244321}">
                <p14:modId xmlns:p14="http://schemas.microsoft.com/office/powerpoint/2010/main" val="3876931322"/>
              </p:ext>
            </p:extLst>
          </p:nvPr>
        </p:nvGraphicFramePr>
        <p:xfrm>
          <a:off x="37594" y="2743199"/>
          <a:ext cx="2155682" cy="2291224"/>
        </p:xfrm>
        <a:graphic>
          <a:graphicData uri="http://schemas.openxmlformats.org/drawingml/2006/table">
            <a:tbl>
              <a:tblPr firstRow="1" firstCol="1" bandRow="1">
                <a:tableStyleId>{5C22544A-7EE6-4342-B048-85BDC9FD1C3A}</a:tableStyleId>
              </a:tblPr>
              <a:tblGrid>
                <a:gridCol w="803267"/>
                <a:gridCol w="569745"/>
                <a:gridCol w="782670"/>
              </a:tblGrid>
              <a:tr h="152401">
                <a:tc>
                  <a:txBody>
                    <a:bodyPr/>
                    <a:lstStyle/>
                    <a:p>
                      <a:pPr marL="0" marR="0">
                        <a:spcBef>
                          <a:spcPts val="600"/>
                        </a:spcBef>
                        <a:spcAft>
                          <a:spcPts val="0"/>
                        </a:spcAft>
                      </a:pPr>
                      <a:r>
                        <a:rPr lang="en-US" sz="500" dirty="0">
                          <a:effectLst/>
                        </a:rPr>
                        <a:t>Role</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Assigned To</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Responsibility</a:t>
                      </a:r>
                      <a:endParaRPr lang="en-US" sz="50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Project Manager</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Daniel Lain</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Maintain Project </a:t>
                      </a:r>
                      <a:r>
                        <a:rPr lang="en-US" sz="500" dirty="0" smtClean="0">
                          <a:effectLst/>
                        </a:rPr>
                        <a:t>Plan</a:t>
                      </a:r>
                      <a:br>
                        <a:rPr lang="en-US" sz="500" dirty="0" smtClean="0">
                          <a:effectLst/>
                        </a:rPr>
                      </a:br>
                      <a:r>
                        <a:rPr lang="en-US" sz="500" dirty="0" smtClean="0">
                          <a:effectLst/>
                        </a:rPr>
                        <a:t>Assign </a:t>
                      </a:r>
                      <a:r>
                        <a:rPr lang="en-US" sz="500" dirty="0">
                          <a:effectLst/>
                        </a:rPr>
                        <a:t>Tasks to </a:t>
                      </a:r>
                      <a:r>
                        <a:rPr lang="en-US" sz="500" dirty="0" smtClean="0">
                          <a:effectLst/>
                        </a:rPr>
                        <a:t>Team</a:t>
                      </a:r>
                      <a:br>
                        <a:rPr lang="en-US" sz="500" dirty="0" smtClean="0">
                          <a:effectLst/>
                        </a:rPr>
                      </a:br>
                      <a:r>
                        <a:rPr lang="en-US" sz="500" dirty="0" smtClean="0">
                          <a:effectLst/>
                        </a:rPr>
                        <a:t>Turn </a:t>
                      </a:r>
                      <a:r>
                        <a:rPr lang="en-US" sz="500" dirty="0">
                          <a:effectLst/>
                        </a:rPr>
                        <a:t>in </a:t>
                      </a:r>
                      <a:r>
                        <a:rPr lang="en-US" sz="500" dirty="0" smtClean="0">
                          <a:effectLst/>
                        </a:rPr>
                        <a:t>Deliverables</a:t>
                      </a:r>
                      <a:br>
                        <a:rPr lang="en-US" sz="500" dirty="0" smtClean="0">
                          <a:effectLst/>
                        </a:rPr>
                      </a:br>
                      <a:r>
                        <a:rPr lang="en-US" sz="500" dirty="0" smtClean="0">
                          <a:effectLst/>
                        </a:rPr>
                        <a:t>Risk Manager</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Hardware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Shawn Simonson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Plan Hardware </a:t>
                      </a:r>
                      <a:r>
                        <a:rPr lang="en-US" sz="500" dirty="0" smtClean="0">
                          <a:effectLst/>
                        </a:rPr>
                        <a:t>Interfaces</a:t>
                      </a:r>
                      <a:br>
                        <a:rPr lang="en-US" sz="500" dirty="0" smtClean="0">
                          <a:effectLst/>
                        </a:rPr>
                      </a:br>
                      <a:r>
                        <a:rPr lang="en-US" sz="500" dirty="0" smtClean="0">
                          <a:effectLst/>
                        </a:rPr>
                        <a:t>Research Hardware</a:t>
                      </a:r>
                      <a:br>
                        <a:rPr lang="en-US" sz="500" dirty="0" smtClean="0">
                          <a:effectLst/>
                        </a:rPr>
                      </a:br>
                      <a:r>
                        <a:rPr lang="en-US" sz="500" dirty="0" smtClean="0">
                          <a:effectLst/>
                        </a:rPr>
                        <a:t>Hardware Development</a:t>
                      </a:r>
                      <a:br>
                        <a:rPr lang="en-US" sz="500" dirty="0" smtClean="0">
                          <a:effectLst/>
                        </a:rPr>
                      </a:br>
                      <a:r>
                        <a:rPr lang="en-US" sz="500" dirty="0" smtClean="0">
                          <a:effectLst/>
                        </a:rPr>
                        <a:t>ME Liaison</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Software Engineering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Jesse Bowles</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System </a:t>
                      </a:r>
                      <a:r>
                        <a:rPr lang="en-US" sz="500" dirty="0" smtClean="0">
                          <a:effectLst/>
                        </a:rPr>
                        <a:t>Architecture</a:t>
                      </a:r>
                      <a:br>
                        <a:rPr lang="en-US" sz="500" dirty="0" smtClean="0">
                          <a:effectLst/>
                        </a:rPr>
                      </a:br>
                      <a:r>
                        <a:rPr lang="en-US" sz="500" dirty="0" smtClean="0">
                          <a:effectLst/>
                        </a:rPr>
                        <a:t>Modular Planning</a:t>
                      </a:r>
                      <a:br>
                        <a:rPr lang="en-US" sz="500" dirty="0" smtClean="0">
                          <a:effectLst/>
                        </a:rPr>
                      </a:br>
                      <a:r>
                        <a:rPr lang="en-US" sz="500" dirty="0" smtClean="0">
                          <a:effectLst/>
                        </a:rPr>
                        <a:t>Scalability Planning</a:t>
                      </a:r>
                      <a:br>
                        <a:rPr lang="en-US" sz="500" dirty="0" smtClean="0">
                          <a:effectLst/>
                        </a:rPr>
                      </a:br>
                      <a:r>
                        <a:rPr lang="en-US" sz="500" dirty="0" smtClean="0">
                          <a:effectLst/>
                        </a:rPr>
                        <a:t>Develop UMLs</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441345">
                <a:tc>
                  <a:txBody>
                    <a:bodyPr/>
                    <a:lstStyle/>
                    <a:p>
                      <a:pPr marL="0" marR="0">
                        <a:spcBef>
                          <a:spcPts val="600"/>
                        </a:spcBef>
                        <a:spcAft>
                          <a:spcPts val="0"/>
                        </a:spcAft>
                      </a:pPr>
                      <a:r>
                        <a:rPr lang="en-US" sz="500">
                          <a:effectLst/>
                        </a:rPr>
                        <a:t>Lead Programmer</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Tim Edmonson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Algorithm </a:t>
                      </a:r>
                      <a:r>
                        <a:rPr lang="en-US" sz="500" dirty="0" smtClean="0">
                          <a:effectLst/>
                        </a:rPr>
                        <a:t>Development</a:t>
                      </a:r>
                      <a:br>
                        <a:rPr lang="en-US" sz="500" dirty="0" smtClean="0">
                          <a:effectLst/>
                        </a:rPr>
                      </a:br>
                      <a:r>
                        <a:rPr lang="en-US" sz="500" dirty="0" smtClean="0">
                          <a:effectLst/>
                        </a:rPr>
                        <a:t>Open </a:t>
                      </a:r>
                      <a:r>
                        <a:rPr lang="en-US" sz="500" dirty="0">
                          <a:effectLst/>
                        </a:rPr>
                        <a:t>Source </a:t>
                      </a:r>
                      <a:r>
                        <a:rPr lang="en-US" sz="500" dirty="0" smtClean="0">
                          <a:effectLst/>
                        </a:rPr>
                        <a:t>Selection</a:t>
                      </a:r>
                      <a:br>
                        <a:rPr lang="en-US" sz="500" dirty="0" smtClean="0">
                          <a:effectLst/>
                        </a:rPr>
                      </a:br>
                      <a:r>
                        <a:rPr lang="en-US" sz="500" dirty="0" smtClean="0">
                          <a:effectLst/>
                        </a:rPr>
                        <a:t>Algorithm Research</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88777095"/>
              </p:ext>
            </p:extLst>
          </p:nvPr>
        </p:nvGraphicFramePr>
        <p:xfrm>
          <a:off x="37592" y="5089516"/>
          <a:ext cx="2172207" cy="1679136"/>
        </p:xfrm>
        <a:graphic>
          <a:graphicData uri="http://schemas.openxmlformats.org/drawingml/2006/table">
            <a:tbl>
              <a:tblPr firstRow="1" bandRow="1">
                <a:tableStyleId>{5C22544A-7EE6-4342-B048-85BDC9FD1C3A}</a:tableStyleId>
              </a:tblPr>
              <a:tblGrid>
                <a:gridCol w="2172207"/>
              </a:tblGrid>
              <a:tr h="164903">
                <a:tc>
                  <a:txBody>
                    <a:bodyPr/>
                    <a:lstStyle/>
                    <a:p>
                      <a:r>
                        <a:rPr lang="en-US" sz="500" dirty="0" smtClean="0"/>
                        <a:t>Lessons Learned</a:t>
                      </a:r>
                      <a:endParaRPr lang="en-US" sz="500" dirty="0"/>
                    </a:p>
                  </a:txBody>
                  <a:tcPr/>
                </a:tc>
              </a:tr>
              <a:tr h="251916">
                <a:tc>
                  <a:txBody>
                    <a:bodyPr/>
                    <a:lstStyle/>
                    <a:p>
                      <a:r>
                        <a:rPr lang="en-US" sz="500" dirty="0" smtClean="0"/>
                        <a:t>Understand the</a:t>
                      </a:r>
                      <a:r>
                        <a:rPr lang="en-US" sz="500" baseline="0" dirty="0" smtClean="0"/>
                        <a:t> customer’s needs</a:t>
                      </a:r>
                      <a:endParaRPr lang="en-US" sz="500" dirty="0"/>
                    </a:p>
                  </a:txBody>
                  <a:tcPr/>
                </a:tc>
              </a:tr>
              <a:tr h="251916">
                <a:tc>
                  <a:txBody>
                    <a:bodyPr/>
                    <a:lstStyle/>
                    <a:p>
                      <a:r>
                        <a:rPr lang="en-US" sz="500" dirty="0" smtClean="0"/>
                        <a:t>Constant communication with team and customer</a:t>
                      </a:r>
                      <a:endParaRPr lang="en-US" sz="500" dirty="0"/>
                    </a:p>
                  </a:txBody>
                  <a:tcPr/>
                </a:tc>
              </a:tr>
              <a:tr h="251916">
                <a:tc>
                  <a:txBody>
                    <a:bodyPr/>
                    <a:lstStyle/>
                    <a:p>
                      <a:r>
                        <a:rPr lang="en-US" sz="500" dirty="0" smtClean="0"/>
                        <a:t>Ask for help when needed</a:t>
                      </a:r>
                      <a:endParaRPr lang="en-US" sz="500" dirty="0"/>
                    </a:p>
                  </a:txBody>
                  <a:tcPr/>
                </a:tc>
              </a:tr>
              <a:tr h="251916">
                <a:tc>
                  <a:txBody>
                    <a:bodyPr/>
                    <a:lstStyle/>
                    <a:p>
                      <a:r>
                        <a:rPr lang="en-US" sz="500" dirty="0" smtClean="0"/>
                        <a:t>Hold each other accountable</a:t>
                      </a:r>
                      <a:endParaRPr lang="en-US" sz="500" dirty="0"/>
                    </a:p>
                  </a:txBody>
                  <a:tcPr/>
                </a:tc>
              </a:tr>
              <a:tr h="251916">
                <a:tc>
                  <a:txBody>
                    <a:bodyPr/>
                    <a:lstStyle/>
                    <a:p>
                      <a:r>
                        <a:rPr lang="en-US" sz="500" dirty="0" smtClean="0"/>
                        <a:t>Design in as much detail as possible before implementation</a:t>
                      </a:r>
                    </a:p>
                  </a:txBody>
                  <a:tcPr/>
                </a:tc>
              </a:tr>
              <a:tr h="251916">
                <a:tc>
                  <a:txBody>
                    <a:bodyPr/>
                    <a:lstStyle/>
                    <a:p>
                      <a:r>
                        <a:rPr lang="en-US" sz="500" dirty="0" smtClean="0"/>
                        <a:t>Use resources</a:t>
                      </a:r>
                      <a:r>
                        <a:rPr lang="en-US" sz="500" baseline="0" dirty="0" smtClean="0"/>
                        <a:t> available</a:t>
                      </a:r>
                      <a:endParaRPr lang="en-US" sz="500" dirty="0"/>
                    </a:p>
                  </a:txBody>
                  <a:tcPr/>
                </a:tc>
              </a:tr>
            </a:tbl>
          </a:graphicData>
        </a:graphic>
      </p:graphicFrame>
      <p:sp>
        <p:nvSpPr>
          <p:cNvPr id="22" name="Title 1"/>
          <p:cNvSpPr>
            <a:spLocks noGrp="1"/>
          </p:cNvSpPr>
          <p:nvPr>
            <p:ph type="ctrTitle"/>
          </p:nvPr>
        </p:nvSpPr>
        <p:spPr>
          <a:xfrm>
            <a:off x="2652793" y="257726"/>
            <a:ext cx="3754750" cy="745707"/>
          </a:xfrm>
        </p:spPr>
        <p:txBody>
          <a:bodyPr>
            <a:normAutofit fontScale="90000"/>
          </a:bodyPr>
          <a:lstStyle/>
          <a:p>
            <a:pPr algn="ctr"/>
            <a:r>
              <a:rPr lang="en-US" sz="2200" dirty="0" smtClean="0"/>
              <a:t>3D </a:t>
            </a:r>
            <a:r>
              <a:rPr lang="en-US" sz="2200" dirty="0" smtClean="0"/>
              <a:t>Printer Fabrication System</a:t>
            </a:r>
            <a:endParaRPr lang="en-US" sz="2200" dirty="0"/>
          </a:p>
        </p:txBody>
      </p:sp>
      <p:sp>
        <p:nvSpPr>
          <p:cNvPr id="34" name="Rectangle 33"/>
          <p:cNvSpPr/>
          <p:nvPr/>
        </p:nvSpPr>
        <p:spPr>
          <a:xfrm>
            <a:off x="2286000" y="990600"/>
            <a:ext cx="2244168" cy="1752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0" y="990600"/>
            <a:ext cx="2244167"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pic>
        <p:nvPicPr>
          <p:cNvPr id="23" name="Picture 2" descr="Mock-up 3D Printing Sys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9577" y="1362299"/>
            <a:ext cx="1720051" cy="123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2286000" y="2743199"/>
            <a:ext cx="2244168" cy="1606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286000" y="2743200"/>
            <a:ext cx="2244166"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sp>
        <p:nvSpPr>
          <p:cNvPr id="45" name="TextBox 44"/>
          <p:cNvSpPr txBox="1"/>
          <p:nvPr/>
        </p:nvSpPr>
        <p:spPr>
          <a:xfrm>
            <a:off x="2362199" y="3144128"/>
            <a:ext cx="2167967" cy="1169551"/>
          </a:xfrm>
          <a:prstGeom prst="rect">
            <a:avLst/>
          </a:prstGeom>
          <a:noFill/>
        </p:spPr>
        <p:txBody>
          <a:bodyPr wrap="square" rtlCol="0">
            <a:spAutoFit/>
          </a:bodyPr>
          <a:lstStyle/>
          <a:p>
            <a:r>
              <a:rPr lang="en-US" sz="500" dirty="0"/>
              <a:t>The 3-D Printer Fabrication System will provide an interface for converting standard stereo lithography or STL files into realized items.  The system will use a simple graphical user interface to select the files and materials to be used in the production of the 3D </a:t>
            </a:r>
            <a:r>
              <a:rPr lang="en-US" sz="500" dirty="0" smtClean="0"/>
              <a:t>model.  When </a:t>
            </a:r>
            <a:r>
              <a:rPr lang="en-US" sz="500" dirty="0"/>
              <a:t>a file is loaded, the system will translate the STL file in to a series of layers based on the granularity of the materials to be used in the final </a:t>
            </a:r>
            <a:r>
              <a:rPr lang="en-US" sz="500" dirty="0" smtClean="0"/>
              <a:t>build.  The </a:t>
            </a:r>
            <a:r>
              <a:rPr lang="en-US" sz="500" dirty="0"/>
              <a:t>system will then use the layers to produce a series of paths for the print head to traverse to deposit the correct material to the specified location</a:t>
            </a:r>
            <a:r>
              <a:rPr lang="en-US" sz="500" dirty="0" smtClean="0"/>
              <a:t>.  From </a:t>
            </a:r>
            <a:r>
              <a:rPr lang="en-US" sz="500" dirty="0"/>
              <a:t>this series of steps, an instruction set will be produced for the printer to execute each path for every layer and material.  Finally, the instructions will be issued to the printer and it will execute the commands producing the designed object that was described by the original STL files.</a:t>
            </a:r>
          </a:p>
          <a:p>
            <a:endParaRPr lang="en-US" sz="500" dirty="0"/>
          </a:p>
        </p:txBody>
      </p:sp>
      <p:pic>
        <p:nvPicPr>
          <p:cNvPr id="1029" name="Picture 5" descr="Print Job Sc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199" y="4756762"/>
            <a:ext cx="1586605" cy="1083938"/>
          </a:xfrm>
          <a:prstGeom prst="rect">
            <a:avLst/>
          </a:prstGeom>
          <a:noFill/>
          <a:ln>
            <a:noFill/>
          </a:ln>
          <a:effectLst/>
          <a:extLst>
            <a:ext uri="{909E8E84-426E-40DD-AFC4-6F175D3DCCD1}">
              <a14:hiddenFill xmlns:a14="http://schemas.microsoft.com/office/drawing/2010/main">
                <a:solidFill>
                  <a:srgbClr val="646B8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4" name="Rectangle 53"/>
          <p:cNvSpPr/>
          <p:nvPr/>
        </p:nvSpPr>
        <p:spPr>
          <a:xfrm>
            <a:off x="2286000" y="4354091"/>
            <a:ext cx="2244166" cy="2819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sp>
        <p:nvSpPr>
          <p:cNvPr id="58" name="Rectangle 57"/>
          <p:cNvSpPr/>
          <p:nvPr/>
        </p:nvSpPr>
        <p:spPr>
          <a:xfrm>
            <a:off x="6909236" y="4495043"/>
            <a:ext cx="2234763" cy="23629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09235" y="4313679"/>
            <a:ext cx="2234763" cy="3227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2858234200"/>
              </p:ext>
            </p:extLst>
          </p:nvPr>
        </p:nvGraphicFramePr>
        <p:xfrm>
          <a:off x="7010400" y="4709525"/>
          <a:ext cx="2057400" cy="2059127"/>
        </p:xfrm>
        <a:graphic>
          <a:graphicData uri="http://schemas.openxmlformats.org/presentationml/2006/ole">
            <mc:AlternateContent xmlns:mc="http://schemas.openxmlformats.org/markup-compatibility/2006">
              <mc:Choice xmlns:v="urn:schemas-microsoft-com:vml" Requires="v">
                <p:oleObj spid="_x0000_s1040" name="Visio" r:id="rId7" imgW="7572367" imgH="8496360" progId="Visio.Drawing.15">
                  <p:embed/>
                </p:oleObj>
              </mc:Choice>
              <mc:Fallback>
                <p:oleObj name="Visio" r:id="rId7" imgW="7572367" imgH="8496360" progId="Visio.Drawing.1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4709525"/>
                        <a:ext cx="2057400" cy="2059127"/>
                      </a:xfrm>
                      <a:prstGeom prst="rect">
                        <a:avLst/>
                      </a:prstGeom>
                      <a:noFill/>
                      <a:ln>
                        <a:noFill/>
                      </a:ln>
                    </p:spPr>
                  </p:pic>
                </p:oleObj>
              </mc:Fallback>
            </mc:AlternateContent>
          </a:graphicData>
        </a:graphic>
      </p:graphicFrame>
      <p:graphicFrame>
        <p:nvGraphicFramePr>
          <p:cNvPr id="62" name="Content Placeholder 3"/>
          <p:cNvGraphicFramePr>
            <a:graphicFrameLocks/>
          </p:cNvGraphicFramePr>
          <p:nvPr>
            <p:extLst>
              <p:ext uri="{D42A27DB-BD31-4B8C-83A1-F6EECF244321}">
                <p14:modId xmlns:p14="http://schemas.microsoft.com/office/powerpoint/2010/main" val="466097906"/>
              </p:ext>
            </p:extLst>
          </p:nvPr>
        </p:nvGraphicFramePr>
        <p:xfrm>
          <a:off x="6934903" y="974557"/>
          <a:ext cx="2209802" cy="3329370"/>
        </p:xfrm>
        <a:graphic>
          <a:graphicData uri="http://schemas.openxmlformats.org/drawingml/2006/table">
            <a:tbl>
              <a:tblPr firstRow="1" bandRow="1">
                <a:tableStyleId>{5C22544A-7EE6-4342-B048-85BDC9FD1C3A}</a:tableStyleId>
              </a:tblPr>
              <a:tblGrid>
                <a:gridCol w="1104901"/>
                <a:gridCol w="1104901"/>
              </a:tblGrid>
              <a:tr h="149076">
                <a:tc gridSpan="2">
                  <a:txBody>
                    <a:bodyPr/>
                    <a:lstStyle/>
                    <a:p>
                      <a:pPr algn="ctr"/>
                      <a:r>
                        <a:rPr lang="en-US" sz="500" dirty="0" smtClean="0"/>
                        <a:t>Critical Requirements</a:t>
                      </a:r>
                      <a:endParaRPr lang="en-US" sz="500" dirty="0"/>
                    </a:p>
                  </a:txBody>
                  <a:tcPr/>
                </a:tc>
                <a:tc hMerge="1">
                  <a:txBody>
                    <a:bodyPr/>
                    <a:lstStyle/>
                    <a:p>
                      <a:endParaRPr lang="en-US" dirty="0"/>
                    </a:p>
                  </a:txBody>
                  <a:tcPr/>
                </a:tc>
              </a:tr>
              <a:tr h="149076">
                <a:tc>
                  <a:txBody>
                    <a:bodyPr/>
                    <a:lstStyle/>
                    <a:p>
                      <a:r>
                        <a:rPr lang="en-US" sz="500" dirty="0" smtClean="0"/>
                        <a:t>3.1 STL File Input</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3.2 Graphical User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3.3 Generate</a:t>
                      </a:r>
                      <a:r>
                        <a:rPr lang="en-US" sz="500" baseline="0" dirty="0" smtClean="0"/>
                        <a:t> Machine Instructions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3.4 Issue Machine Instructions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3.5 Monitor Temperature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3.6 Monitor Position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3.7</a:t>
                      </a:r>
                      <a:r>
                        <a:rPr lang="en-US" sz="500" baseline="0" dirty="0" smtClean="0"/>
                        <a:t> Adhere to Material Constraints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3.8 Identify Materials</a:t>
                      </a:r>
                      <a:endParaRPr lang="en-US" sz="500" dirty="0"/>
                    </a:p>
                  </a:txBody>
                  <a:tcPr/>
                </a:tc>
                <a:tc>
                  <a:txBody>
                    <a:bodyPr/>
                    <a:lstStyle/>
                    <a:p>
                      <a:pPr algn="ctr"/>
                      <a:r>
                        <a:rPr lang="en-US" sz="500" b="1" dirty="0" smtClean="0"/>
                        <a:t>Completed</a:t>
                      </a:r>
                    </a:p>
                  </a:txBody>
                  <a:tcPr>
                    <a:solidFill>
                      <a:srgbClr val="00B050"/>
                    </a:solidFill>
                  </a:tcPr>
                </a:tc>
              </a:tr>
              <a:tr h="149076">
                <a:tc>
                  <a:txBody>
                    <a:bodyPr/>
                    <a:lstStyle/>
                    <a:p>
                      <a:r>
                        <a:rPr lang="en-US" sz="500" dirty="0" smtClean="0"/>
                        <a:t>3.9 Identify Shapes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3.10 Determine Shape of Support Material Structure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3.11 Create Printing Path</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3.12 Database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3.13 Store &amp; Load </a:t>
                      </a:r>
                      <a:br>
                        <a:rPr lang="en-US" sz="500" dirty="0" smtClean="0"/>
                      </a:br>
                      <a:r>
                        <a:rPr lang="en-US" sz="500" dirty="0" smtClean="0"/>
                        <a:t>Material Records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3.14 Slice Geometry</a:t>
                      </a:r>
                      <a:r>
                        <a:rPr lang="en-US" sz="500" baseline="0" dirty="0" smtClean="0"/>
                        <a:t> into Thickness Levels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3.15 Monitor Flow Sensors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3.17 Allow for UV Head Polymerization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bl>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0" y="1003434"/>
            <a:ext cx="2165759" cy="1624320"/>
          </a:xfrm>
          <a:prstGeom prst="rect">
            <a:avLst/>
          </a:prstGeom>
        </p:spPr>
      </p:pic>
      <p:sp>
        <p:nvSpPr>
          <p:cNvPr id="3" name="TextBox 2"/>
          <p:cNvSpPr txBox="1"/>
          <p:nvPr/>
        </p:nvSpPr>
        <p:spPr>
          <a:xfrm>
            <a:off x="2715929" y="131556"/>
            <a:ext cx="1981200" cy="261610"/>
          </a:xfrm>
          <a:prstGeom prst="rect">
            <a:avLst/>
          </a:prstGeom>
          <a:noFill/>
        </p:spPr>
        <p:txBody>
          <a:bodyPr wrap="square" rtlCol="0">
            <a:spAutoFit/>
          </a:bodyPr>
          <a:lstStyle/>
          <a:p>
            <a:r>
              <a:rPr lang="en-US" sz="1100" dirty="0">
                <a:latin typeface="+mj-lt"/>
              </a:rPr>
              <a:t>Team Ink</a:t>
            </a:r>
            <a:r>
              <a:rPr lang="en-US" sz="1100" dirty="0">
                <a:solidFill>
                  <a:srgbClr val="FF0000"/>
                </a:solidFill>
                <a:latin typeface="+mj-lt"/>
              </a:rPr>
              <a:t>3D</a:t>
            </a:r>
            <a:endParaRPr lang="en-US" sz="1100" dirty="0">
              <a:latin typeface="+mj-lt"/>
            </a:endParaRPr>
          </a:p>
        </p:txBody>
      </p:sp>
      <p:sp>
        <p:nvSpPr>
          <p:cNvPr id="39" name="Rectangle 38"/>
          <p:cNvSpPr/>
          <p:nvPr/>
        </p:nvSpPr>
        <p:spPr>
          <a:xfrm flipH="1">
            <a:off x="110603" y="8673"/>
            <a:ext cx="45719" cy="97776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6802" y="12834"/>
            <a:ext cx="2529128" cy="456593"/>
          </a:xfrm>
          <a:prstGeom prst="rect">
            <a:avLst/>
          </a:prstGeom>
        </p:spPr>
      </p:pic>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8993" y="5680875"/>
            <a:ext cx="1644755" cy="910317"/>
          </a:xfrm>
          <a:prstGeom prst="rect">
            <a:avLst/>
          </a:prstGeom>
        </p:spPr>
      </p:pic>
    </p:spTree>
    <p:extLst>
      <p:ext uri="{BB962C8B-B14F-4D97-AF65-F5344CB8AC3E}">
        <p14:creationId xmlns:p14="http://schemas.microsoft.com/office/powerpoint/2010/main" val="102982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895600" y="474471"/>
            <a:ext cx="2379069" cy="2961301"/>
            <a:chOff x="381000" y="450236"/>
            <a:chExt cx="2327833" cy="2757128"/>
          </a:xfrm>
        </p:grpSpPr>
        <p:sp>
          <p:nvSpPr>
            <p:cNvPr id="47" name="Rectangle 4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grpSp>
      <p:grpSp>
        <p:nvGrpSpPr>
          <p:cNvPr id="49" name="Group 48"/>
          <p:cNvGrpSpPr/>
          <p:nvPr/>
        </p:nvGrpSpPr>
        <p:grpSpPr>
          <a:xfrm>
            <a:off x="6324600" y="3914802"/>
            <a:ext cx="2379069" cy="2961301"/>
            <a:chOff x="381000" y="450236"/>
            <a:chExt cx="2327833" cy="2757128"/>
          </a:xfrm>
        </p:grpSpPr>
        <p:sp>
          <p:nvSpPr>
            <p:cNvPr id="50" name="Rectangle 4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pSp>
      <p:grpSp>
        <p:nvGrpSpPr>
          <p:cNvPr id="52" name="Group 51"/>
          <p:cNvGrpSpPr/>
          <p:nvPr/>
        </p:nvGrpSpPr>
        <p:grpSpPr>
          <a:xfrm>
            <a:off x="5738840" y="869416"/>
            <a:ext cx="2379069" cy="2961301"/>
            <a:chOff x="381000" y="450236"/>
            <a:chExt cx="2327833" cy="2757128"/>
          </a:xfrm>
        </p:grpSpPr>
        <p:sp>
          <p:nvSpPr>
            <p:cNvPr id="53" name="Rectangle 52"/>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grpSp>
      <p:grpSp>
        <p:nvGrpSpPr>
          <p:cNvPr id="55" name="Group 54"/>
          <p:cNvGrpSpPr/>
          <p:nvPr/>
        </p:nvGrpSpPr>
        <p:grpSpPr>
          <a:xfrm>
            <a:off x="3323676" y="3657598"/>
            <a:ext cx="2379069" cy="2961301"/>
            <a:chOff x="381000" y="450236"/>
            <a:chExt cx="2327833" cy="2757128"/>
          </a:xfrm>
        </p:grpSpPr>
        <p:sp>
          <p:nvSpPr>
            <p:cNvPr id="56" name="Rectangle 55"/>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grpSp>
      <p:grpSp>
        <p:nvGrpSpPr>
          <p:cNvPr id="58" name="Group 57"/>
          <p:cNvGrpSpPr/>
          <p:nvPr/>
        </p:nvGrpSpPr>
        <p:grpSpPr>
          <a:xfrm>
            <a:off x="76200" y="3657599"/>
            <a:ext cx="2379069" cy="2961301"/>
            <a:chOff x="381000" y="450236"/>
            <a:chExt cx="2327833" cy="2757128"/>
          </a:xfrm>
        </p:grpSpPr>
        <p:sp>
          <p:nvSpPr>
            <p:cNvPr id="59" name="Rectangle 58"/>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grpSp>
        <p:nvGrpSpPr>
          <p:cNvPr id="61" name="Group 60"/>
          <p:cNvGrpSpPr/>
          <p:nvPr/>
        </p:nvGrpSpPr>
        <p:grpSpPr>
          <a:xfrm>
            <a:off x="381000" y="266863"/>
            <a:ext cx="2379069" cy="2961301"/>
            <a:chOff x="381000" y="450236"/>
            <a:chExt cx="2327833" cy="2757128"/>
          </a:xfrm>
        </p:grpSpPr>
        <p:sp>
          <p:nvSpPr>
            <p:cNvPr id="62" name="Rectangle 61"/>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spTree>
    <p:extLst>
      <p:ext uri="{BB962C8B-B14F-4D97-AF65-F5344CB8AC3E}">
        <p14:creationId xmlns:p14="http://schemas.microsoft.com/office/powerpoint/2010/main" val="127638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288738"/>
              </p:ext>
            </p:extLst>
          </p:nvPr>
        </p:nvGraphicFramePr>
        <p:xfrm>
          <a:off x="533400" y="533400"/>
          <a:ext cx="5486400" cy="5161280"/>
        </p:xfrm>
        <a:graphic>
          <a:graphicData uri="http://schemas.openxmlformats.org/drawingml/2006/table">
            <a:tbl>
              <a:tblPr firstRow="1" bandRow="1">
                <a:tableStyleId>{5C22544A-7EE6-4342-B048-85BDC9FD1C3A}</a:tableStyleId>
              </a:tblPr>
              <a:tblGrid>
                <a:gridCol w="2743200"/>
                <a:gridCol w="2743200"/>
              </a:tblGrid>
              <a:tr h="370840">
                <a:tc gridSpan="2">
                  <a:txBody>
                    <a:bodyPr/>
                    <a:lstStyle/>
                    <a:p>
                      <a:pPr algn="ctr"/>
                      <a:r>
                        <a:rPr lang="en-US" dirty="0" smtClean="0"/>
                        <a:t>Critical Requirements</a:t>
                      </a:r>
                      <a:endParaRPr lang="en-US" dirty="0"/>
                    </a:p>
                  </a:txBody>
                  <a:tcPr/>
                </a:tc>
                <a:tc hMerge="1">
                  <a:txBody>
                    <a:bodyPr/>
                    <a:lstStyle/>
                    <a:p>
                      <a:endParaRPr lang="en-US" dirty="0"/>
                    </a:p>
                  </a:txBody>
                  <a:tcPr/>
                </a:tc>
              </a:tr>
              <a:tr h="370840">
                <a:tc>
                  <a:txBody>
                    <a:bodyPr/>
                    <a:lstStyle/>
                    <a:p>
                      <a:r>
                        <a:rPr lang="en-US" dirty="0" smtClean="0"/>
                        <a:t>3.1 STL File Input</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3.4 Issue Machine Instructions</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3.5 Monitor Temperature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3.6 Monitor Position</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3.8 Identify Materials</a:t>
                      </a:r>
                      <a:endParaRPr lang="en-US" dirty="0"/>
                    </a:p>
                  </a:txBody>
                  <a:tcPr/>
                </a:tc>
                <a:tc>
                  <a:txBody>
                    <a:bodyPr/>
                    <a:lstStyle/>
                    <a:p>
                      <a:pPr algn="ctr"/>
                      <a:r>
                        <a:rPr lang="en-US" b="1" dirty="0" smtClean="0"/>
                        <a:t>Completed</a:t>
                      </a:r>
                    </a:p>
                  </a:txBody>
                  <a:tcPr>
                    <a:solidFill>
                      <a:srgbClr val="00B050"/>
                    </a:solidFill>
                  </a:tcPr>
                </a:tc>
              </a:tr>
              <a:tr h="370840">
                <a:tc>
                  <a:txBody>
                    <a:bodyPr/>
                    <a:lstStyle/>
                    <a:p>
                      <a:r>
                        <a:rPr lang="en-US" dirty="0" smtClean="0"/>
                        <a:t>3.9 Identify Shapes</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3.10 Determine Shape of Support Material Structure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3.11 Create Printing Path</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3.14 Geometry Slicing</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3.17 Allow for UV Head Polymerization</a:t>
                      </a:r>
                      <a:endParaRPr lang="en-US" dirty="0"/>
                    </a:p>
                  </a:txBody>
                  <a:tcPr/>
                </a:tc>
                <a:tc>
                  <a:txBody>
                    <a:bodyPr/>
                    <a:lstStyle/>
                    <a:p>
                      <a:pPr algn="ctr"/>
                      <a:r>
                        <a:rPr lang="en-US" b="1" dirty="0" smtClean="0"/>
                        <a:t>Completed</a:t>
                      </a:r>
                      <a:endParaRPr lang="en-US" b="1" dirty="0"/>
                    </a:p>
                  </a:txBody>
                  <a:tcPr>
                    <a:solidFill>
                      <a:srgbClr val="00B050"/>
                    </a:solidFill>
                  </a:tcPr>
                </a:tc>
              </a:tr>
            </a:tbl>
          </a:graphicData>
        </a:graphic>
      </p:graphicFrame>
    </p:spTree>
    <p:extLst>
      <p:ext uri="{BB962C8B-B14F-4D97-AF65-F5344CB8AC3E}">
        <p14:creationId xmlns:p14="http://schemas.microsoft.com/office/powerpoint/2010/main" val="247208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818212224"/>
              </p:ext>
            </p:extLst>
          </p:nvPr>
        </p:nvGraphicFramePr>
        <p:xfrm>
          <a:off x="3200400" y="838200"/>
          <a:ext cx="2209802" cy="4019269"/>
        </p:xfrm>
        <a:graphic>
          <a:graphicData uri="http://schemas.openxmlformats.org/drawingml/2006/table">
            <a:tbl>
              <a:tblPr firstRow="1" bandRow="1">
                <a:tableStyleId>{5C22544A-7EE6-4342-B048-85BDC9FD1C3A}</a:tableStyleId>
              </a:tblPr>
              <a:tblGrid>
                <a:gridCol w="1104901"/>
                <a:gridCol w="1104901"/>
              </a:tblGrid>
              <a:tr h="177272">
                <a:tc gridSpan="2">
                  <a:txBody>
                    <a:bodyPr/>
                    <a:lstStyle/>
                    <a:p>
                      <a:pPr algn="ctr"/>
                      <a:r>
                        <a:rPr lang="en-US" sz="600" dirty="0" smtClean="0"/>
                        <a:t>Critical Requirements</a:t>
                      </a:r>
                      <a:endParaRPr lang="en-US" sz="600" dirty="0"/>
                    </a:p>
                  </a:txBody>
                  <a:tcPr/>
                </a:tc>
                <a:tc hMerge="1">
                  <a:txBody>
                    <a:bodyPr/>
                    <a:lstStyle/>
                    <a:p>
                      <a:endParaRPr lang="en-US" dirty="0"/>
                    </a:p>
                  </a:txBody>
                  <a:tcPr/>
                </a:tc>
              </a:tr>
              <a:tr h="177272">
                <a:tc>
                  <a:txBody>
                    <a:bodyPr/>
                    <a:lstStyle/>
                    <a:p>
                      <a:r>
                        <a:rPr lang="en-US" sz="600" dirty="0" smtClean="0"/>
                        <a:t>3.1 STL File Input</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3.2 Graphical User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3.3 Generate</a:t>
                      </a:r>
                      <a:r>
                        <a:rPr lang="en-US" sz="600" baseline="0" dirty="0" smtClean="0"/>
                        <a:t> Machine Instructions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3.4 Issue Machine Instructions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3.5 Monitor Temperature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3.6 Monitor Position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3.7</a:t>
                      </a:r>
                      <a:r>
                        <a:rPr lang="en-US" sz="600" baseline="0" dirty="0" smtClean="0"/>
                        <a:t> Adhere to Material Constraints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3.8 Identify Materials</a:t>
                      </a:r>
                      <a:endParaRPr lang="en-US" sz="600" dirty="0"/>
                    </a:p>
                  </a:txBody>
                  <a:tcPr/>
                </a:tc>
                <a:tc>
                  <a:txBody>
                    <a:bodyPr/>
                    <a:lstStyle/>
                    <a:p>
                      <a:pPr algn="ctr"/>
                      <a:r>
                        <a:rPr lang="en-US" sz="600" b="1" dirty="0" smtClean="0"/>
                        <a:t>Completed</a:t>
                      </a:r>
                    </a:p>
                  </a:txBody>
                  <a:tcPr>
                    <a:solidFill>
                      <a:srgbClr val="00B050"/>
                    </a:solidFill>
                  </a:tcPr>
                </a:tc>
              </a:tr>
              <a:tr h="177272">
                <a:tc>
                  <a:txBody>
                    <a:bodyPr/>
                    <a:lstStyle/>
                    <a:p>
                      <a:r>
                        <a:rPr lang="en-US" sz="600" dirty="0" smtClean="0"/>
                        <a:t>3.9 Identify Shapes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96157">
                <a:tc>
                  <a:txBody>
                    <a:bodyPr/>
                    <a:lstStyle/>
                    <a:p>
                      <a:r>
                        <a:rPr lang="en-US" sz="600" dirty="0" smtClean="0"/>
                        <a:t>3.10 Determine Shape of Support Material Structure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3.11 Create Printing Path</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3.12 Database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3.13 Store &amp; Load </a:t>
                      </a:r>
                      <a:br>
                        <a:rPr lang="en-US" sz="600" dirty="0" smtClean="0"/>
                      </a:br>
                      <a:r>
                        <a:rPr lang="en-US" sz="600" dirty="0" smtClean="0"/>
                        <a:t>Material Records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3.14 Slice Geometry</a:t>
                      </a:r>
                      <a:r>
                        <a:rPr lang="en-US" sz="600" baseline="0" dirty="0" smtClean="0"/>
                        <a:t> into Thickness Levels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3.15 Monitor Flow Sensors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3.17 Allow for UV Head Polymerization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bl>
          </a:graphicData>
        </a:graphic>
      </p:graphicFrame>
    </p:spTree>
    <p:extLst>
      <p:ext uri="{BB962C8B-B14F-4D97-AF65-F5344CB8AC3E}">
        <p14:creationId xmlns:p14="http://schemas.microsoft.com/office/powerpoint/2010/main" val="361334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0803168"/>
              </p:ext>
            </p:extLst>
          </p:nvPr>
        </p:nvGraphicFramePr>
        <p:xfrm>
          <a:off x="457200" y="1752600"/>
          <a:ext cx="7620001" cy="2595880"/>
        </p:xfrm>
        <a:graphic>
          <a:graphicData uri="http://schemas.openxmlformats.org/drawingml/2006/table">
            <a:tbl>
              <a:tblPr firstRow="1" bandRow="1">
                <a:tableStyleId>{5C22544A-7EE6-4342-B048-85BDC9FD1C3A}</a:tableStyleId>
              </a:tblPr>
              <a:tblGrid>
                <a:gridCol w="7620001"/>
              </a:tblGrid>
              <a:tr h="370840">
                <a:tc>
                  <a:txBody>
                    <a:bodyPr/>
                    <a:lstStyle/>
                    <a:p>
                      <a:r>
                        <a:rPr lang="en-US" dirty="0" smtClean="0"/>
                        <a:t>Lessons Learned</a:t>
                      </a:r>
                      <a:endParaRPr lang="en-US" dirty="0"/>
                    </a:p>
                  </a:txBody>
                  <a:tcPr marL="84665" marR="84665"/>
                </a:tc>
              </a:tr>
              <a:tr h="370840">
                <a:tc>
                  <a:txBody>
                    <a:bodyPr/>
                    <a:lstStyle/>
                    <a:p>
                      <a:r>
                        <a:rPr lang="en-US" dirty="0" smtClean="0"/>
                        <a:t>Understand the</a:t>
                      </a:r>
                      <a:r>
                        <a:rPr lang="en-US" baseline="0" dirty="0" smtClean="0"/>
                        <a:t> customer’s needs</a:t>
                      </a:r>
                      <a:endParaRPr lang="en-US" dirty="0"/>
                    </a:p>
                  </a:txBody>
                  <a:tcPr marL="84665" marR="84665"/>
                </a:tc>
              </a:tr>
              <a:tr h="370840">
                <a:tc>
                  <a:txBody>
                    <a:bodyPr/>
                    <a:lstStyle/>
                    <a:p>
                      <a:r>
                        <a:rPr lang="en-US" dirty="0" smtClean="0"/>
                        <a:t>Constant communication with team and customer</a:t>
                      </a:r>
                      <a:endParaRPr lang="en-US" dirty="0"/>
                    </a:p>
                  </a:txBody>
                  <a:tcPr marL="84665" marR="84665"/>
                </a:tc>
              </a:tr>
              <a:tr h="370840">
                <a:tc>
                  <a:txBody>
                    <a:bodyPr/>
                    <a:lstStyle/>
                    <a:p>
                      <a:r>
                        <a:rPr lang="en-US" dirty="0" smtClean="0"/>
                        <a:t>Ask for help when needed</a:t>
                      </a:r>
                      <a:endParaRPr lang="en-US" dirty="0"/>
                    </a:p>
                  </a:txBody>
                  <a:tcPr marL="84665" marR="84665"/>
                </a:tc>
              </a:tr>
              <a:tr h="370840">
                <a:tc>
                  <a:txBody>
                    <a:bodyPr/>
                    <a:lstStyle/>
                    <a:p>
                      <a:r>
                        <a:rPr lang="en-US" dirty="0" smtClean="0"/>
                        <a:t>Hold each other accountable</a:t>
                      </a:r>
                      <a:endParaRPr lang="en-US" dirty="0"/>
                    </a:p>
                  </a:txBody>
                  <a:tcPr marL="84665" marR="84665"/>
                </a:tc>
              </a:tr>
              <a:tr h="370840">
                <a:tc>
                  <a:txBody>
                    <a:bodyPr/>
                    <a:lstStyle/>
                    <a:p>
                      <a:r>
                        <a:rPr lang="en-US" dirty="0" smtClean="0"/>
                        <a:t>Design in as much detail as possible before implementation</a:t>
                      </a:r>
                    </a:p>
                  </a:txBody>
                  <a:tcPr marL="84665" marR="84665"/>
                </a:tc>
              </a:tr>
              <a:tr h="370840">
                <a:tc>
                  <a:txBody>
                    <a:bodyPr/>
                    <a:lstStyle/>
                    <a:p>
                      <a:r>
                        <a:rPr lang="en-US" dirty="0" smtClean="0"/>
                        <a:t>Use resources</a:t>
                      </a:r>
                      <a:r>
                        <a:rPr lang="en-US" baseline="0" dirty="0" smtClean="0"/>
                        <a:t> available</a:t>
                      </a:r>
                      <a:endParaRPr lang="en-US" dirty="0"/>
                    </a:p>
                  </a:txBody>
                  <a:tcPr marL="84665" marR="84665"/>
                </a:tc>
              </a:tr>
            </a:tbl>
          </a:graphicData>
        </a:graphic>
      </p:graphicFrame>
    </p:spTree>
    <p:extLst>
      <p:ext uri="{BB962C8B-B14F-4D97-AF65-F5344CB8AC3E}">
        <p14:creationId xmlns:p14="http://schemas.microsoft.com/office/powerpoint/2010/main" val="228609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510</Words>
  <Application>Microsoft Office PowerPoint</Application>
  <PresentationFormat>On-screen Show (4:3)</PresentationFormat>
  <Paragraphs>131</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Essential</vt:lpstr>
      <vt:lpstr>Visio</vt:lpstr>
      <vt:lpstr>3D Printer Fabrication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cseadmin</dc:creator>
  <cp:lastModifiedBy>cseadmin</cp:lastModifiedBy>
  <cp:revision>18</cp:revision>
  <cp:lastPrinted>2014-04-30T19:33:57Z</cp:lastPrinted>
  <dcterms:created xsi:type="dcterms:W3CDTF">2014-04-27T17:17:21Z</dcterms:created>
  <dcterms:modified xsi:type="dcterms:W3CDTF">2014-04-30T20:42:02Z</dcterms:modified>
</cp:coreProperties>
</file>