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023D9E-D744-48DB-B057-DD260E0896CC}" type="datetimeFigureOut">
              <a:rPr lang="en-US" smtClean="0"/>
              <a:t>3/15/2014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2927D1-1FDC-490A-BCDF-3D791032F3C8}" type="slidenum">
              <a:rPr lang="en-US" smtClean="0"/>
              <a:t>‹#›</a:t>
            </a:fld>
            <a:endParaRPr lang="en-US"/>
          </a:p>
        </p:txBody>
      </p:sp>
    </p:spTree>
    <p:extLst>
      <p:ext uri="{BB962C8B-B14F-4D97-AF65-F5344CB8AC3E}">
        <p14:creationId xmlns:p14="http://schemas.microsoft.com/office/powerpoint/2010/main" val="2287610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2927D1-1FDC-490A-BCDF-3D791032F3C8}" type="slidenum">
              <a:rPr lang="en-US" smtClean="0"/>
              <a:t>5</a:t>
            </a:fld>
            <a:endParaRPr lang="en-US"/>
          </a:p>
        </p:txBody>
      </p:sp>
    </p:spTree>
    <p:extLst>
      <p:ext uri="{BB962C8B-B14F-4D97-AF65-F5344CB8AC3E}">
        <p14:creationId xmlns:p14="http://schemas.microsoft.com/office/powerpoint/2010/main" val="2362598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DFBAC8-36AA-462D-9B27-79917BC279A0}" type="datetimeFigureOut">
              <a:rPr lang="en-US" smtClean="0"/>
              <a:t>3/15/2014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65599-64F1-4D2E-89CB-D7A9E519C1EE}" type="slidenum">
              <a:rPr lang="en-US" smtClean="0"/>
              <a:t>‹#›</a:t>
            </a:fld>
            <a:endParaRPr lang="en-US"/>
          </a:p>
        </p:txBody>
      </p:sp>
    </p:spTree>
    <p:extLst>
      <p:ext uri="{BB962C8B-B14F-4D97-AF65-F5344CB8AC3E}">
        <p14:creationId xmlns:p14="http://schemas.microsoft.com/office/powerpoint/2010/main" val="3231967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DFBAC8-36AA-462D-9B27-79917BC279A0}" type="datetimeFigureOut">
              <a:rPr lang="en-US" smtClean="0"/>
              <a:t>3/15/2014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65599-64F1-4D2E-89CB-D7A9E519C1EE}" type="slidenum">
              <a:rPr lang="en-US" smtClean="0"/>
              <a:t>‹#›</a:t>
            </a:fld>
            <a:endParaRPr lang="en-US"/>
          </a:p>
        </p:txBody>
      </p:sp>
    </p:spTree>
    <p:extLst>
      <p:ext uri="{BB962C8B-B14F-4D97-AF65-F5344CB8AC3E}">
        <p14:creationId xmlns:p14="http://schemas.microsoft.com/office/powerpoint/2010/main" val="3587455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DFBAC8-36AA-462D-9B27-79917BC279A0}" type="datetimeFigureOut">
              <a:rPr lang="en-US" smtClean="0"/>
              <a:t>3/15/2014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65599-64F1-4D2E-89CB-D7A9E519C1EE}" type="slidenum">
              <a:rPr lang="en-US" smtClean="0"/>
              <a:t>‹#›</a:t>
            </a:fld>
            <a:endParaRPr lang="en-US"/>
          </a:p>
        </p:txBody>
      </p:sp>
    </p:spTree>
    <p:extLst>
      <p:ext uri="{BB962C8B-B14F-4D97-AF65-F5344CB8AC3E}">
        <p14:creationId xmlns:p14="http://schemas.microsoft.com/office/powerpoint/2010/main" val="2595805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DFBAC8-36AA-462D-9B27-79917BC279A0}" type="datetimeFigureOut">
              <a:rPr lang="en-US" smtClean="0"/>
              <a:t>3/15/2014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65599-64F1-4D2E-89CB-D7A9E519C1EE}" type="slidenum">
              <a:rPr lang="en-US" smtClean="0"/>
              <a:t>‹#›</a:t>
            </a:fld>
            <a:endParaRPr lang="en-US"/>
          </a:p>
        </p:txBody>
      </p:sp>
    </p:spTree>
    <p:extLst>
      <p:ext uri="{BB962C8B-B14F-4D97-AF65-F5344CB8AC3E}">
        <p14:creationId xmlns:p14="http://schemas.microsoft.com/office/powerpoint/2010/main" val="3828176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DFBAC8-36AA-462D-9B27-79917BC279A0}" type="datetimeFigureOut">
              <a:rPr lang="en-US" smtClean="0"/>
              <a:t>3/15/2014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65599-64F1-4D2E-89CB-D7A9E519C1EE}" type="slidenum">
              <a:rPr lang="en-US" smtClean="0"/>
              <a:t>‹#›</a:t>
            </a:fld>
            <a:endParaRPr lang="en-US"/>
          </a:p>
        </p:txBody>
      </p:sp>
    </p:spTree>
    <p:extLst>
      <p:ext uri="{BB962C8B-B14F-4D97-AF65-F5344CB8AC3E}">
        <p14:creationId xmlns:p14="http://schemas.microsoft.com/office/powerpoint/2010/main" val="942973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DFBAC8-36AA-462D-9B27-79917BC279A0}" type="datetimeFigureOut">
              <a:rPr lang="en-US" smtClean="0"/>
              <a:t>3/15/2014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865599-64F1-4D2E-89CB-D7A9E519C1EE}" type="slidenum">
              <a:rPr lang="en-US" smtClean="0"/>
              <a:t>‹#›</a:t>
            </a:fld>
            <a:endParaRPr lang="en-US"/>
          </a:p>
        </p:txBody>
      </p:sp>
    </p:spTree>
    <p:extLst>
      <p:ext uri="{BB962C8B-B14F-4D97-AF65-F5344CB8AC3E}">
        <p14:creationId xmlns:p14="http://schemas.microsoft.com/office/powerpoint/2010/main" val="1743077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DFBAC8-36AA-462D-9B27-79917BC279A0}" type="datetimeFigureOut">
              <a:rPr lang="en-US" smtClean="0"/>
              <a:t>3/15/2014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865599-64F1-4D2E-89CB-D7A9E519C1EE}" type="slidenum">
              <a:rPr lang="en-US" smtClean="0"/>
              <a:t>‹#›</a:t>
            </a:fld>
            <a:endParaRPr lang="en-US"/>
          </a:p>
        </p:txBody>
      </p:sp>
    </p:spTree>
    <p:extLst>
      <p:ext uri="{BB962C8B-B14F-4D97-AF65-F5344CB8AC3E}">
        <p14:creationId xmlns:p14="http://schemas.microsoft.com/office/powerpoint/2010/main" val="734931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DFBAC8-36AA-462D-9B27-79917BC279A0}" type="datetimeFigureOut">
              <a:rPr lang="en-US" smtClean="0"/>
              <a:t>3/15/2014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865599-64F1-4D2E-89CB-D7A9E519C1EE}" type="slidenum">
              <a:rPr lang="en-US" smtClean="0"/>
              <a:t>‹#›</a:t>
            </a:fld>
            <a:endParaRPr lang="en-US"/>
          </a:p>
        </p:txBody>
      </p:sp>
    </p:spTree>
    <p:extLst>
      <p:ext uri="{BB962C8B-B14F-4D97-AF65-F5344CB8AC3E}">
        <p14:creationId xmlns:p14="http://schemas.microsoft.com/office/powerpoint/2010/main" val="3074332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DFBAC8-36AA-462D-9B27-79917BC279A0}" type="datetimeFigureOut">
              <a:rPr lang="en-US" smtClean="0"/>
              <a:t>3/15/2014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865599-64F1-4D2E-89CB-D7A9E519C1EE}" type="slidenum">
              <a:rPr lang="en-US" smtClean="0"/>
              <a:t>‹#›</a:t>
            </a:fld>
            <a:endParaRPr lang="en-US"/>
          </a:p>
        </p:txBody>
      </p:sp>
    </p:spTree>
    <p:extLst>
      <p:ext uri="{BB962C8B-B14F-4D97-AF65-F5344CB8AC3E}">
        <p14:creationId xmlns:p14="http://schemas.microsoft.com/office/powerpoint/2010/main" val="2124290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DFBAC8-36AA-462D-9B27-79917BC279A0}" type="datetimeFigureOut">
              <a:rPr lang="en-US" smtClean="0"/>
              <a:t>3/15/2014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865599-64F1-4D2E-89CB-D7A9E519C1EE}" type="slidenum">
              <a:rPr lang="en-US" smtClean="0"/>
              <a:t>‹#›</a:t>
            </a:fld>
            <a:endParaRPr lang="en-US"/>
          </a:p>
        </p:txBody>
      </p:sp>
    </p:spTree>
    <p:extLst>
      <p:ext uri="{BB962C8B-B14F-4D97-AF65-F5344CB8AC3E}">
        <p14:creationId xmlns:p14="http://schemas.microsoft.com/office/powerpoint/2010/main" val="4202500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DFBAC8-36AA-462D-9B27-79917BC279A0}" type="datetimeFigureOut">
              <a:rPr lang="en-US" smtClean="0"/>
              <a:t>3/15/2014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865599-64F1-4D2E-89CB-D7A9E519C1EE}" type="slidenum">
              <a:rPr lang="en-US" smtClean="0"/>
              <a:t>‹#›</a:t>
            </a:fld>
            <a:endParaRPr lang="en-US"/>
          </a:p>
        </p:txBody>
      </p:sp>
    </p:spTree>
    <p:extLst>
      <p:ext uri="{BB962C8B-B14F-4D97-AF65-F5344CB8AC3E}">
        <p14:creationId xmlns:p14="http://schemas.microsoft.com/office/powerpoint/2010/main" val="1978466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DFBAC8-36AA-462D-9B27-79917BC279A0}" type="datetimeFigureOut">
              <a:rPr lang="en-US" smtClean="0"/>
              <a:t>3/15/2014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865599-64F1-4D2E-89CB-D7A9E519C1EE}" type="slidenum">
              <a:rPr lang="en-US" smtClean="0"/>
              <a:t>‹#›</a:t>
            </a:fld>
            <a:endParaRPr lang="en-US"/>
          </a:p>
        </p:txBody>
      </p:sp>
    </p:spTree>
    <p:extLst>
      <p:ext uri="{BB962C8B-B14F-4D97-AF65-F5344CB8AC3E}">
        <p14:creationId xmlns:p14="http://schemas.microsoft.com/office/powerpoint/2010/main" val="4030055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63827"/>
          </a:xfrm>
        </p:spPr>
        <p:txBody>
          <a:bodyPr>
            <a:normAutofit/>
          </a:bodyPr>
          <a:lstStyle/>
          <a:p>
            <a:pPr algn="l"/>
            <a:r>
              <a:rPr lang="en-US" dirty="0" smtClean="0"/>
              <a:t>Printer State Controller – Unit Tests</a:t>
            </a:r>
            <a:endParaRPr lang="en-US" dirty="0"/>
          </a:p>
        </p:txBody>
      </p:sp>
      <p:sp>
        <p:nvSpPr>
          <p:cNvPr id="3" name="Subtitle 2"/>
          <p:cNvSpPr>
            <a:spLocks noGrp="1"/>
          </p:cNvSpPr>
          <p:nvPr>
            <p:ph type="subTitle" idx="1"/>
          </p:nvPr>
        </p:nvSpPr>
        <p:spPr>
          <a:xfrm>
            <a:off x="0" y="990641"/>
            <a:ext cx="12192000" cy="4858223"/>
          </a:xfrm>
        </p:spPr>
        <p:txBody>
          <a:bodyPr>
            <a:normAutofit/>
          </a:bodyPr>
          <a:lstStyle/>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a:p>
          <a:p>
            <a:pPr marL="342900" indent="-342900" algn="l">
              <a:buFont typeface="Arial" panose="020B0604020202020204" pitchFamily="34" charset="0"/>
              <a:buChar char="•"/>
            </a:pPr>
            <a:r>
              <a:rPr lang="en-US" dirty="0" smtClean="0"/>
              <a:t>PS1 and PS3 ensure that G-Code stream is correctly acted upon in response to user input.</a:t>
            </a:r>
          </a:p>
          <a:p>
            <a:pPr marL="342900" indent="-342900" algn="l">
              <a:buFont typeface="Arial" panose="020B0604020202020204" pitchFamily="34" charset="0"/>
              <a:buChar char="•"/>
            </a:pPr>
            <a:r>
              <a:rPr lang="en-US" dirty="0" smtClean="0"/>
              <a:t>Outbound G-Codes will be written to log and compared against incoming G-Codes.</a:t>
            </a:r>
          </a:p>
          <a:p>
            <a:pPr marL="342900" indent="-342900" algn="l">
              <a:buFont typeface="Arial" panose="020B0604020202020204" pitchFamily="34" charset="0"/>
              <a:buChar char="•"/>
            </a:pPr>
            <a:r>
              <a:rPr lang="en-US" dirty="0" smtClean="0"/>
              <a:t>When the user cancels or pause/resumes print job in the UI menu, the PSC (Printer State Controller) will perform an action. This action will be reflected in the outbound G-Codes which can be compared to the inbound G-Codes for correctness.</a:t>
            </a:r>
          </a:p>
        </p:txBody>
      </p:sp>
      <p:graphicFrame>
        <p:nvGraphicFramePr>
          <p:cNvPr id="4" name="Table 3"/>
          <p:cNvGraphicFramePr>
            <a:graphicFrameLocks noGrp="1"/>
          </p:cNvGraphicFramePr>
          <p:nvPr>
            <p:extLst>
              <p:ext uri="{D42A27DB-BD31-4B8C-83A1-F6EECF244321}">
                <p14:modId xmlns:p14="http://schemas.microsoft.com/office/powerpoint/2010/main" val="1114298121"/>
              </p:ext>
            </p:extLst>
          </p:nvPr>
        </p:nvGraphicFramePr>
        <p:xfrm>
          <a:off x="140044" y="990641"/>
          <a:ext cx="6529705" cy="1229497"/>
        </p:xfrm>
        <a:graphic>
          <a:graphicData uri="http://schemas.openxmlformats.org/drawingml/2006/table">
            <a:tbl>
              <a:tblPr firstRow="1" firstCol="1" bandRow="1">
                <a:tableStyleId>{5C22544A-7EE6-4342-B048-85BDC9FD1C3A}</a:tableStyleId>
              </a:tblPr>
              <a:tblGrid>
                <a:gridCol w="881380"/>
                <a:gridCol w="1408430"/>
                <a:gridCol w="1765935"/>
                <a:gridCol w="2473960"/>
              </a:tblGrid>
              <a:tr h="1229497">
                <a:tc>
                  <a:txBody>
                    <a:bodyPr/>
                    <a:lstStyle/>
                    <a:p>
                      <a:pPr marL="0" marR="0" algn="just">
                        <a:lnSpc>
                          <a:spcPct val="105000"/>
                        </a:lnSpc>
                        <a:spcBef>
                          <a:spcPts val="0"/>
                        </a:spcBef>
                        <a:spcAft>
                          <a:spcPts val="0"/>
                        </a:spcAft>
                      </a:pPr>
                      <a:r>
                        <a:rPr lang="en-US" sz="1100" dirty="0">
                          <a:effectLst/>
                        </a:rPr>
                        <a:t>PS1</a:t>
                      </a:r>
                      <a:endParaRPr lang="en-US" sz="1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100" dirty="0">
                          <a:effectLst/>
                        </a:rPr>
                        <a:t>G-Codes </a:t>
                      </a:r>
                    </a:p>
                    <a:p>
                      <a:pPr marL="342900" marR="0" lvl="0" indent="-342900" algn="l">
                        <a:lnSpc>
                          <a:spcPct val="105000"/>
                        </a:lnSpc>
                        <a:spcBef>
                          <a:spcPts val="0"/>
                        </a:spcBef>
                        <a:spcAft>
                          <a:spcPts val="0"/>
                        </a:spcAft>
                        <a:buFont typeface="Symbol" panose="05050102010706020507" pitchFamily="18" charset="2"/>
                        <a:buChar char=""/>
                      </a:pPr>
                      <a:r>
                        <a:rPr lang="en-US" sz="1100" dirty="0">
                          <a:effectLst/>
                        </a:rPr>
                        <a:t>User Interface Status (Cancel)</a:t>
                      </a:r>
                      <a:endParaRPr lang="en-US" sz="1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100" dirty="0">
                          <a:effectLst/>
                        </a:rPr>
                        <a:t>The Printer State Controller shall halt the sending of G-Codes to the Serialization Module. </a:t>
                      </a:r>
                      <a:endParaRPr lang="en-US" sz="1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28600" marR="0" algn="l">
                        <a:lnSpc>
                          <a:spcPct val="105000"/>
                        </a:lnSpc>
                        <a:spcBef>
                          <a:spcPts val="0"/>
                        </a:spcBef>
                        <a:spcAft>
                          <a:spcPts val="0"/>
                        </a:spcAft>
                      </a:pPr>
                      <a:r>
                        <a:rPr lang="en-US" sz="1100" dirty="0">
                          <a:effectLst/>
                        </a:rPr>
                        <a:t>Manually build </a:t>
                      </a:r>
                      <a:r>
                        <a:rPr lang="en-US" sz="1100" dirty="0" err="1">
                          <a:effectLst/>
                        </a:rPr>
                        <a:t>PrintJobConfiguration</a:t>
                      </a:r>
                      <a:r>
                        <a:rPr lang="en-US" sz="1100" dirty="0">
                          <a:effectLst/>
                        </a:rPr>
                        <a:t> object with test G-Codes. Trigger cancel event to ensure that no further G-Codes are sent to Serialization Module. There is no return state. Therefore, the print job cannot be resumed.</a:t>
                      </a:r>
                      <a:endParaRPr lang="en-US" sz="1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154655006"/>
              </p:ext>
            </p:extLst>
          </p:nvPr>
        </p:nvGraphicFramePr>
        <p:xfrm>
          <a:off x="140043" y="2226287"/>
          <a:ext cx="6529705" cy="1400175"/>
        </p:xfrm>
        <a:graphic>
          <a:graphicData uri="http://schemas.openxmlformats.org/drawingml/2006/table">
            <a:tbl>
              <a:tblPr firstRow="1" firstCol="1" bandRow="1">
                <a:tableStyleId>{5C22544A-7EE6-4342-B048-85BDC9FD1C3A}</a:tableStyleId>
              </a:tblPr>
              <a:tblGrid>
                <a:gridCol w="881380"/>
                <a:gridCol w="1408430"/>
                <a:gridCol w="1765935"/>
                <a:gridCol w="2473960"/>
              </a:tblGrid>
              <a:tr h="167640">
                <a:tc>
                  <a:txBody>
                    <a:bodyPr/>
                    <a:lstStyle/>
                    <a:p>
                      <a:pPr marL="0" marR="0" algn="just">
                        <a:lnSpc>
                          <a:spcPct val="105000"/>
                        </a:lnSpc>
                        <a:spcBef>
                          <a:spcPts val="0"/>
                        </a:spcBef>
                        <a:spcAft>
                          <a:spcPts val="0"/>
                        </a:spcAft>
                      </a:pPr>
                      <a:r>
                        <a:rPr lang="en-US" sz="1100" dirty="0">
                          <a:effectLst/>
                        </a:rPr>
                        <a:t>PS3</a:t>
                      </a:r>
                      <a:endParaRPr lang="en-US" sz="1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100">
                          <a:effectLst/>
                        </a:rPr>
                        <a:t>G-Codes and</a:t>
                      </a:r>
                    </a:p>
                    <a:p>
                      <a:pPr marL="342900" marR="0" lvl="0" indent="-342900" algn="l">
                        <a:lnSpc>
                          <a:spcPct val="105000"/>
                        </a:lnSpc>
                        <a:spcBef>
                          <a:spcPts val="0"/>
                        </a:spcBef>
                        <a:spcAft>
                          <a:spcPts val="0"/>
                        </a:spcAft>
                        <a:buFont typeface="Symbol" panose="05050102010706020507" pitchFamily="18" charset="2"/>
                        <a:buChar char=""/>
                      </a:pPr>
                      <a:r>
                        <a:rPr lang="en-US" sz="1100">
                          <a:effectLst/>
                        </a:rPr>
                        <a:t>User Interface Status (Pause/Resume)</a:t>
                      </a:r>
                      <a:endParaRPr lang="en-US" sz="11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100">
                          <a:effectLst/>
                        </a:rPr>
                        <a:t>The Printer State Controller shall halt the sending of G-Codes to the Serialization Module until resume action is received.</a:t>
                      </a:r>
                      <a:endParaRPr lang="en-US" sz="11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28600" marR="0" algn="l">
                        <a:lnSpc>
                          <a:spcPct val="105000"/>
                        </a:lnSpc>
                        <a:spcBef>
                          <a:spcPts val="0"/>
                        </a:spcBef>
                        <a:spcAft>
                          <a:spcPts val="0"/>
                        </a:spcAft>
                      </a:pPr>
                      <a:r>
                        <a:rPr lang="en-US" sz="1100" dirty="0">
                          <a:effectLst/>
                        </a:rPr>
                        <a:t>Manually build </a:t>
                      </a:r>
                      <a:r>
                        <a:rPr lang="en-US" sz="1100" dirty="0" err="1">
                          <a:effectLst/>
                        </a:rPr>
                        <a:t>PrintJobConfiguration</a:t>
                      </a:r>
                      <a:r>
                        <a:rPr lang="en-US" sz="1100" dirty="0">
                          <a:effectLst/>
                        </a:rPr>
                        <a:t> object with test G-Codes. Trigger pause event to ensure that no further G-Codes are sent to Serialization Module. Trigger resume event to ensure that G-Codes resume transmission from prior state. </a:t>
                      </a:r>
                      <a:endParaRPr lang="en-US" sz="1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66657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898"/>
            <a:ext cx="12192000" cy="1325563"/>
          </a:xfrm>
        </p:spPr>
        <p:txBody>
          <a:bodyPr/>
          <a:lstStyle/>
          <a:p>
            <a:r>
              <a:rPr lang="en-US" dirty="0" smtClean="0"/>
              <a:t>Printer State Controller – Unit Tests (cont.)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00301231"/>
              </p:ext>
            </p:extLst>
          </p:nvPr>
        </p:nvGraphicFramePr>
        <p:xfrm>
          <a:off x="124760" y="1024244"/>
          <a:ext cx="6529705" cy="2104263"/>
        </p:xfrm>
        <a:graphic>
          <a:graphicData uri="http://schemas.openxmlformats.org/drawingml/2006/table">
            <a:tbl>
              <a:tblPr firstRow="1" firstCol="1" bandRow="1">
                <a:tableStyleId>{5C22544A-7EE6-4342-B048-85BDC9FD1C3A}</a:tableStyleId>
              </a:tblPr>
              <a:tblGrid>
                <a:gridCol w="881380"/>
                <a:gridCol w="1408430"/>
                <a:gridCol w="1765935"/>
                <a:gridCol w="2473960"/>
              </a:tblGrid>
              <a:tr h="167640">
                <a:tc>
                  <a:txBody>
                    <a:bodyPr/>
                    <a:lstStyle/>
                    <a:p>
                      <a:pPr marL="0" marR="0" algn="just">
                        <a:lnSpc>
                          <a:spcPct val="105000"/>
                        </a:lnSpc>
                        <a:spcBef>
                          <a:spcPts val="0"/>
                        </a:spcBef>
                        <a:spcAft>
                          <a:spcPts val="0"/>
                        </a:spcAft>
                      </a:pPr>
                      <a:r>
                        <a:rPr lang="en-US" sz="1100" dirty="0">
                          <a:effectLst/>
                        </a:rPr>
                        <a:t>PS2</a:t>
                      </a:r>
                      <a:endParaRPr lang="en-US" sz="1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100" dirty="0">
                          <a:effectLst/>
                        </a:rPr>
                        <a:t>G-Codes </a:t>
                      </a:r>
                    </a:p>
                    <a:p>
                      <a:pPr marL="342900" marR="0" lvl="0" indent="-342900" algn="l">
                        <a:lnSpc>
                          <a:spcPct val="105000"/>
                        </a:lnSpc>
                        <a:spcBef>
                          <a:spcPts val="0"/>
                        </a:spcBef>
                        <a:spcAft>
                          <a:spcPts val="0"/>
                        </a:spcAft>
                        <a:buFont typeface="Symbol" panose="05050102010706020507" pitchFamily="18" charset="2"/>
                        <a:buChar char=""/>
                      </a:pPr>
                      <a:r>
                        <a:rPr lang="en-US" sz="1100" dirty="0">
                          <a:effectLst/>
                        </a:rPr>
                        <a:t>Printer Feedback </a:t>
                      </a:r>
                      <a:r>
                        <a:rPr lang="en-US" sz="1100" dirty="0" smtClean="0">
                          <a:effectLst/>
                        </a:rPr>
                        <a:t>Status </a:t>
                      </a:r>
                      <a:r>
                        <a:rPr lang="en-US" sz="1100" dirty="0">
                          <a:effectLst/>
                        </a:rPr>
                        <a:t>(Temperature and Position)</a:t>
                      </a:r>
                      <a:endParaRPr lang="en-US" sz="1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100">
                          <a:effectLst/>
                        </a:rPr>
                        <a:t>The Printer State Controller shall consume temperature and position information from Printer Feedback Status and insert halt command into the G-Code buffer to stop the print when values are out of range.</a:t>
                      </a:r>
                      <a:endParaRPr lang="en-US" sz="11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28600" marR="0" algn="l">
                        <a:lnSpc>
                          <a:spcPct val="105000"/>
                        </a:lnSpc>
                        <a:spcBef>
                          <a:spcPts val="0"/>
                        </a:spcBef>
                        <a:spcAft>
                          <a:spcPts val="0"/>
                        </a:spcAft>
                      </a:pPr>
                      <a:r>
                        <a:rPr lang="en-US" sz="1100" dirty="0">
                          <a:effectLst/>
                        </a:rPr>
                        <a:t>Manually build </a:t>
                      </a:r>
                      <a:r>
                        <a:rPr lang="en-US" sz="1100" dirty="0" err="1">
                          <a:effectLst/>
                        </a:rPr>
                        <a:t>PrintJobConfiguration</a:t>
                      </a:r>
                      <a:r>
                        <a:rPr lang="en-US" sz="1100" dirty="0">
                          <a:effectLst/>
                        </a:rPr>
                        <a:t> object with test G-Codes. Manually build Printer State Object with out-of-bounds operating parameters. Ensure that proper halt G-Codes are inserted into the output G-Code buffer.</a:t>
                      </a:r>
                      <a:endParaRPr lang="en-US" sz="1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6" name="TextBox 5"/>
          <p:cNvSpPr txBox="1"/>
          <p:nvPr/>
        </p:nvSpPr>
        <p:spPr>
          <a:xfrm>
            <a:off x="148282" y="3278660"/>
            <a:ext cx="11623588" cy="2862322"/>
          </a:xfrm>
          <a:prstGeom prst="rect">
            <a:avLst/>
          </a:prstGeom>
          <a:noFill/>
        </p:spPr>
        <p:txBody>
          <a:bodyPr wrap="square" rtlCol="0">
            <a:spAutoFit/>
          </a:bodyPr>
          <a:lstStyle/>
          <a:p>
            <a:pPr marL="285750" indent="-285750">
              <a:buFont typeface="Arial" panose="020B0604020202020204" pitchFamily="34" charset="0"/>
              <a:buChar char="•"/>
            </a:pPr>
            <a:r>
              <a:rPr lang="en-US" sz="3600" dirty="0" smtClean="0"/>
              <a:t>PS2 ensures that the G-Code stream is correctly acted upon in response to printer feedback (temperature, arm position)</a:t>
            </a:r>
          </a:p>
          <a:p>
            <a:pPr marL="285750" indent="-285750">
              <a:buFont typeface="Arial" panose="020B0604020202020204" pitchFamily="34" charset="0"/>
              <a:buChar char="•"/>
            </a:pPr>
            <a:r>
              <a:rPr lang="en-US" sz="3600" dirty="0" smtClean="0"/>
              <a:t>Verified in the same manner that PS1 and PS3 are verified.</a:t>
            </a:r>
          </a:p>
          <a:p>
            <a:pPr marL="285750" indent="-285750">
              <a:buFont typeface="Arial" panose="020B0604020202020204" pitchFamily="34" charset="0"/>
              <a:buChar char="•"/>
            </a:pPr>
            <a:r>
              <a:rPr lang="en-US" sz="3600" dirty="0" smtClean="0"/>
              <a:t>The exception is that the action is based on printer feedback and not user input.</a:t>
            </a:r>
            <a:endParaRPr lang="en-US" sz="3600" dirty="0"/>
          </a:p>
        </p:txBody>
      </p:sp>
    </p:spTree>
    <p:extLst>
      <p:ext uri="{BB962C8B-B14F-4D97-AF65-F5344CB8AC3E}">
        <p14:creationId xmlns:p14="http://schemas.microsoft.com/office/powerpoint/2010/main" val="3381792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Dispatch Module – Unit Tests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94108592"/>
              </p:ext>
            </p:extLst>
          </p:nvPr>
        </p:nvGraphicFramePr>
        <p:xfrm>
          <a:off x="104106" y="1140332"/>
          <a:ext cx="6530340" cy="1048131"/>
        </p:xfrm>
        <a:graphic>
          <a:graphicData uri="http://schemas.openxmlformats.org/drawingml/2006/table">
            <a:tbl>
              <a:tblPr firstRow="1" firstCol="1" bandRow="1">
                <a:tableStyleId>{5C22544A-7EE6-4342-B048-85BDC9FD1C3A}</a:tableStyleId>
              </a:tblPr>
              <a:tblGrid>
                <a:gridCol w="868680"/>
                <a:gridCol w="1384300"/>
                <a:gridCol w="1781175"/>
                <a:gridCol w="2496185"/>
              </a:tblGrid>
              <a:tr h="165735">
                <a:tc>
                  <a:txBody>
                    <a:bodyPr/>
                    <a:lstStyle/>
                    <a:p>
                      <a:pPr marL="0" marR="0" algn="just">
                        <a:lnSpc>
                          <a:spcPct val="105000"/>
                        </a:lnSpc>
                        <a:spcBef>
                          <a:spcPts val="0"/>
                        </a:spcBef>
                        <a:spcAft>
                          <a:spcPts val="0"/>
                        </a:spcAft>
                      </a:pPr>
                      <a:r>
                        <a:rPr lang="en-US" sz="1100">
                          <a:effectLst/>
                        </a:rPr>
                        <a:t>DM1</a:t>
                      </a:r>
                      <a:endParaRPr lang="en-US" sz="11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100">
                          <a:effectLst/>
                        </a:rPr>
                        <a:t>De-Serialized printer feedback information</a:t>
                      </a:r>
                      <a:endParaRPr lang="en-US" sz="11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100">
                          <a:effectLst/>
                        </a:rPr>
                        <a:t>Populated PrinterFeedback object</a:t>
                      </a:r>
                      <a:endParaRPr lang="en-US" sz="11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28600" marR="0" algn="l">
                        <a:lnSpc>
                          <a:spcPct val="105000"/>
                        </a:lnSpc>
                        <a:spcBef>
                          <a:spcPts val="0"/>
                        </a:spcBef>
                        <a:spcAft>
                          <a:spcPts val="0"/>
                        </a:spcAft>
                      </a:pPr>
                      <a:r>
                        <a:rPr lang="en-US" sz="1100" dirty="0">
                          <a:effectLst/>
                        </a:rPr>
                        <a:t>Build de-serialized printer feedback object which represents the de-serialized printer feedback data. Verify that the </a:t>
                      </a:r>
                      <a:r>
                        <a:rPr lang="en-US" sz="1100" dirty="0" err="1">
                          <a:effectLst/>
                        </a:rPr>
                        <a:t>PrinterFeedback</a:t>
                      </a:r>
                      <a:r>
                        <a:rPr lang="en-US" sz="1100" dirty="0">
                          <a:effectLst/>
                        </a:rPr>
                        <a:t> Object is built correctly by the Dispatch Module.</a:t>
                      </a:r>
                      <a:endParaRPr lang="en-US" sz="1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6" name="TextBox 5"/>
          <p:cNvSpPr txBox="1"/>
          <p:nvPr/>
        </p:nvSpPr>
        <p:spPr>
          <a:xfrm>
            <a:off x="172995" y="2463114"/>
            <a:ext cx="11780108" cy="3416320"/>
          </a:xfrm>
          <a:prstGeom prst="rect">
            <a:avLst/>
          </a:prstGeom>
          <a:noFill/>
        </p:spPr>
        <p:txBody>
          <a:bodyPr wrap="square" rtlCol="0">
            <a:spAutoFit/>
          </a:bodyPr>
          <a:lstStyle/>
          <a:p>
            <a:pPr marL="285750" indent="-285750">
              <a:buFont typeface="Arial" panose="020B0604020202020204" pitchFamily="34" charset="0"/>
              <a:buChar char="•"/>
            </a:pPr>
            <a:r>
              <a:rPr lang="en-US" sz="3600" dirty="0" smtClean="0"/>
              <a:t>Manual test involves building test printer feedback data.</a:t>
            </a:r>
          </a:p>
          <a:p>
            <a:pPr marL="285750" indent="-285750">
              <a:buFont typeface="Arial" panose="020B0604020202020204" pitchFamily="34" charset="0"/>
              <a:buChar char="•"/>
            </a:pPr>
            <a:r>
              <a:rPr lang="en-US" sz="3600" dirty="0" smtClean="0"/>
              <a:t>We will feed mock positions and temperatures to dispatch module</a:t>
            </a:r>
          </a:p>
          <a:p>
            <a:pPr marL="285750" indent="-285750">
              <a:buFont typeface="Arial" panose="020B0604020202020204" pitchFamily="34" charset="0"/>
              <a:buChar char="•"/>
            </a:pPr>
            <a:r>
              <a:rPr lang="en-US" sz="3600" dirty="0" smtClean="0"/>
              <a:t>To Verify, we check that the </a:t>
            </a:r>
            <a:r>
              <a:rPr lang="en-US" sz="3600" dirty="0" err="1" smtClean="0"/>
              <a:t>PrinterFeedback</a:t>
            </a:r>
            <a:r>
              <a:rPr lang="en-US" sz="3600" dirty="0" smtClean="0"/>
              <a:t> Object is correctly built by displaying or logging the contents of the </a:t>
            </a:r>
            <a:r>
              <a:rPr lang="en-US" sz="3600" dirty="0" err="1" smtClean="0"/>
              <a:t>PrinterFeedback</a:t>
            </a:r>
            <a:r>
              <a:rPr lang="en-US" sz="3600" dirty="0" smtClean="0"/>
              <a:t> Object</a:t>
            </a:r>
            <a:endParaRPr lang="en-US" sz="3600" dirty="0"/>
          </a:p>
        </p:txBody>
      </p:sp>
    </p:spTree>
    <p:extLst>
      <p:ext uri="{BB962C8B-B14F-4D97-AF65-F5344CB8AC3E}">
        <p14:creationId xmlns:p14="http://schemas.microsoft.com/office/powerpoint/2010/main" val="232223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Serialization Module – Unit Test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01823726"/>
              </p:ext>
            </p:extLst>
          </p:nvPr>
        </p:nvGraphicFramePr>
        <p:xfrm>
          <a:off x="89689" y="977519"/>
          <a:ext cx="6530340" cy="696087"/>
        </p:xfrm>
        <a:graphic>
          <a:graphicData uri="http://schemas.openxmlformats.org/drawingml/2006/table">
            <a:tbl>
              <a:tblPr firstRow="1" firstCol="1" bandRow="1">
                <a:tableStyleId>{5C22544A-7EE6-4342-B048-85BDC9FD1C3A}</a:tableStyleId>
              </a:tblPr>
              <a:tblGrid>
                <a:gridCol w="868680"/>
                <a:gridCol w="1384300"/>
                <a:gridCol w="1781175"/>
                <a:gridCol w="2496185"/>
              </a:tblGrid>
              <a:tr h="165735">
                <a:tc>
                  <a:txBody>
                    <a:bodyPr/>
                    <a:lstStyle/>
                    <a:p>
                      <a:pPr marL="0" marR="0" algn="just">
                        <a:lnSpc>
                          <a:spcPct val="105000"/>
                        </a:lnSpc>
                        <a:spcBef>
                          <a:spcPts val="0"/>
                        </a:spcBef>
                        <a:spcAft>
                          <a:spcPts val="0"/>
                        </a:spcAft>
                      </a:pPr>
                      <a:r>
                        <a:rPr lang="en-US" sz="1100">
                          <a:effectLst/>
                        </a:rPr>
                        <a:t>SE1</a:t>
                      </a:r>
                      <a:endParaRPr lang="en-US" sz="11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100">
                          <a:effectLst/>
                        </a:rPr>
                        <a:t>Finalized G-Codes</a:t>
                      </a:r>
                      <a:endParaRPr lang="en-US" sz="11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100">
                          <a:effectLst/>
                        </a:rPr>
                        <a:t>Serialized stream of G-Codes to be sent to the printer</a:t>
                      </a:r>
                      <a:endParaRPr lang="en-US" sz="11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28600" marR="0" algn="l">
                        <a:lnSpc>
                          <a:spcPct val="105000"/>
                        </a:lnSpc>
                        <a:spcBef>
                          <a:spcPts val="0"/>
                        </a:spcBef>
                        <a:spcAft>
                          <a:spcPts val="0"/>
                        </a:spcAft>
                      </a:pPr>
                      <a:r>
                        <a:rPr lang="en-US" sz="1100" dirty="0">
                          <a:effectLst/>
                        </a:rPr>
                        <a:t>Manually build simple G-Code set to be tested. Inspect and verify that Serialization Module serializes G-Codes without serialization errors.</a:t>
                      </a:r>
                      <a:endParaRPr lang="en-US" sz="1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5" name="TextBox 4"/>
          <p:cNvSpPr txBox="1"/>
          <p:nvPr/>
        </p:nvSpPr>
        <p:spPr>
          <a:xfrm>
            <a:off x="172995" y="1927654"/>
            <a:ext cx="8781535"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Serialization Module will be passed a test set of G-Codes</a:t>
            </a:r>
          </a:p>
          <a:p>
            <a:pPr marL="285750" indent="-285750">
              <a:buFont typeface="Arial" panose="020B0604020202020204" pitchFamily="34" charset="0"/>
              <a:buChar char="•"/>
            </a:pPr>
            <a:r>
              <a:rPr lang="en-US" dirty="0" smtClean="0"/>
              <a:t>The Serialization Module will serialize the G-Codes and print the serialized results to a log</a:t>
            </a:r>
          </a:p>
          <a:p>
            <a:pPr marL="285750" indent="-285750">
              <a:buFont typeface="Arial" panose="020B0604020202020204" pitchFamily="34" charset="0"/>
              <a:buChar char="•"/>
            </a:pPr>
            <a:r>
              <a:rPr lang="en-US" dirty="0" smtClean="0"/>
              <a:t>The log can be manually inspected for serialization errors (out of order or missing data for example). </a:t>
            </a:r>
            <a:endParaRPr lang="en-US" dirty="0"/>
          </a:p>
        </p:txBody>
      </p:sp>
      <p:sp>
        <p:nvSpPr>
          <p:cNvPr id="7" name="TextBox 6"/>
          <p:cNvSpPr txBox="1"/>
          <p:nvPr/>
        </p:nvSpPr>
        <p:spPr>
          <a:xfrm>
            <a:off x="0" y="3197072"/>
            <a:ext cx="9292281" cy="769441"/>
          </a:xfrm>
          <a:prstGeom prst="rect">
            <a:avLst/>
          </a:prstGeom>
          <a:noFill/>
        </p:spPr>
        <p:txBody>
          <a:bodyPr wrap="square" rtlCol="0">
            <a:spAutoFit/>
          </a:bodyPr>
          <a:lstStyle/>
          <a:p>
            <a:r>
              <a:rPr lang="en-US" sz="4400" dirty="0" smtClean="0"/>
              <a:t>Deserialization Module – Unit Test</a:t>
            </a:r>
            <a:endParaRPr lang="en-US" sz="4400" dirty="0"/>
          </a:p>
        </p:txBody>
      </p:sp>
      <p:graphicFrame>
        <p:nvGraphicFramePr>
          <p:cNvPr id="8" name="Table 7"/>
          <p:cNvGraphicFramePr>
            <a:graphicFrameLocks noGrp="1"/>
          </p:cNvGraphicFramePr>
          <p:nvPr>
            <p:extLst>
              <p:ext uri="{D42A27DB-BD31-4B8C-83A1-F6EECF244321}">
                <p14:modId xmlns:p14="http://schemas.microsoft.com/office/powerpoint/2010/main" val="3039234371"/>
              </p:ext>
            </p:extLst>
          </p:nvPr>
        </p:nvGraphicFramePr>
        <p:xfrm>
          <a:off x="172995" y="3887303"/>
          <a:ext cx="6530340" cy="1752219"/>
        </p:xfrm>
        <a:graphic>
          <a:graphicData uri="http://schemas.openxmlformats.org/drawingml/2006/table">
            <a:tbl>
              <a:tblPr firstRow="1" firstCol="1" bandRow="1">
                <a:tableStyleId>{5C22544A-7EE6-4342-B048-85BDC9FD1C3A}</a:tableStyleId>
              </a:tblPr>
              <a:tblGrid>
                <a:gridCol w="868680"/>
                <a:gridCol w="1384300"/>
                <a:gridCol w="1781175"/>
                <a:gridCol w="2496185"/>
              </a:tblGrid>
              <a:tr h="165735">
                <a:tc>
                  <a:txBody>
                    <a:bodyPr/>
                    <a:lstStyle/>
                    <a:p>
                      <a:pPr marL="0" marR="0" algn="just">
                        <a:lnSpc>
                          <a:spcPct val="105000"/>
                        </a:lnSpc>
                        <a:spcBef>
                          <a:spcPts val="0"/>
                        </a:spcBef>
                        <a:spcAft>
                          <a:spcPts val="0"/>
                        </a:spcAft>
                      </a:pPr>
                      <a:r>
                        <a:rPr lang="en-US" sz="1100">
                          <a:effectLst/>
                        </a:rPr>
                        <a:t>DS1</a:t>
                      </a:r>
                      <a:endParaRPr lang="en-US" sz="11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100">
                          <a:effectLst/>
                        </a:rPr>
                        <a:t>Serialized byte-stream of printer feedback information</a:t>
                      </a:r>
                      <a:endParaRPr lang="en-US" sz="11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100">
                          <a:effectLst/>
                        </a:rPr>
                        <a:t>De-Serialized printer feedback object</a:t>
                      </a:r>
                      <a:endParaRPr lang="en-US" sz="11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28600" marR="0" algn="l">
                        <a:lnSpc>
                          <a:spcPct val="105000"/>
                        </a:lnSpc>
                        <a:spcBef>
                          <a:spcPts val="0"/>
                        </a:spcBef>
                        <a:spcAft>
                          <a:spcPts val="0"/>
                        </a:spcAft>
                      </a:pPr>
                      <a:r>
                        <a:rPr lang="en-US" sz="1100" dirty="0">
                          <a:effectLst/>
                        </a:rPr>
                        <a:t>Build test program that establishes connection to the printer and issues simple G-Codes. Connect test PC to printer and monitor feedback stream from printer. Inspect and verify that the de-serialized printer feedback object is built correctly. Inspection and verification can be accomplished with a Java debugger hooked into the test program.</a:t>
                      </a:r>
                      <a:endParaRPr lang="en-US" sz="1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9" name="TextBox 8"/>
          <p:cNvSpPr txBox="1"/>
          <p:nvPr/>
        </p:nvSpPr>
        <p:spPr>
          <a:xfrm>
            <a:off x="172995" y="5653356"/>
            <a:ext cx="8386119"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Deserialization Module can be tested in real time.</a:t>
            </a:r>
          </a:p>
          <a:p>
            <a:pPr marL="285750" indent="-285750">
              <a:buFont typeface="Arial" panose="020B0604020202020204" pitchFamily="34" charset="0"/>
              <a:buChar char="•"/>
            </a:pPr>
            <a:r>
              <a:rPr lang="en-US" dirty="0" smtClean="0"/>
              <a:t>Can set break condition in Java debugger such that we can step into the debugger when printer feedback has been assembled into a printer feedback object. </a:t>
            </a:r>
          </a:p>
          <a:p>
            <a:pPr marL="285750" indent="-285750">
              <a:buFont typeface="Arial" panose="020B0604020202020204" pitchFamily="34" charset="0"/>
              <a:buChar char="•"/>
            </a:pPr>
            <a:r>
              <a:rPr lang="en-US" dirty="0" smtClean="0"/>
              <a:t>Will compare printer feedback object to printer feedback in debugger.</a:t>
            </a:r>
            <a:endParaRPr lang="en-US" dirty="0"/>
          </a:p>
        </p:txBody>
      </p:sp>
    </p:spTree>
    <p:extLst>
      <p:ext uri="{BB962C8B-B14F-4D97-AF65-F5344CB8AC3E}">
        <p14:creationId xmlns:p14="http://schemas.microsoft.com/office/powerpoint/2010/main" val="2710550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err="1" smtClean="0"/>
              <a:t>Tx</a:t>
            </a:r>
            <a:r>
              <a:rPr lang="en-US" dirty="0" smtClean="0"/>
              <a:t>/Rx Module – Unit Tests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69882515"/>
              </p:ext>
            </p:extLst>
          </p:nvPr>
        </p:nvGraphicFramePr>
        <p:xfrm>
          <a:off x="180305" y="2542625"/>
          <a:ext cx="6530340" cy="3504438"/>
        </p:xfrm>
        <a:graphic>
          <a:graphicData uri="http://schemas.openxmlformats.org/drawingml/2006/table">
            <a:tbl>
              <a:tblPr firstRow="1" firstCol="1" bandRow="1">
                <a:tableStyleId>{5C22544A-7EE6-4342-B048-85BDC9FD1C3A}</a:tableStyleId>
              </a:tblPr>
              <a:tblGrid>
                <a:gridCol w="841375"/>
                <a:gridCol w="1623060"/>
                <a:gridCol w="1714500"/>
                <a:gridCol w="2351405"/>
              </a:tblGrid>
              <a:tr h="165735">
                <a:tc>
                  <a:txBody>
                    <a:bodyPr/>
                    <a:lstStyle/>
                    <a:p>
                      <a:pPr marL="0" marR="0" algn="just">
                        <a:lnSpc>
                          <a:spcPct val="105000"/>
                        </a:lnSpc>
                        <a:spcBef>
                          <a:spcPts val="0"/>
                        </a:spcBef>
                        <a:spcAft>
                          <a:spcPts val="0"/>
                        </a:spcAft>
                      </a:pPr>
                      <a:r>
                        <a:rPr lang="en-US" sz="1100">
                          <a:effectLst/>
                        </a:rPr>
                        <a:t>TR2</a:t>
                      </a:r>
                      <a:endParaRPr lang="en-US" sz="11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100">
                          <a:effectLst/>
                        </a:rPr>
                        <a:t>Serialized G-Code stream</a:t>
                      </a:r>
                      <a:endParaRPr lang="en-US" sz="11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100">
                          <a:effectLst/>
                        </a:rPr>
                        <a:t>Successfully poll and lock printer G-Code buffer. Write serialized G-Code stream to printer firmware.</a:t>
                      </a:r>
                      <a:endParaRPr lang="en-US" sz="11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28600" marR="0" algn="l">
                        <a:lnSpc>
                          <a:spcPct val="105000"/>
                        </a:lnSpc>
                        <a:spcBef>
                          <a:spcPts val="0"/>
                        </a:spcBef>
                        <a:spcAft>
                          <a:spcPts val="0"/>
                        </a:spcAft>
                      </a:pPr>
                      <a:r>
                        <a:rPr lang="en-US" sz="1100">
                          <a:effectLst/>
                        </a:rPr>
                        <a:t>Using the test program that establishes a connection to the printer, we will poll the printer, lock the G-Code buffer and verify that the test G-Codes have been sent. This can be verified visually as the printer executes the commands and via the printer feedback stream.</a:t>
                      </a:r>
                      <a:endParaRPr lang="en-US" sz="11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65735">
                <a:tc>
                  <a:txBody>
                    <a:bodyPr/>
                    <a:lstStyle/>
                    <a:p>
                      <a:pPr marL="0" marR="0" algn="just">
                        <a:lnSpc>
                          <a:spcPct val="105000"/>
                        </a:lnSpc>
                        <a:spcBef>
                          <a:spcPts val="0"/>
                        </a:spcBef>
                        <a:spcAft>
                          <a:spcPts val="0"/>
                        </a:spcAft>
                      </a:pPr>
                      <a:r>
                        <a:rPr lang="en-US" sz="1100">
                          <a:effectLst/>
                        </a:rPr>
                        <a:t>TR3</a:t>
                      </a:r>
                      <a:endParaRPr lang="en-US" sz="11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100">
                          <a:effectLst/>
                        </a:rPr>
                        <a:t>Byte-stream of printer feedback information from printer</a:t>
                      </a:r>
                      <a:endParaRPr lang="en-US" sz="11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100">
                          <a:effectLst/>
                        </a:rPr>
                        <a:t>Successfully populate printer feedback buffer and raise a “buffer ready” flag signifying that printer feedback data is ready.</a:t>
                      </a:r>
                      <a:endParaRPr lang="en-US" sz="11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28600" marR="0" algn="l">
                        <a:lnSpc>
                          <a:spcPct val="105000"/>
                        </a:lnSpc>
                        <a:spcBef>
                          <a:spcPts val="0"/>
                        </a:spcBef>
                        <a:spcAft>
                          <a:spcPts val="0"/>
                        </a:spcAft>
                      </a:pPr>
                      <a:r>
                        <a:rPr lang="en-US" sz="1100" dirty="0">
                          <a:effectLst/>
                        </a:rPr>
                        <a:t>Using the test program that establishes a connection to the printer, we will continually monitor the input stream for printer feedback. We will verify that the feedback data buffer has been populated, is recent, and raises the ready flag. This can be inspected and verified with a Java debugger hooked into the test program.</a:t>
                      </a:r>
                      <a:endParaRPr lang="en-US" sz="1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508889913"/>
              </p:ext>
            </p:extLst>
          </p:nvPr>
        </p:nvGraphicFramePr>
        <p:xfrm>
          <a:off x="178246" y="962870"/>
          <a:ext cx="6530340" cy="1576197"/>
        </p:xfrm>
        <a:graphic>
          <a:graphicData uri="http://schemas.openxmlformats.org/drawingml/2006/table">
            <a:tbl>
              <a:tblPr firstRow="1" firstCol="1" bandRow="1">
                <a:tableStyleId>{5C22544A-7EE6-4342-B048-85BDC9FD1C3A}</a:tableStyleId>
              </a:tblPr>
              <a:tblGrid>
                <a:gridCol w="841375"/>
                <a:gridCol w="1623060"/>
                <a:gridCol w="1714500"/>
                <a:gridCol w="2351405"/>
              </a:tblGrid>
              <a:tr h="165735">
                <a:tc>
                  <a:txBody>
                    <a:bodyPr/>
                    <a:lstStyle/>
                    <a:p>
                      <a:pPr marL="0" marR="0" algn="just">
                        <a:lnSpc>
                          <a:spcPct val="105000"/>
                        </a:lnSpc>
                        <a:spcBef>
                          <a:spcPts val="0"/>
                        </a:spcBef>
                        <a:spcAft>
                          <a:spcPts val="0"/>
                        </a:spcAft>
                      </a:pPr>
                      <a:r>
                        <a:rPr lang="en-US" sz="1100">
                          <a:effectLst/>
                        </a:rPr>
                        <a:t>TR1</a:t>
                      </a:r>
                      <a:endParaRPr lang="en-US" sz="11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100">
                          <a:effectLst/>
                        </a:rPr>
                        <a:t>PrintJobConfiguration object</a:t>
                      </a:r>
                      <a:endParaRPr lang="en-US" sz="11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100">
                          <a:effectLst/>
                        </a:rPr>
                        <a:t>Successfully establish connection to printer firmware via virtual serial communications using the parameters specified within the PrintJobConfiguration object.</a:t>
                      </a:r>
                      <a:endParaRPr lang="en-US" sz="11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28600" marR="0" algn="l">
                        <a:lnSpc>
                          <a:spcPct val="105000"/>
                        </a:lnSpc>
                        <a:spcBef>
                          <a:spcPts val="0"/>
                        </a:spcBef>
                        <a:spcAft>
                          <a:spcPts val="0"/>
                        </a:spcAft>
                      </a:pPr>
                      <a:r>
                        <a:rPr lang="en-US" sz="1100" dirty="0">
                          <a:effectLst/>
                        </a:rPr>
                        <a:t>Manually build a </a:t>
                      </a:r>
                      <a:r>
                        <a:rPr lang="en-US" sz="1100" dirty="0" err="1">
                          <a:effectLst/>
                        </a:rPr>
                        <a:t>PrintJobConfiguration</a:t>
                      </a:r>
                      <a:r>
                        <a:rPr lang="en-US" sz="1100" dirty="0">
                          <a:effectLst/>
                        </a:rPr>
                        <a:t> object with connection information. The test </a:t>
                      </a:r>
                      <a:r>
                        <a:rPr lang="en-US" sz="1100" dirty="0" err="1">
                          <a:effectLst/>
                        </a:rPr>
                        <a:t>PrintJobConfiguration</a:t>
                      </a:r>
                      <a:r>
                        <a:rPr lang="en-US" sz="1100" dirty="0">
                          <a:effectLst/>
                        </a:rPr>
                        <a:t> object will be passed to a small test program that uses its information to establish connection to the printer firmware.  </a:t>
                      </a:r>
                      <a:endParaRPr lang="en-US" sz="1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6" name="TextBox 5"/>
          <p:cNvSpPr txBox="1"/>
          <p:nvPr/>
        </p:nvSpPr>
        <p:spPr>
          <a:xfrm>
            <a:off x="6952735" y="1103870"/>
            <a:ext cx="4917989" cy="4678204"/>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Testing the </a:t>
            </a:r>
            <a:r>
              <a:rPr lang="en-US" sz="2800" dirty="0" err="1" smtClean="0"/>
              <a:t>Tx</a:t>
            </a:r>
            <a:r>
              <a:rPr lang="en-US" sz="2800" dirty="0" smtClean="0"/>
              <a:t>/Rx Module involves building a small test program.</a:t>
            </a:r>
          </a:p>
          <a:p>
            <a:pPr marL="285750" indent="-285750">
              <a:buFont typeface="Arial" panose="020B0604020202020204" pitchFamily="34" charset="0"/>
              <a:buChar char="•"/>
            </a:pPr>
            <a:r>
              <a:rPr lang="en-US" sz="2800" dirty="0" smtClean="0"/>
              <a:t>The first task is to ensure that given a test </a:t>
            </a:r>
            <a:r>
              <a:rPr lang="en-US" sz="2800" dirty="0" err="1" smtClean="0"/>
              <a:t>PrintJobConfiguration</a:t>
            </a:r>
            <a:r>
              <a:rPr lang="en-US" sz="2800" dirty="0" smtClean="0"/>
              <a:t> Object, the module can establish a connection to the printer.</a:t>
            </a:r>
          </a:p>
          <a:p>
            <a:pPr marL="285750" indent="-285750">
              <a:buFont typeface="Arial" panose="020B0604020202020204" pitchFamily="34" charset="0"/>
              <a:buChar char="•"/>
            </a:pPr>
            <a:r>
              <a:rPr lang="en-US" sz="2800" dirty="0" smtClean="0"/>
              <a:t>Requires physical printer to be tested.</a:t>
            </a:r>
          </a:p>
          <a:p>
            <a:endParaRPr lang="en-US" dirty="0"/>
          </a:p>
        </p:txBody>
      </p:sp>
    </p:spTree>
    <p:extLst>
      <p:ext uri="{BB962C8B-B14F-4D97-AF65-F5344CB8AC3E}">
        <p14:creationId xmlns:p14="http://schemas.microsoft.com/office/powerpoint/2010/main" val="2330059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883</Words>
  <Application>Microsoft Office PowerPoint</Application>
  <PresentationFormat>Widescreen</PresentationFormat>
  <Paragraphs>70</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Symbol</vt:lpstr>
      <vt:lpstr>Times New Roman</vt:lpstr>
      <vt:lpstr>Office Theme</vt:lpstr>
      <vt:lpstr>Printer State Controller – Unit Tests</vt:lpstr>
      <vt:lpstr>Printer State Controller – Unit Tests (cont.)</vt:lpstr>
      <vt:lpstr>Dispatch Module – Unit Tests</vt:lpstr>
      <vt:lpstr>Serialization Module – Unit Test</vt:lpstr>
      <vt:lpstr>Tx/Rx Module – Unit Tests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Printer State Controller – Unit Tests</dc:title>
  <dc:creator>Microsoft account</dc:creator>
  <cp:lastModifiedBy>Microsoft account</cp:lastModifiedBy>
  <cp:revision>9</cp:revision>
  <dcterms:created xsi:type="dcterms:W3CDTF">2014-03-16T03:17:09Z</dcterms:created>
  <dcterms:modified xsi:type="dcterms:W3CDTF">2014-03-16T04:04:52Z</dcterms:modified>
</cp:coreProperties>
</file>