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6" r:id="rId17"/>
    <p:sldId id="283" r:id="rId18"/>
    <p:sldId id="284" r:id="rId19"/>
    <p:sldId id="285" r:id="rId20"/>
    <p:sldId id="287" r:id="rId21"/>
    <p:sldId id="288" r:id="rId22"/>
    <p:sldId id="289" r:id="rId23"/>
    <p:sldId id="290" r:id="rId24"/>
    <p:sldId id="291" r:id="rId25"/>
    <p:sldId id="29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Architecture Design Specification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646176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Slice and generate G-Code</a:t>
            </a:r>
          </a:p>
          <a:p>
            <a:pPr lvl="1"/>
            <a:r>
              <a:rPr lang="en-US" dirty="0" smtClean="0"/>
              <a:t>Translates object file to path</a:t>
            </a:r>
          </a:p>
          <a:p>
            <a:r>
              <a:rPr lang="en-US" dirty="0" smtClean="0"/>
              <a:t>Packages G-Code and Configuration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Normalized object data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2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G-Code Preparation</a:t>
            </a:r>
          </a:p>
          <a:p>
            <a:pPr lvl="1"/>
            <a:r>
              <a:rPr lang="en-US" dirty="0" smtClean="0"/>
              <a:t>Prepare G-Code based on configuration </a:t>
            </a:r>
          </a:p>
          <a:p>
            <a:r>
              <a:rPr lang="en-US" dirty="0" smtClean="0"/>
              <a:t>Re-Packages G-Code and Configuration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Standard G-Code path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9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Printer Interface</a:t>
            </a:r>
          </a:p>
          <a:p>
            <a:pPr lvl="1"/>
            <a:r>
              <a:rPr lang="en-US" dirty="0" smtClean="0"/>
              <a:t>Printer state control</a:t>
            </a:r>
          </a:p>
          <a:p>
            <a:pPr lvl="1"/>
            <a:r>
              <a:rPr lang="en-US" dirty="0" smtClean="0"/>
              <a:t>Packet preparation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Pause / Resume</a:t>
            </a:r>
          </a:p>
          <a:p>
            <a:pPr lvl="1"/>
            <a:r>
              <a:rPr lang="en-US" dirty="0" smtClean="0"/>
              <a:t>Instruction stream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Printer specific G-Code path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Printer monitoring</a:t>
            </a:r>
          </a:p>
          <a:p>
            <a:pPr lvl="1"/>
            <a:r>
              <a:rPr lang="en-US" dirty="0" smtClean="0"/>
              <a:t>Status collection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Status Notification</a:t>
            </a:r>
          </a:p>
          <a:p>
            <a:pPr lvl="1"/>
            <a:r>
              <a:rPr lang="en-US" dirty="0" smtClean="0"/>
              <a:t>State Change Notification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Printer Status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37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Subsystem Overview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49231"/>
              </p:ext>
            </p:extLst>
          </p:nvPr>
        </p:nvGraphicFramePr>
        <p:xfrm>
          <a:off x="2057400" y="1219200"/>
          <a:ext cx="4419600" cy="546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3" imgW="6972264" imgH="8633520" progId="Visio.Drawing.15">
                  <p:embed/>
                </p:oleObj>
              </mc:Choice>
              <mc:Fallback>
                <p:oleObj name="Visio" r:id="rId3" imgW="6972264" imgH="86335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4419600" cy="5467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3949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Module</a:t>
            </a:r>
          </a:p>
          <a:p>
            <a:pPr lvl="1"/>
            <a:r>
              <a:rPr lang="en-US" dirty="0" smtClean="0"/>
              <a:t>Purpose:  Allow the user to import object files</a:t>
            </a:r>
          </a:p>
          <a:p>
            <a:pPr lvl="1"/>
            <a:r>
              <a:rPr lang="en-US" dirty="0" smtClean="0"/>
              <a:t>Function:  Display interface from which users import files and pass those files to the Print Module.</a:t>
            </a:r>
          </a:p>
          <a:p>
            <a:pPr lvl="1"/>
            <a:r>
              <a:rPr lang="en-US" dirty="0" smtClean="0"/>
              <a:t>Dependencies:  Print Module</a:t>
            </a:r>
          </a:p>
          <a:p>
            <a:pPr lvl="1"/>
            <a:r>
              <a:rPr lang="en-US" dirty="0" smtClean="0"/>
              <a:t>Processing:  Create reference to an object file.</a:t>
            </a:r>
          </a:p>
          <a:p>
            <a:pPr lvl="1"/>
            <a:r>
              <a:rPr lang="en-US" dirty="0" smtClean="0"/>
              <a:t>Input:  Object File Name</a:t>
            </a:r>
          </a:p>
          <a:p>
            <a:pPr lvl="1"/>
            <a:r>
              <a:rPr lang="en-US" dirty="0" smtClean="0"/>
              <a:t>Output:  Object File Reference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4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Module</a:t>
            </a:r>
          </a:p>
          <a:p>
            <a:pPr lvl="1"/>
            <a:r>
              <a:rPr lang="en-US" dirty="0"/>
              <a:t>Purpose:  Allow user to set print specific settings and initiate a print job.</a:t>
            </a:r>
          </a:p>
          <a:p>
            <a:pPr lvl="1"/>
            <a:r>
              <a:rPr lang="en-US" dirty="0"/>
              <a:t>Function:  Display interface from which users can set print settings and initiate a print.  Pass the necessary information to the Preprocessing Layer when a print is initiated.</a:t>
            </a:r>
          </a:p>
          <a:p>
            <a:pPr lvl="1"/>
            <a:r>
              <a:rPr lang="en-US" dirty="0"/>
              <a:t>Dependencies:  Database Interface</a:t>
            </a:r>
          </a:p>
          <a:p>
            <a:pPr lvl="1"/>
            <a:r>
              <a:rPr lang="en-US" dirty="0"/>
              <a:t>Processing:  Map materials to object files.  Package print request object.</a:t>
            </a:r>
          </a:p>
          <a:p>
            <a:pPr lvl="1"/>
            <a:r>
              <a:rPr lang="en-US" dirty="0"/>
              <a:t>Input:  Print Settings, Printer Configuration, Material Data, Object File References</a:t>
            </a:r>
          </a:p>
        </p:txBody>
      </p:sp>
    </p:spTree>
    <p:extLst>
      <p:ext uri="{BB962C8B-B14F-4D97-AF65-F5344CB8AC3E}">
        <p14:creationId xmlns:p14="http://schemas.microsoft.com/office/powerpoint/2010/main" val="226817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Module</a:t>
            </a:r>
          </a:p>
          <a:p>
            <a:pPr lvl="1"/>
            <a:r>
              <a:rPr lang="en-US" dirty="0" smtClean="0"/>
              <a:t>Purpose:  Allow the user to configure printer settings and material information.</a:t>
            </a:r>
          </a:p>
          <a:p>
            <a:pPr lvl="1"/>
            <a:r>
              <a:rPr lang="en-US" dirty="0" smtClean="0"/>
              <a:t>Function:  Display interface from which users can input printer configuration and material information.  Pass information to the Database Interface to be saved.</a:t>
            </a:r>
          </a:p>
          <a:p>
            <a:pPr lvl="1"/>
            <a:r>
              <a:rPr lang="en-US" dirty="0" smtClean="0"/>
              <a:t>Dependencies:  Database Interface</a:t>
            </a:r>
          </a:p>
          <a:p>
            <a:pPr lvl="1"/>
            <a:r>
              <a:rPr lang="en-US" dirty="0" smtClean="0"/>
              <a:t>Processing:  User Input Processing</a:t>
            </a:r>
          </a:p>
          <a:p>
            <a:pPr lvl="1"/>
            <a:r>
              <a:rPr lang="en-US" dirty="0" smtClean="0"/>
              <a:t>Input:  Printer Configuration Data, Material Data</a:t>
            </a:r>
          </a:p>
          <a:p>
            <a:pPr lvl="1"/>
            <a:r>
              <a:rPr lang="en-US" dirty="0" smtClean="0"/>
              <a:t>Output:  Printer Configuration Data, Material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63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Interface</a:t>
            </a:r>
          </a:p>
          <a:p>
            <a:pPr lvl="1"/>
            <a:r>
              <a:rPr lang="en-US" dirty="0" smtClean="0"/>
              <a:t>Purpose:  Abstract data persistence</a:t>
            </a:r>
          </a:p>
          <a:p>
            <a:pPr lvl="1"/>
            <a:r>
              <a:rPr lang="en-US" dirty="0" smtClean="0"/>
              <a:t>Function:  Receive data from other modules and store it in a database.  Retrieve data from the database for other modules.</a:t>
            </a:r>
          </a:p>
          <a:p>
            <a:pPr lvl="1"/>
            <a:r>
              <a:rPr lang="en-US" dirty="0" smtClean="0"/>
              <a:t>Dependencies:  None</a:t>
            </a:r>
          </a:p>
          <a:p>
            <a:pPr lvl="1"/>
            <a:r>
              <a:rPr lang="en-US" dirty="0" smtClean="0"/>
              <a:t>Processing:  Database query generation</a:t>
            </a:r>
          </a:p>
          <a:p>
            <a:pPr lvl="1"/>
            <a:r>
              <a:rPr lang="en-US" dirty="0" smtClean="0"/>
              <a:t>Input:  Configuration Information</a:t>
            </a:r>
          </a:p>
          <a:p>
            <a:pPr lvl="1"/>
            <a:r>
              <a:rPr lang="en-US" dirty="0" smtClean="0"/>
              <a:t>Output:  CRUD Operations, Configuration Information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536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Module</a:t>
            </a:r>
          </a:p>
          <a:p>
            <a:pPr lvl="1"/>
            <a:r>
              <a:rPr lang="en-US" dirty="0" smtClean="0"/>
              <a:t>Purpose:  Display printer status information to the user and allow the user to stop/pause/resume a print job.</a:t>
            </a:r>
          </a:p>
          <a:p>
            <a:pPr lvl="1"/>
            <a:r>
              <a:rPr lang="en-US" dirty="0" smtClean="0"/>
              <a:t>Function:  Interpret data from the Printer Feedback Layer and display the data to the user.  Send stop/pause/resume commands to the Physical Layer.</a:t>
            </a:r>
          </a:p>
          <a:p>
            <a:pPr lvl="1"/>
            <a:r>
              <a:rPr lang="en-US" dirty="0" smtClean="0"/>
              <a:t>Processing:  User Input Processing</a:t>
            </a:r>
          </a:p>
          <a:p>
            <a:pPr lvl="1"/>
            <a:r>
              <a:rPr lang="en-US" dirty="0" smtClean="0"/>
              <a:t>Input:  Stop/Pause/Resume User Input, Printer State Data, Configuration Data</a:t>
            </a:r>
          </a:p>
          <a:p>
            <a:pPr lvl="1"/>
            <a:r>
              <a:rPr lang="en-US" dirty="0" smtClean="0"/>
              <a:t>Output:  Stop/Pause/Resume Command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9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Vision</a:t>
            </a:r>
          </a:p>
          <a:p>
            <a:r>
              <a:rPr lang="en-US" dirty="0" smtClean="0"/>
              <a:t>Guiding Principles</a:t>
            </a:r>
          </a:p>
          <a:p>
            <a:r>
              <a:rPr lang="en-US" dirty="0" smtClean="0"/>
              <a:t>Layer Overview</a:t>
            </a:r>
          </a:p>
          <a:p>
            <a:r>
              <a:rPr lang="en-US" dirty="0" smtClean="0"/>
              <a:t>Detailed Layer Subsystem Descriptions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571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Normalization Module</a:t>
            </a:r>
          </a:p>
          <a:p>
            <a:pPr lvl="1"/>
            <a:r>
              <a:rPr lang="en-US" dirty="0"/>
              <a:t>Purpose: </a:t>
            </a:r>
            <a:r>
              <a:rPr lang="en-US" dirty="0" smtClean="0"/>
              <a:t>Provide a uniform interface between the Print Module and the Processing Layer. </a:t>
            </a:r>
          </a:p>
          <a:p>
            <a:pPr lvl="1"/>
            <a:r>
              <a:rPr lang="en-US" dirty="0" smtClean="0"/>
              <a:t>Function: </a:t>
            </a:r>
            <a:r>
              <a:rPr lang="en-US" dirty="0"/>
              <a:t>Translate and repackage the print request object in to the format that the processing layer </a:t>
            </a:r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Dependencies: Print Module</a:t>
            </a:r>
            <a:endParaRPr lang="en-US" dirty="0"/>
          </a:p>
          <a:p>
            <a:pPr lvl="1"/>
            <a:r>
              <a:rPr lang="en-US" dirty="0"/>
              <a:t>Processing</a:t>
            </a:r>
            <a:r>
              <a:rPr lang="en-US" dirty="0" smtClean="0"/>
              <a:t>: Normalizes Object File</a:t>
            </a:r>
          </a:p>
          <a:p>
            <a:pPr lvl="1"/>
            <a:r>
              <a:rPr lang="en-US" dirty="0" smtClean="0"/>
              <a:t>Input: Packet of Files</a:t>
            </a:r>
          </a:p>
          <a:p>
            <a:pPr lvl="2"/>
            <a:r>
              <a:rPr lang="en-US" dirty="0" smtClean="0"/>
              <a:t>The Object(s)</a:t>
            </a:r>
          </a:p>
          <a:p>
            <a:pPr lvl="2"/>
            <a:r>
              <a:rPr lang="en-US" dirty="0" smtClean="0"/>
              <a:t>Material(s)</a:t>
            </a:r>
          </a:p>
          <a:p>
            <a:pPr lvl="2"/>
            <a:r>
              <a:rPr lang="en-US" dirty="0" smtClean="0"/>
              <a:t>Printer 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Normalized Object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11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Slicing Engine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Create a set of instructions for the print job</a:t>
            </a:r>
            <a:endParaRPr lang="en-US" dirty="0"/>
          </a:p>
          <a:p>
            <a:pPr lvl="1"/>
            <a:r>
              <a:rPr lang="en-US" dirty="0" smtClean="0"/>
              <a:t>Function: Uses the Object File to create a printing path.</a:t>
            </a:r>
          </a:p>
          <a:p>
            <a:pPr lvl="1"/>
            <a:r>
              <a:rPr lang="en-US" dirty="0" smtClean="0"/>
              <a:t>Dependencies: Normalization Module</a:t>
            </a:r>
            <a:endParaRPr lang="en-US" dirty="0"/>
          </a:p>
          <a:p>
            <a:pPr lvl="1"/>
            <a:r>
              <a:rPr lang="en-US" dirty="0"/>
              <a:t>Processing: </a:t>
            </a:r>
            <a:r>
              <a:rPr lang="en-US" dirty="0" smtClean="0"/>
              <a:t> Slices object into layers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</a:t>
            </a:r>
            <a:r>
              <a:rPr lang="en-US" dirty="0"/>
              <a:t>Packet of Files</a:t>
            </a:r>
          </a:p>
          <a:p>
            <a:pPr lvl="2"/>
            <a:r>
              <a:rPr lang="en-US" dirty="0"/>
              <a:t>Normalized Object</a:t>
            </a:r>
          </a:p>
          <a:p>
            <a:pPr lvl="2"/>
            <a:r>
              <a:rPr lang="en-US" dirty="0"/>
              <a:t>Definition</a:t>
            </a:r>
          </a:p>
          <a:p>
            <a:pPr lvl="2"/>
            <a:r>
              <a:rPr lang="en-US" dirty="0"/>
              <a:t>Print </a:t>
            </a:r>
            <a:r>
              <a:rPr lang="en-US" dirty="0" smtClean="0"/>
              <a:t>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46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G-Code Preparation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To modify the instructions for the printer to accept.</a:t>
            </a:r>
            <a:endParaRPr lang="en-US" dirty="0"/>
          </a:p>
          <a:p>
            <a:pPr lvl="1"/>
            <a:r>
              <a:rPr lang="en-US" dirty="0" smtClean="0"/>
              <a:t>Function: Adds instructions for unique commands for the particular printer</a:t>
            </a:r>
          </a:p>
          <a:p>
            <a:pPr lvl="1"/>
            <a:r>
              <a:rPr lang="en-US" dirty="0" smtClean="0"/>
              <a:t>Dependencies: Slicing Engine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Modifies G-Code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87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Printer State Controller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To conditionally dispatch G-Codes to packet preparation module based on printer and operator state.</a:t>
            </a:r>
            <a:endParaRPr lang="en-US" dirty="0"/>
          </a:p>
          <a:p>
            <a:pPr lvl="1"/>
            <a:r>
              <a:rPr lang="en-US" dirty="0" smtClean="0"/>
              <a:t>Function</a:t>
            </a:r>
            <a:r>
              <a:rPr lang="en-US" dirty="0" smtClean="0"/>
              <a:t>: Accept status inputs from status module and printer state monitoring and conditionally dispatches G-Code stream to packet preparation module.</a:t>
            </a:r>
            <a:endParaRPr lang="en-US" dirty="0" smtClean="0"/>
          </a:p>
          <a:p>
            <a:pPr lvl="1"/>
            <a:r>
              <a:rPr lang="en-US" dirty="0" smtClean="0"/>
              <a:t>Dependencies</a:t>
            </a:r>
            <a:r>
              <a:rPr lang="en-US" dirty="0" smtClean="0"/>
              <a:t>: Packet preparation module, status module, and printer state monitoring module.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May insert G-codes to halt the print if necessary.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Error State,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</a:p>
          <a:p>
            <a:pPr lvl="1"/>
            <a:r>
              <a:rPr lang="en-US" dirty="0" smtClean="0"/>
              <a:t>Output: G-Code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95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Preparation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Convert G-Code stream into byte-stream for printer.</a:t>
            </a:r>
            <a:endParaRPr lang="en-US" dirty="0"/>
          </a:p>
          <a:p>
            <a:pPr lvl="1"/>
            <a:r>
              <a:rPr lang="en-US" dirty="0" smtClean="0"/>
              <a:t>Function</a:t>
            </a:r>
            <a:r>
              <a:rPr lang="en-US" dirty="0" smtClean="0"/>
              <a:t>: Serialize G-Code stream and packetize so that the packets can be transmitted to the printer. Establish serial connection to printer firmware.</a:t>
            </a:r>
            <a:endParaRPr lang="en-US" dirty="0" smtClean="0"/>
          </a:p>
          <a:p>
            <a:pPr lvl="1"/>
            <a:r>
              <a:rPr lang="en-US" dirty="0" smtClean="0"/>
              <a:t>Dependencies</a:t>
            </a:r>
            <a:r>
              <a:rPr lang="en-US" dirty="0" smtClean="0"/>
              <a:t>: Printer state controller.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Serialization of G-Code stream. Chunk serialized G-Code stream into packets to be sent to printer firmware.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G-Code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Bits on a Wire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47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Monitoring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To monitor the operating status of the printer hardware. </a:t>
            </a:r>
            <a:endParaRPr lang="en-US" dirty="0"/>
          </a:p>
          <a:p>
            <a:pPr lvl="1"/>
            <a:r>
              <a:rPr lang="en-US" dirty="0" smtClean="0"/>
              <a:t>Function</a:t>
            </a:r>
            <a:r>
              <a:rPr lang="en-US" dirty="0" smtClean="0"/>
              <a:t>: Listens for response from printer on established serial connection. Assembles and converts received data into form appropriate for inter-layer transmission. </a:t>
            </a:r>
            <a:endParaRPr lang="en-US" dirty="0" smtClean="0"/>
          </a:p>
          <a:p>
            <a:pPr lvl="1"/>
            <a:r>
              <a:rPr lang="en-US" dirty="0" smtClean="0"/>
              <a:t>Dependencies</a:t>
            </a:r>
            <a:r>
              <a:rPr lang="en-US" dirty="0" smtClean="0"/>
              <a:t>: Printer State Controller, Status Module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Data conversion from printer byte-stream into data structure suitable for transmission to other layers in </a:t>
            </a:r>
            <a:r>
              <a:rPr lang="en-US" smtClean="0"/>
              <a:t>the system.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State Info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Error State, State Info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system for unknown hardware implementation</a:t>
            </a:r>
          </a:p>
          <a:p>
            <a:r>
              <a:rPr lang="en-US" dirty="0" smtClean="0"/>
              <a:t>Multiple materials</a:t>
            </a:r>
          </a:p>
          <a:p>
            <a:r>
              <a:rPr lang="en-US" dirty="0" smtClean="0"/>
              <a:t>Evolution of Hardware and Software</a:t>
            </a:r>
          </a:p>
          <a:p>
            <a:r>
              <a:rPr lang="en-US" dirty="0" smtClean="0"/>
              <a:t>Guiding Principles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Configurability</a:t>
            </a:r>
          </a:p>
          <a:p>
            <a:pPr lvl="1"/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9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Layer replacement</a:t>
            </a:r>
          </a:p>
          <a:p>
            <a:pPr lvl="1"/>
            <a:r>
              <a:rPr lang="en-US" dirty="0" smtClean="0"/>
              <a:t>Loose coupling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Interfaces defined</a:t>
            </a:r>
          </a:p>
          <a:p>
            <a:pPr lvl="1"/>
            <a:r>
              <a:rPr lang="en-US" dirty="0" smtClean="0"/>
              <a:t>High cohesion</a:t>
            </a:r>
          </a:p>
          <a:p>
            <a:pPr lvl="1"/>
            <a:r>
              <a:rPr lang="en-US" dirty="0" smtClean="0"/>
              <a:t>Unidirectional data flows</a:t>
            </a:r>
          </a:p>
          <a:p>
            <a:pPr lvl="1"/>
            <a:r>
              <a:rPr lang="en-US" dirty="0" smtClean="0"/>
              <a:t>Abstraction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8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Configurability</a:t>
            </a:r>
          </a:p>
          <a:p>
            <a:pPr lvl="1"/>
            <a:r>
              <a:rPr lang="en-US" dirty="0" smtClean="0"/>
              <a:t>Printer Configurability</a:t>
            </a:r>
          </a:p>
          <a:p>
            <a:pPr lvl="1"/>
            <a:r>
              <a:rPr lang="en-US" dirty="0" smtClean="0"/>
              <a:t>Print Configurability</a:t>
            </a:r>
          </a:p>
          <a:p>
            <a:pPr lvl="1"/>
            <a:r>
              <a:rPr lang="en-US" dirty="0" smtClean="0"/>
              <a:t>Material Configurability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Package interfaces</a:t>
            </a:r>
          </a:p>
          <a:p>
            <a:pPr lvl="1"/>
            <a:r>
              <a:rPr lang="en-US" dirty="0" smtClean="0"/>
              <a:t>Configuration pass through</a:t>
            </a:r>
          </a:p>
          <a:p>
            <a:pPr lvl="1"/>
            <a:r>
              <a:rPr lang="en-US" dirty="0" smtClean="0"/>
              <a:t>Concrete implementation selection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Reusable sub-systems</a:t>
            </a:r>
          </a:p>
          <a:p>
            <a:pPr lvl="1"/>
            <a:r>
              <a:rPr lang="en-US" dirty="0" smtClean="0"/>
              <a:t>Need to add future sub-systems</a:t>
            </a:r>
          </a:p>
          <a:p>
            <a:pPr lvl="1"/>
            <a:r>
              <a:rPr lang="en-US" dirty="0" smtClean="0"/>
              <a:t>Maintainable codebase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Abstract interfaces</a:t>
            </a:r>
          </a:p>
          <a:p>
            <a:pPr lvl="1"/>
            <a:r>
              <a:rPr lang="en-US" dirty="0" smtClean="0"/>
              <a:t>Composite configurations</a:t>
            </a:r>
          </a:p>
          <a:p>
            <a:pPr lvl="1"/>
            <a:r>
              <a:rPr lang="en-US" dirty="0" smtClean="0"/>
              <a:t>Establish frameworks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1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350614"/>
              </p:ext>
            </p:extLst>
          </p:nvPr>
        </p:nvGraphicFramePr>
        <p:xfrm>
          <a:off x="1981200" y="1371600"/>
          <a:ext cx="4343400" cy="527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3867210" imgH="4695840" progId="Visio.Drawing.15">
                  <p:embed/>
                </p:oleObj>
              </mc:Choice>
              <mc:Fallback>
                <p:oleObj name="Visio" r:id="rId3" imgW="3867210" imgH="46958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4343400" cy="5274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21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Interface to user</a:t>
            </a:r>
          </a:p>
          <a:p>
            <a:pPr lvl="1"/>
            <a:r>
              <a:rPr lang="en-US" dirty="0" smtClean="0"/>
              <a:t>Import Files</a:t>
            </a:r>
          </a:p>
          <a:p>
            <a:pPr lvl="1"/>
            <a:r>
              <a:rPr lang="en-US" dirty="0" smtClean="0"/>
              <a:t>Configure Materials</a:t>
            </a:r>
          </a:p>
          <a:p>
            <a:pPr lvl="1"/>
            <a:r>
              <a:rPr lang="en-US" dirty="0" smtClean="0"/>
              <a:t>Configure Printer</a:t>
            </a:r>
          </a:p>
          <a:p>
            <a:pPr lvl="1"/>
            <a:r>
              <a:rPr lang="en-US" dirty="0" smtClean="0"/>
              <a:t>Initiate Print</a:t>
            </a:r>
          </a:p>
          <a:p>
            <a:pPr lvl="1"/>
            <a:r>
              <a:rPr lang="en-US" dirty="0" smtClean="0"/>
              <a:t>Pause / Resume</a:t>
            </a:r>
          </a:p>
          <a:p>
            <a:pPr lvl="1"/>
            <a:r>
              <a:rPr lang="en-US" dirty="0" smtClean="0"/>
              <a:t>Printer Status</a:t>
            </a:r>
          </a:p>
          <a:p>
            <a:r>
              <a:rPr lang="en-US" dirty="0" smtClean="0"/>
              <a:t>Packages Print Data for Preprocessing 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User Input</a:t>
            </a:r>
          </a:p>
          <a:p>
            <a:pPr lvl="1"/>
            <a:r>
              <a:rPr lang="en-US" dirty="0" smtClean="0"/>
              <a:t>Printer feedback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5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Interface to processing layer</a:t>
            </a:r>
          </a:p>
          <a:p>
            <a:pPr lvl="1"/>
            <a:r>
              <a:rPr lang="en-US" dirty="0" smtClean="0"/>
              <a:t>Translates data format</a:t>
            </a:r>
          </a:p>
          <a:p>
            <a:r>
              <a:rPr lang="en-US" dirty="0" smtClean="0"/>
              <a:t>Re-Packages Print Data for Processing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Standard format object file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2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213</TotalTime>
  <Words>981</Words>
  <Application>Microsoft Office PowerPoint</Application>
  <PresentationFormat>On-screen Show (4:3)</PresentationFormat>
  <Paragraphs>202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</vt:lpstr>
      <vt:lpstr>Adjacency</vt:lpstr>
      <vt:lpstr>Visio</vt:lpstr>
      <vt:lpstr>Team Ink3D Architecture Design Specification Review</vt:lpstr>
      <vt:lpstr>Outline</vt:lpstr>
      <vt:lpstr>Architectural Vision</vt:lpstr>
      <vt:lpstr>Guiding Principle</vt:lpstr>
      <vt:lpstr>Guiding Principle</vt:lpstr>
      <vt:lpstr>Guiding Principle</vt:lpstr>
      <vt:lpstr>Layer Structure</vt:lpstr>
      <vt:lpstr>User Interface Layer</vt:lpstr>
      <vt:lpstr>Preprocessing Layer</vt:lpstr>
      <vt:lpstr>Processing Layer</vt:lpstr>
      <vt:lpstr>Post-Processing Layer</vt:lpstr>
      <vt:lpstr>Physical Layer</vt:lpstr>
      <vt:lpstr>Printer Feedback Layer</vt:lpstr>
      <vt:lpstr>Layer Subsystem Overview</vt:lpstr>
      <vt:lpstr>User Interface Layer Subsystems</vt:lpstr>
      <vt:lpstr>User Interface Layer Subsystems</vt:lpstr>
      <vt:lpstr>User Interface Layer Subsystems</vt:lpstr>
      <vt:lpstr>User Interface Layer Subsystems</vt:lpstr>
      <vt:lpstr>User Interface Layer Subsystems</vt:lpstr>
      <vt:lpstr>Preprocessing Layer Subsystems</vt:lpstr>
      <vt:lpstr>Processing Layer Subsystems</vt:lpstr>
      <vt:lpstr>Post Processing Layer Subsystems</vt:lpstr>
      <vt:lpstr>Physical Layer Subsystems</vt:lpstr>
      <vt:lpstr>Physical Layer Subsystems</vt:lpstr>
      <vt:lpstr>Printer Feedback Layer Subsystems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Zach Gaydos</cp:lastModifiedBy>
  <cp:revision>35</cp:revision>
  <dcterms:created xsi:type="dcterms:W3CDTF">2013-10-17T22:49:05Z</dcterms:created>
  <dcterms:modified xsi:type="dcterms:W3CDTF">2013-12-08T02:42:57Z</dcterms:modified>
</cp:coreProperties>
</file>