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9" r:id="rId2"/>
    <p:sldId id="268" r:id="rId3"/>
    <p:sldId id="274" r:id="rId4"/>
    <p:sldId id="270" r:id="rId5"/>
    <p:sldId id="271" r:id="rId6"/>
    <p:sldId id="272" r:id="rId7"/>
    <p:sldId id="273" r:id="rId8"/>
    <p:sldId id="287" r:id="rId9"/>
    <p:sldId id="288" r:id="rId10"/>
    <p:sldId id="289" r:id="rId11"/>
    <p:sldId id="290" r:id="rId12"/>
    <p:sldId id="320" r:id="rId13"/>
    <p:sldId id="275"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291" r:id="rId30"/>
    <p:sldId id="276" r:id="rId31"/>
    <p:sldId id="277" r:id="rId32"/>
    <p:sldId id="278" r:id="rId33"/>
    <p:sldId id="279" r:id="rId34"/>
    <p:sldId id="307" r:id="rId35"/>
    <p:sldId id="309" r:id="rId36"/>
    <p:sldId id="312" r:id="rId37"/>
    <p:sldId id="310" r:id="rId38"/>
    <p:sldId id="311" r:id="rId39"/>
    <p:sldId id="313" r:id="rId40"/>
    <p:sldId id="314" r:id="rId41"/>
    <p:sldId id="281" r:id="rId42"/>
    <p:sldId id="282" r:id="rId43"/>
    <p:sldId id="283" r:id="rId44"/>
    <p:sldId id="284" r:id="rId45"/>
    <p:sldId id="286" r:id="rId46"/>
    <p:sldId id="315" r:id="rId47"/>
    <p:sldId id="316" r:id="rId48"/>
    <p:sldId id="317" r:id="rId49"/>
    <p:sldId id="318" r:id="rId50"/>
    <p:sldId id="31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3/18/2014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927D1-1FDC-490A-BCDF-3D791032F3C8}" type="slidenum">
              <a:rPr lang="en-US" smtClean="0"/>
              <a:t>38</a:t>
            </a:fld>
            <a:endParaRPr lang="en-US"/>
          </a:p>
        </p:txBody>
      </p:sp>
    </p:spTree>
    <p:extLst>
      <p:ext uri="{BB962C8B-B14F-4D97-AF65-F5344CB8AC3E}">
        <p14:creationId xmlns:p14="http://schemas.microsoft.com/office/powerpoint/2010/main" val="236259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3/18/2014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3/18/2014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3/18/2014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3/18/2014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3/18/2014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3/18/2014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3/18/2014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Visio_Drawing33.vsd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1.vsdx"/></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Drawing22.vsd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Test Plan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5" name="Content Placeholder 2"/>
          <p:cNvSpPr txBox="1">
            <a:spLocks/>
          </p:cNvSpPr>
          <p:nvPr/>
        </p:nvSpPr>
        <p:spPr>
          <a:xfrm>
            <a:off x="381000" y="1295400"/>
            <a:ext cx="7848600" cy="54102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smtClean="0"/>
              <a:t>Stage </a:t>
            </a:r>
            <a:r>
              <a:rPr lang="en-US" b="1" dirty="0"/>
              <a:t>Three</a:t>
            </a:r>
          </a:p>
          <a:p>
            <a:pPr lvl="1"/>
            <a:r>
              <a:rPr lang="en-US" dirty="0"/>
              <a:t>User Interface Layer</a:t>
            </a:r>
          </a:p>
          <a:p>
            <a:pPr lvl="2"/>
            <a:r>
              <a:rPr lang="en-US" dirty="0"/>
              <a:t>GUI Subsystem</a:t>
            </a:r>
          </a:p>
          <a:p>
            <a:pPr lvl="3"/>
            <a:r>
              <a:rPr lang="en-US" dirty="0"/>
              <a:t>Import GUI Module</a:t>
            </a:r>
          </a:p>
          <a:p>
            <a:pPr lvl="3"/>
            <a:r>
              <a:rPr lang="en-US" dirty="0"/>
              <a:t>Printer Configuration GUI Module</a:t>
            </a:r>
          </a:p>
          <a:p>
            <a:pPr lvl="3"/>
            <a:r>
              <a:rPr lang="en-US" dirty="0"/>
              <a:t>Material GUI Module</a:t>
            </a:r>
          </a:p>
          <a:p>
            <a:pPr lvl="3"/>
            <a:r>
              <a:rPr lang="en-US" dirty="0"/>
              <a:t>Print Configuration GUI Module</a:t>
            </a:r>
          </a:p>
          <a:p>
            <a:pPr lvl="3"/>
            <a:r>
              <a:rPr lang="en-US" dirty="0"/>
              <a:t>Extruder GUI Module</a:t>
            </a:r>
          </a:p>
          <a:p>
            <a:pPr lvl="3"/>
            <a:r>
              <a:rPr lang="en-US" dirty="0"/>
              <a:t>Status GUI Module</a:t>
            </a:r>
          </a:p>
          <a:p>
            <a:pPr lvl="2"/>
            <a:r>
              <a:rPr lang="en-US" dirty="0"/>
              <a:t>Controller Subsystem</a:t>
            </a:r>
          </a:p>
          <a:p>
            <a:pPr lvl="3"/>
            <a:r>
              <a:rPr lang="en-US" dirty="0"/>
              <a:t>Import Controller</a:t>
            </a:r>
          </a:p>
          <a:p>
            <a:pPr lvl="3"/>
            <a:r>
              <a:rPr lang="en-US" dirty="0"/>
              <a:t>Printer Configuration Controller</a:t>
            </a:r>
          </a:p>
          <a:p>
            <a:pPr lvl="3"/>
            <a:r>
              <a:rPr lang="en-US" dirty="0"/>
              <a:t>Material Controller</a:t>
            </a:r>
          </a:p>
          <a:p>
            <a:pPr lvl="3"/>
            <a:r>
              <a:rPr lang="en-US" dirty="0"/>
              <a:t>Print Configuration Controller</a:t>
            </a:r>
          </a:p>
          <a:p>
            <a:pPr lvl="3"/>
            <a:r>
              <a:rPr lang="en-US" dirty="0"/>
              <a:t>Extruder Controller</a:t>
            </a:r>
          </a:p>
          <a:p>
            <a:pPr lvl="1"/>
            <a:r>
              <a:rPr lang="en-US" dirty="0"/>
              <a:t>Printer Feedback Layer</a:t>
            </a:r>
          </a:p>
          <a:p>
            <a:pPr lvl="2"/>
            <a:r>
              <a:rPr lang="en-US" dirty="0"/>
              <a:t>State Monitoring</a:t>
            </a:r>
          </a:p>
          <a:p>
            <a:pPr lvl="3"/>
            <a:r>
              <a:rPr lang="en-US" dirty="0"/>
              <a:t>Dispatch Module</a:t>
            </a:r>
          </a:p>
        </p:txBody>
      </p:sp>
    </p:spTree>
    <p:extLst>
      <p:ext uri="{BB962C8B-B14F-4D97-AF65-F5344CB8AC3E}">
        <p14:creationId xmlns:p14="http://schemas.microsoft.com/office/powerpoint/2010/main" val="7785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pPr algn="r"/>
            <a:r>
              <a:rPr lang="en-US" dirty="0" smtClean="0"/>
              <a:t>Design</a:t>
            </a:r>
            <a:br>
              <a:rPr lang="en-US" dirty="0" smtClean="0"/>
            </a:br>
            <a:r>
              <a:rPr lang="en-US" dirty="0" smtClean="0"/>
              <a:t>Decomposition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627391023"/>
              </p:ext>
            </p:extLst>
          </p:nvPr>
        </p:nvGraphicFramePr>
        <p:xfrm>
          <a:off x="76200" y="16042"/>
          <a:ext cx="5873292" cy="6613358"/>
        </p:xfrm>
        <a:graphic>
          <a:graphicData uri="http://schemas.openxmlformats.org/presentationml/2006/ole">
            <mc:AlternateContent xmlns:mc="http://schemas.openxmlformats.org/markup-compatibility/2006">
              <mc:Choice xmlns:v="urn:schemas-microsoft-com:vml" Requires="v">
                <p:oleObj spid="_x0000_s11276" name="Visio" r:id="rId4" imgW="7572367" imgH="8496360" progId="Visio.Drawing.15">
                  <p:embed/>
                </p:oleObj>
              </mc:Choice>
              <mc:Fallback>
                <p:oleObj name="Visio" r:id="rId4" imgW="7572367" imgH="84963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6042"/>
                        <a:ext cx="5873292" cy="6613358"/>
                      </a:xfrm>
                      <a:prstGeom prst="rect">
                        <a:avLst/>
                      </a:prstGeom>
                      <a:noFill/>
                    </p:spPr>
                  </p:pic>
                </p:oleObj>
              </mc:Fallback>
            </mc:AlternateContent>
          </a:graphicData>
        </a:graphic>
      </p:graphicFrame>
    </p:spTree>
    <p:extLst>
      <p:ext uri="{BB962C8B-B14F-4D97-AF65-F5344CB8AC3E}">
        <p14:creationId xmlns:p14="http://schemas.microsoft.com/office/powerpoint/2010/main" val="70058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Strategy</a:t>
            </a:r>
            <a:endParaRPr lang="en-US" dirty="0"/>
          </a:p>
        </p:txBody>
      </p:sp>
      <p:sp>
        <p:nvSpPr>
          <p:cNvPr id="3" name="Content Placeholder 2"/>
          <p:cNvSpPr>
            <a:spLocks noGrp="1"/>
          </p:cNvSpPr>
          <p:nvPr>
            <p:ph idx="1"/>
          </p:nvPr>
        </p:nvSpPr>
        <p:spPr/>
        <p:txBody>
          <a:bodyPr>
            <a:normAutofit/>
          </a:bodyPr>
          <a:lstStyle/>
          <a:p>
            <a:r>
              <a:rPr lang="en-US" dirty="0" smtClean="0"/>
              <a:t>Test smallest testable units first and work towards the system as a whole</a:t>
            </a:r>
          </a:p>
          <a:p>
            <a:r>
              <a:rPr lang="en-US" dirty="0" smtClean="0"/>
              <a:t>Unit Testing</a:t>
            </a:r>
          </a:p>
          <a:p>
            <a:pPr lvl="1"/>
            <a:r>
              <a:rPr lang="en-US" dirty="0" smtClean="0"/>
              <a:t>Modules tested with </a:t>
            </a:r>
            <a:r>
              <a:rPr lang="en-US" dirty="0" err="1" smtClean="0"/>
              <a:t>JUnit</a:t>
            </a:r>
            <a:endParaRPr lang="en-US" dirty="0" smtClean="0"/>
          </a:p>
          <a:p>
            <a:r>
              <a:rPr lang="en-US" dirty="0" smtClean="0"/>
              <a:t>Component Testing</a:t>
            </a:r>
          </a:p>
          <a:p>
            <a:pPr lvl="1"/>
            <a:r>
              <a:rPr lang="en-US" dirty="0" smtClean="0"/>
              <a:t>Subsystems</a:t>
            </a:r>
          </a:p>
          <a:p>
            <a:r>
              <a:rPr lang="en-US" dirty="0" smtClean="0"/>
              <a:t>Integration</a:t>
            </a:r>
          </a:p>
          <a:p>
            <a:pPr lvl="1"/>
            <a:r>
              <a:rPr lang="en-US" dirty="0" smtClean="0"/>
              <a:t>Communication between layers</a:t>
            </a:r>
          </a:p>
          <a:p>
            <a:r>
              <a:rPr lang="en-US" dirty="0" smtClean="0"/>
              <a:t>Regression Testing</a:t>
            </a:r>
          </a:p>
          <a:p>
            <a:r>
              <a:rPr lang="en-US" dirty="0" smtClean="0"/>
              <a:t>Testing performed on Windows PC with Mechanical team’s 3-D Printer</a:t>
            </a:r>
            <a:endParaRPr lang="en-US" dirty="0"/>
          </a:p>
        </p:txBody>
      </p:sp>
    </p:spTree>
    <p:extLst>
      <p:ext uri="{BB962C8B-B14F-4D97-AF65-F5344CB8AC3E}">
        <p14:creationId xmlns:p14="http://schemas.microsoft.com/office/powerpoint/2010/main" val="1373507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6123302"/>
              </p:ext>
            </p:extLst>
          </p:nvPr>
        </p:nvGraphicFramePr>
        <p:xfrm>
          <a:off x="628651" y="1872856"/>
          <a:ext cx="7886699" cy="3978146"/>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72264">
                <a:tc>
                  <a:txBody>
                    <a:bodyPr/>
                    <a:lstStyle/>
                    <a:p>
                      <a:pPr marL="0" marR="0" algn="just">
                        <a:lnSpc>
                          <a:spcPct val="105000"/>
                        </a:lnSpc>
                        <a:spcBef>
                          <a:spcPts val="0"/>
                        </a:spcBef>
                        <a:spcAft>
                          <a:spcPts val="0"/>
                        </a:spcAft>
                      </a:pPr>
                      <a:r>
                        <a:rPr lang="en-US" sz="1400" dirty="0" smtClean="0">
                          <a:solidFill>
                            <a:schemeClr val="lt1"/>
                          </a:solidFill>
                          <a:effectLst/>
                          <a:latin typeface="+mn-lt"/>
                          <a:ea typeface="+mn-ea"/>
                          <a:cs typeface="+mn-cs"/>
                        </a:rPr>
                        <a:t>CS1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Function Call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Multiple Array Lists of file names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Execute get Configurations and ensure all files are listed for</a:t>
                      </a:r>
                      <a:r>
                        <a:rPr lang="en-US" sz="1400" baseline="0" dirty="0" smtClean="0">
                          <a:effectLst/>
                        </a:rPr>
                        <a:t> each type of object in storage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34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CS2</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a:t>
                      </a:r>
                      <a:endParaRPr lang="en-US" sz="1400" kern="1200" dirty="0">
                        <a:solidFill>
                          <a:schemeClr val="dk1"/>
                        </a:solidFill>
                        <a:effectLst/>
                        <a:latin typeface="+mn-lt"/>
                        <a:ea typeface="+mn-ea"/>
                        <a:cs typeface="+mn-cs"/>
                      </a:endParaRP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Fully</a:t>
                      </a:r>
                      <a:r>
                        <a:rPr lang="en-US" sz="1400" baseline="0" dirty="0" smtClean="0">
                          <a:effectLst/>
                        </a:rPr>
                        <a:t> formed Configuration Object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get </a:t>
                      </a:r>
                      <a:r>
                        <a:rPr lang="en-US" sz="1400" dirty="0" err="1" smtClean="0">
                          <a:effectLst/>
                        </a:rPr>
                        <a:t>config</a:t>
                      </a:r>
                      <a:r>
                        <a:rPr lang="en-US" sz="1400" dirty="0" smtClean="0">
                          <a:effectLst/>
                        </a:rPr>
                        <a:t>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58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CS7</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Configuration Object</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save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CS11</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delete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490634"/>
            <a:ext cx="7886700" cy="400110"/>
          </a:xfrm>
          <a:prstGeom prst="rect">
            <a:avLst/>
          </a:prstGeom>
          <a:noFill/>
        </p:spPr>
        <p:txBody>
          <a:bodyPr wrap="square" rtlCol="0">
            <a:spAutoFit/>
          </a:bodyPr>
          <a:lstStyle/>
          <a:p>
            <a:r>
              <a:rPr lang="en-US" sz="2000" dirty="0" smtClean="0"/>
              <a:t>Command Structure Module and Persistence Framework</a:t>
            </a:r>
            <a:endParaRPr lang="en-US" sz="2000" dirty="0"/>
          </a:p>
        </p:txBody>
      </p:sp>
    </p:spTree>
    <p:extLst>
      <p:ext uri="{BB962C8B-B14F-4D97-AF65-F5344CB8AC3E}">
        <p14:creationId xmlns:p14="http://schemas.microsoft.com/office/powerpoint/2010/main" val="2433911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GUI and data types</a:t>
            </a:r>
          </a:p>
          <a:p>
            <a:pPr lvl="1"/>
            <a:endParaRPr lang="en-US" dirty="0"/>
          </a:p>
          <a:p>
            <a:r>
              <a:rPr lang="en-US" dirty="0" smtClean="0"/>
              <a:t>Import GUI</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247588"/>
              </p:ext>
            </p:extLst>
          </p:nvPr>
        </p:nvGraphicFramePr>
        <p:xfrm>
          <a:off x="556207" y="3599646"/>
          <a:ext cx="7959143" cy="3258354"/>
        </p:xfrm>
        <a:graphic>
          <a:graphicData uri="http://schemas.openxmlformats.org/drawingml/2006/table">
            <a:tbl>
              <a:tblPr firstRow="1" firstCol="1" bandRow="1">
                <a:tableStyleId>{5C22544A-7EE6-4342-B048-85BDC9FD1C3A}</a:tableStyleId>
              </a:tblPr>
              <a:tblGrid>
                <a:gridCol w="833541"/>
                <a:gridCol w="2147826"/>
                <a:gridCol w="2355264"/>
                <a:gridCol w="2622512"/>
              </a:tblGrid>
              <a:tr h="53758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83581">
                <a:tc>
                  <a:txBody>
                    <a:bodyPr/>
                    <a:lstStyle/>
                    <a:p>
                      <a:pPr marL="0" marR="0" algn="just">
                        <a:lnSpc>
                          <a:spcPct val="105000"/>
                        </a:lnSpc>
                        <a:spcBef>
                          <a:spcPts val="0"/>
                        </a:spcBef>
                        <a:spcAft>
                          <a:spcPts val="0"/>
                        </a:spcAft>
                      </a:pPr>
                      <a:r>
                        <a:rPr lang="en-US" sz="1600">
                          <a:effectLst/>
                        </a:rPr>
                        <a:t>IG1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file type and click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37184">
                <a:tc>
                  <a:txBody>
                    <a:bodyPr/>
                    <a:lstStyle/>
                    <a:p>
                      <a:pPr marL="0" marR="0" algn="just">
                        <a:lnSpc>
                          <a:spcPct val="105000"/>
                        </a:lnSpc>
                        <a:spcBef>
                          <a:spcPts val="0"/>
                        </a:spcBef>
                        <a:spcAft>
                          <a:spcPts val="0"/>
                        </a:spcAft>
                      </a:pPr>
                      <a:r>
                        <a:rPr lang="en-US" sz="1600">
                          <a:effectLst/>
                        </a:rPr>
                        <a:t>IG2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an STL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15018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a:xfrm>
            <a:off x="628650" y="1323349"/>
            <a:ext cx="7886700" cy="4351338"/>
          </a:xfrm>
        </p:spPr>
        <p:txBody>
          <a:bodyPr/>
          <a:lstStyle/>
          <a:p>
            <a:r>
              <a:rPr lang="en-US" dirty="0" smtClean="0"/>
              <a:t>Material, Print, Printer, &amp; Extruder</a:t>
            </a:r>
          </a:p>
          <a:p>
            <a:pPr marL="114300" indent="0">
              <a:buNone/>
            </a:pPr>
            <a:endParaRPr lang="en-US" dirty="0" smtClean="0"/>
          </a:p>
          <a:p>
            <a:pPr marL="11430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147797"/>
              </p:ext>
            </p:extLst>
          </p:nvPr>
        </p:nvGraphicFramePr>
        <p:xfrm>
          <a:off x="891056" y="1841678"/>
          <a:ext cx="7624294" cy="2575776"/>
        </p:xfrm>
        <a:graphic>
          <a:graphicData uri="http://schemas.openxmlformats.org/drawingml/2006/table">
            <a:tbl>
              <a:tblPr firstRow="1" firstCol="1" bandRow="1">
                <a:tableStyleId>{5C22544A-7EE6-4342-B048-85BDC9FD1C3A}</a:tableStyleId>
              </a:tblPr>
              <a:tblGrid>
                <a:gridCol w="798474"/>
                <a:gridCol w="2057464"/>
                <a:gridCol w="2256176"/>
                <a:gridCol w="2512180"/>
              </a:tblGrid>
              <a:tr h="49202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15685">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Manually click “New”.</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37237">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invalid type and click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0825">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printer </a:t>
                      </a:r>
                      <a:r>
                        <a:rPr lang="en-US" sz="1600" dirty="0" err="1">
                          <a:effectLst/>
                        </a:rPr>
                        <a:t>config</a:t>
                      </a:r>
                      <a:r>
                        <a:rPr lang="en-US" sz="1600" dirty="0">
                          <a:effectLst/>
                        </a:rPr>
                        <a:t>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2106348"/>
              </p:ext>
            </p:extLst>
          </p:nvPr>
        </p:nvGraphicFramePr>
        <p:xfrm>
          <a:off x="893875" y="4953000"/>
          <a:ext cx="7621474" cy="1456643"/>
        </p:xfrm>
        <a:graphic>
          <a:graphicData uri="http://schemas.openxmlformats.org/drawingml/2006/table">
            <a:tbl>
              <a:tblPr firstRow="1" firstCol="1" bandRow="1">
                <a:tableStyleId>{5C22544A-7EE6-4342-B048-85BDC9FD1C3A}</a:tableStyleId>
              </a:tblPr>
              <a:tblGrid>
                <a:gridCol w="797765"/>
                <a:gridCol w="2056669"/>
                <a:gridCol w="2255748"/>
                <a:gridCol w="2511292"/>
              </a:tblGrid>
              <a:tr h="58539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85391">
                <a:tc>
                  <a:txBody>
                    <a:bodyPr/>
                    <a:lstStyle/>
                    <a:p>
                      <a:pPr marL="0" marR="0" algn="just">
                        <a:lnSpc>
                          <a:spcPct val="105000"/>
                        </a:lnSpc>
                        <a:spcBef>
                          <a:spcPts val="0"/>
                        </a:spcBef>
                        <a:spcAft>
                          <a:spcPts val="0"/>
                        </a:spcAft>
                      </a:pPr>
                      <a:r>
                        <a:rPr lang="en-US" sz="1600">
                          <a:effectLst/>
                        </a:rPr>
                        <a:t>GS1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“pause” button</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Click “resume” button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85861">
                <a:tc>
                  <a:txBody>
                    <a:bodyPr/>
                    <a:lstStyle/>
                    <a:p>
                      <a:pPr marL="0" marR="0" algn="just">
                        <a:lnSpc>
                          <a:spcPct val="105000"/>
                        </a:lnSpc>
                        <a:spcBef>
                          <a:spcPts val="0"/>
                        </a:spcBef>
                        <a:spcAft>
                          <a:spcPts val="0"/>
                        </a:spcAft>
                      </a:pPr>
                      <a:r>
                        <a:rPr lang="en-US" sz="1600">
                          <a:effectLst/>
                        </a:rPr>
                        <a:t>GS2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Click “Cancel” button.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86756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56665" y="5149958"/>
            <a:ext cx="1287887" cy="923330"/>
          </a:xfrm>
          <a:prstGeom prst="rect">
            <a:avLst/>
          </a:prstGeom>
          <a:noFill/>
        </p:spPr>
        <p:txBody>
          <a:bodyPr wrap="square" rtlCol="0">
            <a:spAutoFit/>
          </a:bodyPr>
          <a:lstStyle/>
          <a:p>
            <a:r>
              <a:rPr lang="en-US" b="1" dirty="0" smtClean="0">
                <a:solidFill>
                  <a:srgbClr val="FF0000"/>
                </a:solidFill>
              </a:rPr>
              <a:t>Output:</a:t>
            </a:r>
          </a:p>
          <a:p>
            <a:r>
              <a:rPr lang="en-US" b="1" dirty="0" smtClean="0">
                <a:solidFill>
                  <a:srgbClr val="FF0000"/>
                </a:solidFill>
              </a:rPr>
              <a:t>Display is Cleared</a:t>
            </a:r>
            <a:endParaRPr lang="en-US" b="1" dirty="0">
              <a:solidFill>
                <a:srgbClr val="FF0000"/>
              </a:solidFill>
            </a:endParaRPr>
          </a:p>
        </p:txBody>
      </p:sp>
    </p:spTree>
    <p:extLst>
      <p:ext uri="{BB962C8B-B14F-4D97-AF65-F5344CB8AC3E}">
        <p14:creationId xmlns:p14="http://schemas.microsoft.com/office/powerpoint/2010/main" val="28437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994424" y="2479737"/>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4" name="Rectangle 13"/>
          <p:cNvSpPr/>
          <p:nvPr/>
        </p:nvSpPr>
        <p:spPr>
          <a:xfrm>
            <a:off x="3680809" y="3373155"/>
            <a:ext cx="2854012" cy="399245"/>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517546"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514997"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56665" y="5149958"/>
            <a:ext cx="1408507" cy="923330"/>
          </a:xfrm>
          <a:prstGeom prst="rect">
            <a:avLst/>
          </a:prstGeom>
          <a:noFill/>
        </p:spPr>
        <p:txBody>
          <a:bodyPr wrap="square" rtlCol="0">
            <a:spAutoFit/>
          </a:bodyPr>
          <a:lstStyle/>
          <a:p>
            <a:r>
              <a:rPr lang="en-US" b="1" dirty="0" smtClean="0">
                <a:solidFill>
                  <a:schemeClr val="accent1">
                    <a:lumMod val="50000"/>
                  </a:schemeClr>
                </a:solidFill>
              </a:rPr>
              <a:t>Output:</a:t>
            </a:r>
          </a:p>
          <a:p>
            <a:r>
              <a:rPr lang="en-US" b="1" dirty="0" smtClean="0">
                <a:solidFill>
                  <a:schemeClr val="accent1">
                    <a:lumMod val="50000"/>
                  </a:schemeClr>
                </a:solidFill>
              </a:rPr>
              <a:t>Notification Message</a:t>
            </a:r>
            <a:endParaRPr lang="en-US" b="1" dirty="0">
              <a:solidFill>
                <a:schemeClr val="accent1">
                  <a:lumMod val="50000"/>
                </a:schemeClr>
              </a:solidFill>
            </a:endParaRPr>
          </a:p>
        </p:txBody>
      </p:sp>
    </p:spTree>
    <p:extLst>
      <p:ext uri="{BB962C8B-B14F-4D97-AF65-F5344CB8AC3E}">
        <p14:creationId xmlns:p14="http://schemas.microsoft.com/office/powerpoint/2010/main" val="85282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3" name="TextBox 12"/>
          <p:cNvSpPr txBox="1"/>
          <p:nvPr/>
        </p:nvSpPr>
        <p:spPr>
          <a:xfrm>
            <a:off x="1656665" y="5149958"/>
            <a:ext cx="1382749" cy="923330"/>
          </a:xfrm>
          <a:prstGeom prst="rect">
            <a:avLst/>
          </a:prstGeom>
          <a:noFill/>
        </p:spPr>
        <p:txBody>
          <a:bodyPr wrap="square" rtlCol="0">
            <a:spAutoFit/>
          </a:bodyPr>
          <a:lstStyle/>
          <a:p>
            <a:r>
              <a:rPr lang="en-US" b="1" dirty="0" smtClean="0">
                <a:solidFill>
                  <a:schemeClr val="accent6">
                    <a:lumMod val="50000"/>
                  </a:schemeClr>
                </a:solidFill>
              </a:rPr>
              <a:t>Output:</a:t>
            </a:r>
          </a:p>
          <a:p>
            <a:r>
              <a:rPr lang="en-US" b="1" dirty="0" smtClean="0">
                <a:solidFill>
                  <a:schemeClr val="accent6">
                    <a:lumMod val="50000"/>
                  </a:schemeClr>
                </a:solidFill>
              </a:rPr>
              <a:t>Notification Message</a:t>
            </a:r>
            <a:endParaRPr lang="en-US" b="1" dirty="0">
              <a:solidFill>
                <a:schemeClr val="accent6">
                  <a:lumMod val="50000"/>
                </a:schemeClr>
              </a:solidFill>
            </a:endParaRPr>
          </a:p>
        </p:txBody>
      </p:sp>
      <p:sp>
        <p:nvSpPr>
          <p:cNvPr id="15" name="Rectangle 14"/>
          <p:cNvSpPr/>
          <p:nvPr/>
        </p:nvSpPr>
        <p:spPr>
          <a:xfrm>
            <a:off x="1517546" y="2991009"/>
            <a:ext cx="1830961" cy="1980236"/>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778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0" name="TextBox 9"/>
          <p:cNvSpPr txBox="1"/>
          <p:nvPr/>
        </p:nvSpPr>
        <p:spPr>
          <a:xfrm>
            <a:off x="4994424" y="2479737"/>
            <a:ext cx="1287887" cy="373487"/>
          </a:xfrm>
          <a:prstGeom prst="rect">
            <a:avLst/>
          </a:prstGeom>
          <a:noFill/>
          <a:ln>
            <a:solidFill>
              <a:schemeClr val="accent1">
                <a:lumMod val="50000"/>
              </a:schemeClr>
            </a:solid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3680809" y="3373155"/>
            <a:ext cx="2854012" cy="308865"/>
          </a:xfrm>
          <a:prstGeom prst="rect">
            <a:avLst/>
          </a:prstGeom>
          <a:no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15" name="Rectangle 14"/>
          <p:cNvSpPr/>
          <p:nvPr/>
        </p:nvSpPr>
        <p:spPr>
          <a:xfrm>
            <a:off x="1489888" y="2978130"/>
            <a:ext cx="1830961" cy="1980236"/>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75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Requirements Overview</a:t>
            </a:r>
          </a:p>
          <a:p>
            <a:r>
              <a:rPr lang="en-US" dirty="0" smtClean="0"/>
              <a:t>Architecture Overview</a:t>
            </a:r>
          </a:p>
          <a:p>
            <a:r>
              <a:rPr lang="en-US" dirty="0" smtClean="0"/>
              <a:t>Detail Design Overview</a:t>
            </a:r>
          </a:p>
          <a:p>
            <a:r>
              <a:rPr lang="en-US" dirty="0"/>
              <a:t>Overall </a:t>
            </a:r>
            <a:r>
              <a:rPr lang="en-US" dirty="0" smtClean="0"/>
              <a:t>Strategy</a:t>
            </a:r>
          </a:p>
          <a:p>
            <a:r>
              <a:rPr lang="en-US" dirty="0" smtClean="0"/>
              <a:t>Test Items</a:t>
            </a:r>
          </a:p>
          <a:p>
            <a:r>
              <a:rPr lang="en-US" dirty="0" smtClean="0"/>
              <a:t>Risks</a:t>
            </a:r>
          </a:p>
          <a:p>
            <a:r>
              <a:rPr lang="en-US" dirty="0" smtClean="0"/>
              <a:t>Features To Be Tested</a:t>
            </a:r>
          </a:p>
          <a:p>
            <a:r>
              <a:rPr lang="en-US" dirty="0" smtClean="0"/>
              <a:t>Features Not Tested</a:t>
            </a:r>
          </a:p>
          <a:p>
            <a:r>
              <a:rPr lang="en-US" dirty="0" smtClean="0"/>
              <a:t>Test Deliverables</a:t>
            </a:r>
          </a:p>
          <a:p>
            <a:r>
              <a:rPr lang="en-US" dirty="0" smtClean="0"/>
              <a:t>Test Schedule</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Print Job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709538"/>
              </p:ext>
            </p:extLst>
          </p:nvPr>
        </p:nvGraphicFramePr>
        <p:xfrm>
          <a:off x="628651" y="2553368"/>
          <a:ext cx="7536555" cy="3873191"/>
        </p:xfrm>
        <a:graphic>
          <a:graphicData uri="http://schemas.openxmlformats.org/drawingml/2006/table">
            <a:tbl>
              <a:tblPr firstRow="1" firstCol="1" bandRow="1">
                <a:tableStyleId>{5C22544A-7EE6-4342-B048-85BDC9FD1C3A}</a:tableStyleId>
              </a:tblPr>
              <a:tblGrid>
                <a:gridCol w="789033"/>
                <a:gridCol w="2034048"/>
                <a:gridCol w="2230592"/>
                <a:gridCol w="2482882"/>
              </a:tblGrid>
              <a:tr h="55331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print job configuration.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“New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a:effectLst/>
                        </a:rPr>
                        <a:t>GP3</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failure to user.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invalid type and click “Save”.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dirty="0" smtClean="0">
                          <a:effectLst/>
                        </a:rPr>
                        <a:t>GP4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0" marR="0" algn="just">
                        <a:lnSpc>
                          <a:spcPct val="105000"/>
                        </a:lnSpc>
                        <a:spcBef>
                          <a:spcPts val="0"/>
                        </a:spcBef>
                        <a:spcAft>
                          <a:spcPts val="0"/>
                        </a:spcAft>
                      </a:pPr>
                      <a:r>
                        <a:rPr lang="en-US" sz="1600">
                          <a:effectLst/>
                        </a:rPr>
                        <a:t> </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 job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47513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94704" y="2395470"/>
            <a:ext cx="5326637" cy="408569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1350136" y="6488668"/>
            <a:ext cx="2977165" cy="369332"/>
          </a:xfrm>
          <a:prstGeom prst="rect">
            <a:avLst/>
          </a:prstGeom>
          <a:noFill/>
          <a:ln>
            <a:noFill/>
          </a:ln>
        </p:spPr>
        <p:txBody>
          <a:bodyPr wrap="square" rtlCol="0">
            <a:spAutoFit/>
          </a:bodyPr>
          <a:lstStyle/>
          <a:p>
            <a:r>
              <a:rPr lang="en-US" b="1" dirty="0" smtClean="0">
                <a:solidFill>
                  <a:srgbClr val="C00000"/>
                </a:solidFill>
              </a:rPr>
              <a:t>Output: Cleared Fields</a:t>
            </a:r>
            <a:endParaRPr lang="en-US" b="1" dirty="0">
              <a:solidFill>
                <a:srgbClr val="C00000"/>
              </a:solidFill>
            </a:endParaRPr>
          </a:p>
        </p:txBody>
      </p:sp>
    </p:spTree>
    <p:extLst>
      <p:ext uri="{BB962C8B-B14F-4D97-AF65-F5344CB8AC3E}">
        <p14:creationId xmlns:p14="http://schemas.microsoft.com/office/powerpoint/2010/main" val="23792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5"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16" name="Rectangle 15"/>
          <p:cNvSpPr/>
          <p:nvPr/>
        </p:nvSpPr>
        <p:spPr>
          <a:xfrm>
            <a:off x="1385759" y="6040828"/>
            <a:ext cx="4590037" cy="256942"/>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7" name="Rectangle 16"/>
          <p:cNvSpPr/>
          <p:nvPr/>
        </p:nvSpPr>
        <p:spPr>
          <a:xfrm>
            <a:off x="6084402" y="2369713"/>
            <a:ext cx="380792" cy="4237149"/>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8" name="TextBox 17"/>
          <p:cNvSpPr txBox="1"/>
          <p:nvPr/>
        </p:nvSpPr>
        <p:spPr>
          <a:xfrm>
            <a:off x="1350136" y="6488668"/>
            <a:ext cx="2977165" cy="369332"/>
          </a:xfrm>
          <a:prstGeom prst="rect">
            <a:avLst/>
          </a:prstGeom>
          <a:noFill/>
          <a:ln>
            <a:noFill/>
          </a:ln>
        </p:spPr>
        <p:txBody>
          <a:bodyPr wrap="square" rtlCol="0">
            <a:spAutoFit/>
          </a:bodyPr>
          <a:lstStyle/>
          <a:p>
            <a:r>
              <a:rPr lang="en-US" b="1" dirty="0" smtClean="0">
                <a:solidFill>
                  <a:schemeClr val="accent1">
                    <a:lumMod val="50000"/>
                  </a:schemeClr>
                </a:solidFill>
              </a:rPr>
              <a:t>Output: Updated Display</a:t>
            </a:r>
            <a:endParaRPr lang="en-US" b="1" dirty="0">
              <a:solidFill>
                <a:schemeClr val="accent1">
                  <a:lumMod val="50000"/>
                </a:schemeClr>
              </a:solidFill>
            </a:endParaRPr>
          </a:p>
        </p:txBody>
      </p:sp>
    </p:spTree>
    <p:extLst>
      <p:ext uri="{BB962C8B-B14F-4D97-AF65-F5344CB8AC3E}">
        <p14:creationId xmlns:p14="http://schemas.microsoft.com/office/powerpoint/2010/main" val="15789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5" name="TextBox 14"/>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6">
                    <a:lumMod val="50000"/>
                  </a:schemeClr>
                </a:solidFill>
              </a:rPr>
              <a:t>Output: Confirmation Message</a:t>
            </a:r>
            <a:endParaRPr lang="en-US" b="1" dirty="0">
              <a:solidFill>
                <a:schemeClr val="accent6">
                  <a:lumMod val="50000"/>
                </a:schemeClr>
              </a:solidFill>
            </a:endParaRPr>
          </a:p>
        </p:txBody>
      </p:sp>
      <p:sp>
        <p:nvSpPr>
          <p:cNvPr id="16" name="Rectangle 15"/>
          <p:cNvSpPr/>
          <p:nvPr/>
        </p:nvSpPr>
        <p:spPr>
          <a:xfrm>
            <a:off x="6423488" y="4224270"/>
            <a:ext cx="1602996" cy="2264397"/>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34143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
        <p:nvSpPr>
          <p:cNvPr id="15" name="Rectangle 14"/>
          <p:cNvSpPr/>
          <p:nvPr/>
        </p:nvSpPr>
        <p:spPr>
          <a:xfrm>
            <a:off x="6423488" y="4256604"/>
            <a:ext cx="1602996" cy="2324499"/>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6" name="TextBox 15"/>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4">
                    <a:lumMod val="75000"/>
                  </a:schemeClr>
                </a:solidFill>
              </a:rPr>
              <a:t>Output: Confirmation Message</a:t>
            </a:r>
            <a:endParaRPr lang="en-US" b="1" dirty="0">
              <a:solidFill>
                <a:schemeClr val="accent4">
                  <a:lumMod val="75000"/>
                </a:schemeClr>
              </a:solidFill>
            </a:endParaRPr>
          </a:p>
        </p:txBody>
      </p:sp>
    </p:spTree>
    <p:extLst>
      <p:ext uri="{BB962C8B-B14F-4D97-AF65-F5344CB8AC3E}">
        <p14:creationId xmlns:p14="http://schemas.microsoft.com/office/powerpoint/2010/main" val="42589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Tree>
    <p:extLst>
      <p:ext uri="{BB962C8B-B14F-4D97-AF65-F5344CB8AC3E}">
        <p14:creationId xmlns:p14="http://schemas.microsoft.com/office/powerpoint/2010/main" val="7753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function calls and data boundaries</a:t>
            </a:r>
          </a:p>
          <a:p>
            <a:endParaRPr lang="en-US" dirty="0" smtClean="0"/>
          </a:p>
          <a:p>
            <a:r>
              <a:rPr lang="en-US" dirty="0" smtClean="0"/>
              <a:t>Import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817535"/>
              </p:ext>
            </p:extLst>
          </p:nvPr>
        </p:nvGraphicFramePr>
        <p:xfrm>
          <a:off x="533266" y="3671585"/>
          <a:ext cx="7982084" cy="3028417"/>
        </p:xfrm>
        <a:graphic>
          <a:graphicData uri="http://schemas.openxmlformats.org/drawingml/2006/table">
            <a:tbl>
              <a:tblPr firstRow="1" firstCol="1" bandRow="1">
                <a:tableStyleId>{5C22544A-7EE6-4342-B048-85BDC9FD1C3A}</a:tableStyleId>
              </a:tblPr>
              <a:tblGrid>
                <a:gridCol w="835511"/>
                <a:gridCol w="2153980"/>
                <a:gridCol w="2362479"/>
                <a:gridCol w="2630114"/>
              </a:tblGrid>
              <a:tr h="468097">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6136">
                <a:tc>
                  <a:txBody>
                    <a:bodyPr/>
                    <a:lstStyle/>
                    <a:p>
                      <a:pPr marL="0" marR="0" algn="just">
                        <a:lnSpc>
                          <a:spcPct val="105000"/>
                        </a:lnSpc>
                        <a:spcBef>
                          <a:spcPts val="0"/>
                        </a:spcBef>
                        <a:spcAft>
                          <a:spcPts val="0"/>
                        </a:spcAft>
                      </a:pPr>
                      <a:r>
                        <a:rPr lang="en-US" sz="1600">
                          <a:effectLst/>
                        </a:rPr>
                        <a:t>IC1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a 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file type to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53770">
                <a:tc>
                  <a:txBody>
                    <a:bodyPr/>
                    <a:lstStyle/>
                    <a:p>
                      <a:pPr marL="0" marR="0" algn="just">
                        <a:lnSpc>
                          <a:spcPct val="105000"/>
                        </a:lnSpc>
                        <a:spcBef>
                          <a:spcPts val="0"/>
                        </a:spcBef>
                        <a:spcAft>
                          <a:spcPts val="0"/>
                        </a:spcAft>
                      </a:pPr>
                      <a:r>
                        <a:rPr lang="en-US" sz="1600">
                          <a:effectLst/>
                        </a:rPr>
                        <a:t>IC2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valid STL file to delete()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an invalid file to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0950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a:xfrm>
            <a:off x="628650" y="1439259"/>
            <a:ext cx="7886700" cy="4351338"/>
          </a:xfrm>
        </p:spPr>
        <p:txBody>
          <a:bodyPr/>
          <a:lstStyle/>
          <a:p>
            <a:r>
              <a:rPr lang="en-US" dirty="0"/>
              <a:t>Material, Print, Printer, &amp; Extruder</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4876919"/>
              </p:ext>
            </p:extLst>
          </p:nvPr>
        </p:nvGraphicFramePr>
        <p:xfrm>
          <a:off x="300909" y="1966980"/>
          <a:ext cx="8005964" cy="4593881"/>
        </p:xfrm>
        <a:graphic>
          <a:graphicData uri="http://schemas.openxmlformats.org/drawingml/2006/table">
            <a:tbl>
              <a:tblPr firstRow="1" firstCol="1" bandRow="1">
                <a:tableStyleId>{5C22544A-7EE6-4342-B048-85BDC9FD1C3A}</a:tableStyleId>
              </a:tblPr>
              <a:tblGrid>
                <a:gridCol w="838442"/>
                <a:gridCol w="2160718"/>
                <a:gridCol w="2369175"/>
                <a:gridCol w="2637629"/>
              </a:tblGrid>
              <a:tr h="410798">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11041">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 </a:t>
                      </a:r>
                      <a:r>
                        <a:rPr lang="en-US" sz="1600" dirty="0" err="1">
                          <a:effectLst/>
                        </a:rPr>
                        <a:t>Config</a:t>
                      </a:r>
                      <a:r>
                        <a:rPr lang="en-US" sz="1600" dirty="0">
                          <a:effectLst/>
                        </a:rPr>
                        <a:t> Object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within boundary </a:t>
                      </a:r>
                      <a:r>
                        <a:rPr lang="en-US" sz="1600" dirty="0" err="1">
                          <a:effectLst/>
                        </a:rPr>
                        <a:t>tosave</a:t>
                      </a:r>
                      <a:r>
                        <a:rPr lang="en-US" sz="1600" dirty="0">
                          <a:effectLst/>
                        </a:rPr>
                        <a: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exceeding boundary to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93371">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Error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load()</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load()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01033">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delete()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delete()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98635">
                <a:tc>
                  <a:txBody>
                    <a:bodyPr/>
                    <a:lstStyle/>
                    <a:p>
                      <a:pPr marL="0" marR="0" algn="just">
                        <a:lnSpc>
                          <a:spcPct val="105000"/>
                        </a:lnSpc>
                        <a:spcBef>
                          <a:spcPts val="0"/>
                        </a:spcBef>
                        <a:spcAft>
                          <a:spcPts val="0"/>
                        </a:spcAft>
                      </a:pPr>
                      <a:r>
                        <a:rPr lang="en-US" sz="1600" dirty="0" smtClean="0">
                          <a:effectLst/>
                        </a:rPr>
                        <a:t>XX4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None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Array List&lt;String&gt; of file names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Call </a:t>
                      </a:r>
                      <a:r>
                        <a:rPr lang="en-US" sz="1600" dirty="0" err="1" smtClean="0">
                          <a:solidFill>
                            <a:schemeClr val="tx1"/>
                          </a:solidFill>
                          <a:effectLst/>
                        </a:rPr>
                        <a:t>loadAvailable</a:t>
                      </a:r>
                      <a:r>
                        <a:rPr lang="en-US" sz="1600" dirty="0" err="1" smtClean="0">
                          <a:solidFill>
                            <a:srgbClr val="FF0000"/>
                          </a:solidFill>
                          <a:effectLst/>
                        </a:rPr>
                        <a:t>XXX</a:t>
                      </a:r>
                      <a:r>
                        <a:rPr lang="en-US" sz="1600" dirty="0" err="1" smtClean="0">
                          <a:solidFill>
                            <a:schemeClr val="tx1"/>
                          </a:solidFill>
                          <a:effectLst/>
                        </a:rPr>
                        <a:t>Configs</a:t>
                      </a:r>
                      <a:r>
                        <a:rPr lang="en-US" sz="1600" dirty="0">
                          <a:effectLst/>
                        </a:rPr>
                        <a: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31302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Component Testing</a:t>
            </a:r>
            <a:endParaRPr lang="en-US" dirty="0"/>
          </a:p>
        </p:txBody>
      </p:sp>
      <p:sp>
        <p:nvSpPr>
          <p:cNvPr id="5" name="Content Placeholder 4"/>
          <p:cNvSpPr>
            <a:spLocks noGrp="1"/>
          </p:cNvSpPr>
          <p:nvPr>
            <p:ph idx="1"/>
          </p:nvPr>
        </p:nvSpPr>
        <p:spPr/>
        <p:txBody>
          <a:bodyPr/>
          <a:lstStyle/>
          <a:p>
            <a:r>
              <a:rPr lang="en-US" dirty="0" smtClean="0"/>
              <a:t>GUI Subsystem</a:t>
            </a:r>
          </a:p>
          <a:p>
            <a:endParaRPr lang="en-US" dirty="0"/>
          </a:p>
          <a:p>
            <a:pPr marL="114300" indent="0">
              <a:buNone/>
            </a:pPr>
            <a:endParaRPr lang="en-US" dirty="0" smtClean="0"/>
          </a:p>
          <a:p>
            <a:endParaRPr lang="en-US" dirty="0"/>
          </a:p>
          <a:p>
            <a:endParaRPr lang="en-US" dirty="0" smtClean="0"/>
          </a:p>
          <a:p>
            <a:endParaRPr lang="en-US" dirty="0"/>
          </a:p>
          <a:p>
            <a:endParaRPr lang="en-US" dirty="0" smtClean="0"/>
          </a:p>
          <a:p>
            <a:r>
              <a:rPr lang="en-US" dirty="0" smtClean="0"/>
              <a:t>Controller Subsystem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51794955"/>
              </p:ext>
            </p:extLst>
          </p:nvPr>
        </p:nvGraphicFramePr>
        <p:xfrm>
          <a:off x="628650" y="2331076"/>
          <a:ext cx="7886700" cy="1728515"/>
        </p:xfrm>
        <a:graphic>
          <a:graphicData uri="http://schemas.openxmlformats.org/drawingml/2006/table">
            <a:tbl>
              <a:tblPr firstRow="1" firstCol="1" bandRow="1">
                <a:tableStyleId>{5C22544A-7EE6-4342-B048-85BDC9FD1C3A}</a:tableStyleId>
              </a:tblPr>
              <a:tblGrid>
                <a:gridCol w="1299368"/>
                <a:gridCol w="1611062"/>
                <a:gridCol w="2156034"/>
                <a:gridCol w="2820236"/>
              </a:tblGrid>
              <a:tr h="477404">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216451">
                <a:tc>
                  <a:txBody>
                    <a:bodyPr/>
                    <a:lstStyle/>
                    <a:p>
                      <a:pPr marL="0" marR="0" algn="just">
                        <a:lnSpc>
                          <a:spcPct val="105000"/>
                        </a:lnSpc>
                        <a:spcBef>
                          <a:spcPts val="0"/>
                        </a:spcBef>
                        <a:spcAft>
                          <a:spcPts val="0"/>
                        </a:spcAft>
                      </a:pPr>
                      <a:r>
                        <a:rPr lang="en-US" sz="1600" dirty="0">
                          <a:effectLst/>
                        </a:rPr>
                        <a:t>GS1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Presses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Text Fields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Updates display with correct results</a:t>
                      </a:r>
                    </a:p>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dk1"/>
                          </a:solidFill>
                          <a:effectLst/>
                          <a:latin typeface="+mn-lt"/>
                          <a:ea typeface="+mn-ea"/>
                          <a:cs typeface="+mn-cs"/>
                        </a:rPr>
                        <a:t>Correctly</a:t>
                      </a:r>
                      <a:r>
                        <a:rPr lang="en-US" sz="1600" baseline="0" dirty="0" smtClean="0">
                          <a:solidFill>
                            <a:schemeClr val="dk1"/>
                          </a:solidFill>
                          <a:effectLst/>
                          <a:latin typeface="+mn-lt"/>
                          <a:ea typeface="+mn-ea"/>
                          <a:cs typeface="+mn-cs"/>
                        </a:rPr>
                        <a:t> </a:t>
                      </a:r>
                      <a:r>
                        <a:rPr lang="en-US" sz="1600" baseline="0" smtClean="0">
                          <a:solidFill>
                            <a:schemeClr val="dk1"/>
                          </a:solidFill>
                          <a:effectLst/>
                          <a:latin typeface="+mn-lt"/>
                          <a:ea typeface="+mn-ea"/>
                          <a:cs typeface="+mn-cs"/>
                        </a:rPr>
                        <a:t>switches menus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 individual units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Tester navigates the menus by clicking the tabs.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6804769"/>
              </p:ext>
            </p:extLst>
          </p:nvPr>
        </p:nvGraphicFramePr>
        <p:xfrm>
          <a:off x="628650" y="4778883"/>
          <a:ext cx="7886700" cy="1750706"/>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577073">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73633">
                <a:tc>
                  <a:txBody>
                    <a:bodyPr/>
                    <a:lstStyle/>
                    <a:p>
                      <a:pPr marL="0" marR="0" algn="just">
                        <a:lnSpc>
                          <a:spcPct val="105000"/>
                        </a:lnSpc>
                        <a:spcBef>
                          <a:spcPts val="0"/>
                        </a:spcBef>
                        <a:spcAft>
                          <a:spcPts val="0"/>
                        </a:spcAft>
                      </a:pPr>
                      <a:r>
                        <a:rPr lang="en-US" sz="1600">
                          <a:effectLst/>
                        </a:rPr>
                        <a:t>GC1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a:effectLst/>
                        </a:rPr>
                        <a:t>String File Names</a:t>
                      </a:r>
                    </a:p>
                    <a:p>
                      <a:pPr marL="0" marR="0" algn="l">
                        <a:lnSpc>
                          <a:spcPct val="105000"/>
                        </a:lnSpc>
                        <a:spcBef>
                          <a:spcPts val="0"/>
                        </a:spcBef>
                        <a:spcAft>
                          <a:spcPts val="0"/>
                        </a:spcAft>
                      </a:pPr>
                      <a:r>
                        <a:rPr lang="en-US" sz="1600">
                          <a:effectLst/>
                        </a:rPr>
                        <a:t>Object Files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Makes the proper load and save requests with the correct info.</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Check how the subsystem handles correct and incorrect data.</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18424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4633646"/>
              </p:ext>
            </p:extLst>
          </p:nvPr>
        </p:nvGraphicFramePr>
        <p:xfrm>
          <a:off x="628651" y="1872856"/>
          <a:ext cx="7886699" cy="1886682"/>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algn="just">
                        <a:lnSpc>
                          <a:spcPct val="105000"/>
                        </a:lnSpc>
                        <a:spcBef>
                          <a:spcPts val="0"/>
                        </a:spcBef>
                        <a:spcAft>
                          <a:spcPts val="0"/>
                        </a:spcAft>
                      </a:pPr>
                      <a:r>
                        <a:rPr lang="en-US" sz="1400">
                          <a:effectLst/>
                        </a:rPr>
                        <a:t>SM1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End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Parent STL  for each material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Per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STL files for each material in each subsection all bound by their specified Start Z and End Z.</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Subsection Module.  Observe the output STL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6179450"/>
              </p:ext>
            </p:extLst>
          </p:nvPr>
        </p:nvGraphicFramePr>
        <p:xfrm>
          <a:off x="628650" y="4232750"/>
          <a:ext cx="7886699" cy="2378308"/>
        </p:xfrm>
        <a:graphic>
          <a:graphicData uri="http://schemas.openxmlformats.org/drawingml/2006/table">
            <a:tbl>
              <a:tblPr firstRow="1" firstCol="1" bandRow="1">
                <a:tableStyleId>{5C22544A-7EE6-4342-B048-85BDC9FD1C3A}</a:tableStyleId>
              </a:tblPr>
              <a:tblGrid>
                <a:gridCol w="1036806"/>
                <a:gridCol w="1728010"/>
                <a:gridCol w="2029654"/>
                <a:gridCol w="3092229"/>
              </a:tblGrid>
              <a:tr h="362056">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Expected Output/Action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93801">
                <a:tc>
                  <a:txBody>
                    <a:bodyPr/>
                    <a:lstStyle/>
                    <a:p>
                      <a:pPr marL="0" marR="0" algn="just">
                        <a:lnSpc>
                          <a:spcPct val="105000"/>
                        </a:lnSpc>
                        <a:spcBef>
                          <a:spcPts val="0"/>
                        </a:spcBef>
                        <a:spcAft>
                          <a:spcPts val="0"/>
                        </a:spcAft>
                      </a:pPr>
                      <a:r>
                        <a:rPr lang="en-US" sz="1400">
                          <a:effectLst/>
                        </a:rPr>
                        <a:t>FT1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Subsection STL files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Material Configurations for each material in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AMF file for each subsection that describes the combination of all subsection STL files as a combination of volumes, each volume mapped to its correct material.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File Translation Module.  Observe the output AMF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28650" y="1490634"/>
            <a:ext cx="7886700" cy="400110"/>
          </a:xfrm>
          <a:prstGeom prst="rect">
            <a:avLst/>
          </a:prstGeom>
          <a:noFill/>
        </p:spPr>
        <p:txBody>
          <a:bodyPr wrap="square" rtlCol="0">
            <a:spAutoFit/>
          </a:bodyPr>
          <a:lstStyle/>
          <a:p>
            <a:r>
              <a:rPr lang="en-US" sz="2000" dirty="0" smtClean="0"/>
              <a:t>Subsection Module</a:t>
            </a:r>
            <a:endParaRPr lang="en-US" sz="2000" dirty="0"/>
          </a:p>
        </p:txBody>
      </p:sp>
      <p:sp>
        <p:nvSpPr>
          <p:cNvPr id="7" name="TextBox 6"/>
          <p:cNvSpPr txBox="1"/>
          <p:nvPr/>
        </p:nvSpPr>
        <p:spPr>
          <a:xfrm>
            <a:off x="628650" y="3866961"/>
            <a:ext cx="7886700" cy="400110"/>
          </a:xfrm>
          <a:prstGeom prst="rect">
            <a:avLst/>
          </a:prstGeom>
          <a:noFill/>
        </p:spPr>
        <p:txBody>
          <a:bodyPr wrap="square" rtlCol="0">
            <a:spAutoFit/>
          </a:bodyPr>
          <a:lstStyle/>
          <a:p>
            <a:r>
              <a:rPr lang="en-US" sz="2000" dirty="0" smtClean="0"/>
              <a:t>File Translation Module</a:t>
            </a:r>
            <a:endParaRPr lang="en-US" sz="2000" dirty="0"/>
          </a:p>
        </p:txBody>
      </p:sp>
    </p:spTree>
    <p:extLst>
      <p:ext uri="{BB962C8B-B14F-4D97-AF65-F5344CB8AC3E}">
        <p14:creationId xmlns:p14="http://schemas.microsoft.com/office/powerpoint/2010/main" val="3963408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3.1</a:t>
            </a:r>
            <a:r>
              <a:rPr lang="en-US" b="1" dirty="0"/>
              <a:t>	 STL File Input</a:t>
            </a:r>
          </a:p>
          <a:p>
            <a:r>
              <a:rPr lang="en-US" b="1" dirty="0"/>
              <a:t>3.3	Generate Machine Instructions</a:t>
            </a:r>
          </a:p>
          <a:p>
            <a:r>
              <a:rPr lang="en-US" b="1" dirty="0"/>
              <a:t>3.4	Issue Machine Instructions</a:t>
            </a:r>
          </a:p>
          <a:p>
            <a:r>
              <a:rPr lang="en-US" b="1" dirty="0"/>
              <a:t>3.5	Monitor Temperature</a:t>
            </a:r>
          </a:p>
          <a:p>
            <a:r>
              <a:rPr lang="en-US" b="1" dirty="0"/>
              <a:t>3.6	Monitor Position</a:t>
            </a:r>
          </a:p>
          <a:p>
            <a:r>
              <a:rPr lang="en-US" b="1" dirty="0"/>
              <a:t>3.7	Adhere to Material Constraints</a:t>
            </a:r>
          </a:p>
          <a:p>
            <a:r>
              <a:rPr lang="en-US" b="1" dirty="0"/>
              <a:t>3.8	Identify </a:t>
            </a:r>
            <a:r>
              <a:rPr lang="en-US" b="1" dirty="0" smtClean="0"/>
              <a:t>Materials</a:t>
            </a:r>
            <a:endParaRPr lang="en-US" dirty="0" smtClean="0"/>
          </a:p>
          <a:p>
            <a:r>
              <a:rPr lang="en-US" b="1" dirty="0"/>
              <a:t>3.9	Identify Shapes</a:t>
            </a:r>
          </a:p>
          <a:p>
            <a:r>
              <a:rPr lang="en-US" b="1" dirty="0"/>
              <a:t>3.10	Determine Shape of Support Material Structure</a:t>
            </a:r>
          </a:p>
          <a:p>
            <a:r>
              <a:rPr lang="en-US" b="1" dirty="0"/>
              <a:t>3.11	Create Printing Path</a:t>
            </a:r>
          </a:p>
          <a:p>
            <a:r>
              <a:rPr lang="en-US" b="1" dirty="0"/>
              <a:t>3.12	Database Interface</a:t>
            </a:r>
          </a:p>
          <a:p>
            <a:r>
              <a:rPr lang="en-US" b="1" dirty="0"/>
              <a:t>3.13	Store &amp; Load Material Records</a:t>
            </a:r>
          </a:p>
          <a:p>
            <a:r>
              <a:rPr lang="en-US" b="1" dirty="0"/>
              <a:t>3.14	Slice Geometry into Thickness Levels</a:t>
            </a:r>
          </a:p>
          <a:p>
            <a:r>
              <a:rPr lang="en-US" b="1" dirty="0"/>
              <a:t>3.15	Monitor Flow Sensors</a:t>
            </a:r>
          </a:p>
          <a:p>
            <a:r>
              <a:rPr lang="en-US" b="1" dirty="0"/>
              <a:t>3.17	Allow for UV Head Polymerization</a:t>
            </a:r>
          </a:p>
          <a:p>
            <a:r>
              <a:rPr lang="en-US" b="1" dirty="0"/>
              <a:t>4.1	Software Installer</a:t>
            </a:r>
          </a:p>
          <a:p>
            <a:r>
              <a:rPr lang="en-US" b="1" dirty="0"/>
              <a:t>4.2	Host Software to Printer Connection</a:t>
            </a:r>
          </a:p>
          <a:p>
            <a:r>
              <a:rPr lang="en-US" b="1" dirty="0"/>
              <a:t>6.1	Temperature Cutoff Threshold</a:t>
            </a:r>
          </a:p>
          <a:p>
            <a:r>
              <a:rPr lang="en-US" b="1" dirty="0"/>
              <a:t>6.2	Printing Area Restrictions</a:t>
            </a:r>
          </a:p>
          <a:p>
            <a:r>
              <a:rPr lang="en-US" b="1" dirty="0"/>
              <a:t>8.1	Material Database</a:t>
            </a:r>
          </a:p>
          <a:p>
            <a:r>
              <a:rPr lang="en-US" b="1" dirty="0"/>
              <a:t>8.2	Abstract Hardware Interface</a:t>
            </a:r>
          </a:p>
          <a:p>
            <a:r>
              <a:rPr lang="en-US" b="1" dirty="0"/>
              <a:t>8.3	Modular and Scalable Design</a:t>
            </a:r>
          </a:p>
          <a:p>
            <a:endParaRPr lang="en-US" dirty="0" smtClean="0"/>
          </a:p>
        </p:txBody>
      </p:sp>
    </p:spTree>
    <p:extLst>
      <p:ext uri="{BB962C8B-B14F-4D97-AF65-F5344CB8AC3E}">
        <p14:creationId xmlns:p14="http://schemas.microsoft.com/office/powerpoint/2010/main" val="4213385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06711"/>
              </p:ext>
            </p:extLst>
          </p:nvPr>
        </p:nvGraphicFramePr>
        <p:xfrm>
          <a:off x="628650" y="1890744"/>
          <a:ext cx="7886700" cy="2864136"/>
        </p:xfrm>
        <a:graphic>
          <a:graphicData uri="http://schemas.openxmlformats.org/drawingml/2006/table">
            <a:tbl>
              <a:tblPr firstRow="1" firstCol="1" bandRow="1">
                <a:tableStyleId>{5C22544A-7EE6-4342-B048-85BDC9FD1C3A}</a:tableStyleId>
              </a:tblPr>
              <a:tblGrid>
                <a:gridCol w="1040305"/>
                <a:gridCol w="1673766"/>
                <a:gridCol w="2154375"/>
                <a:gridCol w="3018254"/>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a:effectLst/>
                        </a:rPr>
                        <a:t>SE1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All data items described in the Detailed Design Specification section 6.1.1.4</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1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Slicing Engine Wrapper Module.  Observe the output G-Code files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Slicing Engine Wrapper Module</a:t>
            </a:r>
            <a:endParaRPr lang="en-US" sz="2000" dirty="0"/>
          </a:p>
        </p:txBody>
      </p:sp>
    </p:spTree>
    <p:extLst>
      <p:ext uri="{BB962C8B-B14F-4D97-AF65-F5344CB8AC3E}">
        <p14:creationId xmlns:p14="http://schemas.microsoft.com/office/powerpoint/2010/main" val="3278984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678769"/>
              </p:ext>
            </p:extLst>
          </p:nvPr>
        </p:nvGraphicFramePr>
        <p:xfrm>
          <a:off x="628650" y="1890744"/>
          <a:ext cx="7886700" cy="2461800"/>
        </p:xfrm>
        <a:graphic>
          <a:graphicData uri="http://schemas.openxmlformats.org/drawingml/2006/table">
            <a:tbl>
              <a:tblPr firstRow="1" firstCol="1" bandRow="1">
                <a:tableStyleId>{5C22544A-7EE6-4342-B048-85BDC9FD1C3A}</a:tableStyleId>
              </a:tblPr>
              <a:tblGrid>
                <a:gridCol w="1046765"/>
                <a:gridCol w="1672681"/>
                <a:gridCol w="2833248"/>
                <a:gridCol w="2334006"/>
              </a:tblGrid>
              <a:tr h="256318">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05482">
                <a:tc>
                  <a:txBody>
                    <a:bodyPr/>
                    <a:lstStyle/>
                    <a:p>
                      <a:pPr marL="0" marR="0" algn="just">
                        <a:lnSpc>
                          <a:spcPct val="105000"/>
                        </a:lnSpc>
                        <a:spcBef>
                          <a:spcPts val="0"/>
                        </a:spcBef>
                        <a:spcAft>
                          <a:spcPts val="0"/>
                        </a:spcAft>
                      </a:pPr>
                      <a:r>
                        <a:rPr lang="en-US" sz="1400" dirty="0">
                          <a:effectLst/>
                        </a:rPr>
                        <a:t>PM1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 Printer custom end G-Code, and G-Code files for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G-Code files for each subsection with only G-Code commands specific to the specified printer G-Code flavor, the printer customer start G-Code on the bottom most layer, and the printer custom end G-Code at the end of the top most layer.</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Manually build a </a:t>
                      </a:r>
                      <a:r>
                        <a:rPr lang="en-US" sz="1400" dirty="0" err="1">
                          <a:effectLst/>
                        </a:rPr>
                        <a:t>PrintJobConfiguration</a:t>
                      </a:r>
                      <a:r>
                        <a:rPr lang="en-US" sz="1400" dirty="0">
                          <a:effectLst/>
                        </a:rPr>
                        <a:t> object with the described input and pass it to the Parser Module.  Observe the output G-Code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Parser Module</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532898027"/>
              </p:ext>
            </p:extLst>
          </p:nvPr>
        </p:nvGraphicFramePr>
        <p:xfrm>
          <a:off x="628650" y="4774152"/>
          <a:ext cx="7886700" cy="1870488"/>
        </p:xfrm>
        <a:graphic>
          <a:graphicData uri="http://schemas.openxmlformats.org/drawingml/2006/table">
            <a:tbl>
              <a:tblPr firstRow="1" firstCol="1" bandRow="1">
                <a:tableStyleId>{5C22544A-7EE6-4342-B048-85BDC9FD1C3A}</a:tableStyleId>
              </a:tblPr>
              <a:tblGrid>
                <a:gridCol w="1049106"/>
                <a:gridCol w="1671821"/>
                <a:gridCol w="2151127"/>
                <a:gridCol w="3014646"/>
              </a:tblGrid>
              <a:tr h="448104">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Input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Test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22384">
                <a:tc>
                  <a:txBody>
                    <a:bodyPr/>
                    <a:lstStyle/>
                    <a:p>
                      <a:pPr marL="0" marR="0" algn="just">
                        <a:lnSpc>
                          <a:spcPct val="105000"/>
                        </a:lnSpc>
                        <a:spcBef>
                          <a:spcPts val="0"/>
                        </a:spcBef>
                        <a:spcAft>
                          <a:spcPts val="0"/>
                        </a:spcAft>
                      </a:pPr>
                      <a:r>
                        <a:rPr lang="en-US" sz="1400">
                          <a:effectLst/>
                        </a:rPr>
                        <a:t>UM1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G-Code files for each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Finalized G-Code file with all subsection G-Code in the order from the bottom most subsection to the top most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Unification Module.  Observe the output G-Code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TextBox 7"/>
          <p:cNvSpPr txBox="1"/>
          <p:nvPr/>
        </p:nvSpPr>
        <p:spPr>
          <a:xfrm>
            <a:off x="628650" y="4374042"/>
            <a:ext cx="7886700" cy="400110"/>
          </a:xfrm>
          <a:prstGeom prst="rect">
            <a:avLst/>
          </a:prstGeom>
          <a:noFill/>
        </p:spPr>
        <p:txBody>
          <a:bodyPr wrap="square" rtlCol="0">
            <a:spAutoFit/>
          </a:bodyPr>
          <a:lstStyle/>
          <a:p>
            <a:r>
              <a:rPr lang="en-US" sz="2000" dirty="0" smtClean="0"/>
              <a:t>Unification Module</a:t>
            </a:r>
            <a:endParaRPr lang="en-US" sz="2000" dirty="0"/>
          </a:p>
        </p:txBody>
      </p:sp>
    </p:spTree>
    <p:extLst>
      <p:ext uri="{BB962C8B-B14F-4D97-AF65-F5344CB8AC3E}">
        <p14:creationId xmlns:p14="http://schemas.microsoft.com/office/powerpoint/2010/main" val="89175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Component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775528"/>
              </p:ext>
            </p:extLst>
          </p:nvPr>
        </p:nvGraphicFramePr>
        <p:xfrm>
          <a:off x="628650" y="1890744"/>
          <a:ext cx="7886700" cy="3522504"/>
        </p:xfrm>
        <a:graphic>
          <a:graphicData uri="http://schemas.openxmlformats.org/drawingml/2006/table">
            <a:tbl>
              <a:tblPr firstRow="1" firstCol="1" bandRow="1">
                <a:tableStyleId>{5C22544A-7EE6-4342-B048-85BDC9FD1C3A}</a:tableStyleId>
              </a:tblPr>
              <a:tblGrid>
                <a:gridCol w="1195214"/>
                <a:gridCol w="1636129"/>
                <a:gridCol w="2105038"/>
                <a:gridCol w="2950319"/>
              </a:tblGrid>
              <a:tr h="59157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0933">
                <a:tc>
                  <a:txBody>
                    <a:bodyPr/>
                    <a:lstStyle/>
                    <a:p>
                      <a:pPr marL="0" marR="0" algn="just">
                        <a:lnSpc>
                          <a:spcPct val="105000"/>
                        </a:lnSpc>
                        <a:spcBef>
                          <a:spcPts val="0"/>
                        </a:spcBef>
                        <a:spcAft>
                          <a:spcPts val="0"/>
                        </a:spcAft>
                      </a:pPr>
                      <a:r>
                        <a:rPr lang="en-US" sz="1600">
                          <a:effectLst/>
                        </a:rPr>
                        <a:t>NS1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End Z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Parent STL File for each material in each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AMF file for each subsection that describes the combination of all subsection STL files as a combination of volumes, each volume mapped to its correct material.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Normalization Subsystem.  Observe the output AMF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Normalization Subsystem</a:t>
            </a:r>
            <a:endParaRPr lang="en-US" sz="2000" dirty="0"/>
          </a:p>
        </p:txBody>
      </p:sp>
    </p:spTree>
    <p:extLst>
      <p:ext uri="{BB962C8B-B14F-4D97-AF65-F5344CB8AC3E}">
        <p14:creationId xmlns:p14="http://schemas.microsoft.com/office/powerpoint/2010/main" val="779787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Post Processing Component Testing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533996"/>
              </p:ext>
            </p:extLst>
          </p:nvPr>
        </p:nvGraphicFramePr>
        <p:xfrm>
          <a:off x="628650" y="1890744"/>
          <a:ext cx="7886700" cy="3802920"/>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67846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Test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24457">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end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Finalized G-Code file with all subsection G-Code in the order from the bottom most subsection to the top most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06045"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G-Code Preparation Subsystem.  Observe the output G-Code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G-Code Preparation Subsystem</a:t>
            </a:r>
            <a:endParaRPr lang="en-US" sz="2000" dirty="0"/>
          </a:p>
        </p:txBody>
      </p:sp>
    </p:spTree>
    <p:extLst>
      <p:ext uri="{BB962C8B-B14F-4D97-AF65-F5344CB8AC3E}">
        <p14:creationId xmlns:p14="http://schemas.microsoft.com/office/powerpoint/2010/main" val="4154554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63827"/>
          </a:xfrm>
        </p:spPr>
        <p:txBody>
          <a:bodyPr>
            <a:normAutofit fontScale="90000"/>
          </a:bodyPr>
          <a:lstStyle/>
          <a:p>
            <a:pPr algn="l"/>
            <a:r>
              <a:rPr lang="en-US" dirty="0" smtClean="0"/>
              <a:t>Printer State Controller</a:t>
            </a:r>
            <a:endParaRPr lang="en-US" dirty="0"/>
          </a:p>
        </p:txBody>
      </p:sp>
      <p:sp>
        <p:nvSpPr>
          <p:cNvPr id="3" name="Subtitle 2"/>
          <p:cNvSpPr>
            <a:spLocks noGrp="1"/>
          </p:cNvSpPr>
          <p:nvPr>
            <p:ph type="subTitle" idx="1"/>
          </p:nvPr>
        </p:nvSpPr>
        <p:spPr>
          <a:xfrm>
            <a:off x="0" y="4876800"/>
            <a:ext cx="9144000" cy="1828800"/>
          </a:xfrm>
        </p:spPr>
        <p:txBody>
          <a:bodyPr>
            <a:normAutofit/>
          </a:bodyPr>
          <a:lstStyle/>
          <a:p>
            <a:pPr marL="342900" indent="-342900" algn="l">
              <a:buFont typeface="Arial" panose="020B0604020202020204" pitchFamily="34" charset="0"/>
              <a:buChar char="•"/>
            </a:pPr>
            <a:r>
              <a:rPr lang="en-US" dirty="0" smtClean="0"/>
              <a:t>Proper action on input</a:t>
            </a:r>
          </a:p>
          <a:p>
            <a:pPr marL="342900" indent="-342900" algn="l">
              <a:buFont typeface="Arial" panose="020B0604020202020204" pitchFamily="34" charset="0"/>
              <a:buChar char="•"/>
            </a:pPr>
            <a:r>
              <a:rPr lang="en-US" dirty="0" smtClean="0"/>
              <a:t>Inbound/outbound Checks</a:t>
            </a:r>
          </a:p>
        </p:txBody>
      </p:sp>
      <p:graphicFrame>
        <p:nvGraphicFramePr>
          <p:cNvPr id="6" name="Table 5"/>
          <p:cNvGraphicFramePr>
            <a:graphicFrameLocks noGrp="1"/>
          </p:cNvGraphicFramePr>
          <p:nvPr>
            <p:extLst>
              <p:ext uri="{D42A27DB-BD31-4B8C-83A1-F6EECF244321}">
                <p14:modId xmlns:p14="http://schemas.microsoft.com/office/powerpoint/2010/main" val="559164604"/>
              </p:ext>
            </p:extLst>
          </p:nvPr>
        </p:nvGraphicFramePr>
        <p:xfrm>
          <a:off x="228600" y="914400"/>
          <a:ext cx="8077199" cy="3962400"/>
        </p:xfrm>
        <a:graphic>
          <a:graphicData uri="http://schemas.openxmlformats.org/drawingml/2006/table">
            <a:tbl>
              <a:tblPr firstRow="1" firstCol="1" bandRow="1">
                <a:tableStyleId>{5C22544A-7EE6-4342-B048-85BDC9FD1C3A}</a:tableStyleId>
              </a:tblPr>
              <a:tblGrid>
                <a:gridCol w="1090260"/>
                <a:gridCol w="1742218"/>
                <a:gridCol w="2184449"/>
                <a:gridCol w="3060272"/>
              </a:tblGrid>
              <a:tr h="383843">
                <a:tc>
                  <a:txBody>
                    <a:bodyPr/>
                    <a:lstStyle/>
                    <a:p>
                      <a:pPr marL="0" marR="0" algn="just">
                        <a:lnSpc>
                          <a:spcPct val="105000"/>
                        </a:lnSpc>
                        <a:spcBef>
                          <a:spcPts val="0"/>
                        </a:spcBef>
                        <a:spcAft>
                          <a:spcPts val="0"/>
                        </a:spcAft>
                      </a:pPr>
                      <a:r>
                        <a:rPr lang="en-US" sz="1100" dirty="0">
                          <a:effectLst/>
                        </a:rPr>
                        <a:t>Test ID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Input</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Expected Output/Action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Test</a:t>
                      </a:r>
                      <a:endParaRPr lang="en-US" sz="1100">
                        <a:solidFill>
                          <a:srgbClr val="2F5496"/>
                        </a:solidFill>
                        <a:effectLst/>
                        <a:latin typeface="Times New Roman"/>
                        <a:ea typeface="Times New Roman"/>
                        <a:cs typeface="Times New Roman"/>
                      </a:endParaRPr>
                    </a:p>
                  </a:txBody>
                  <a:tcPr marL="68580" marR="68580" marT="0" marB="0"/>
                </a:tc>
              </a:tr>
              <a:tr h="911557">
                <a:tc>
                  <a:txBody>
                    <a:bodyPr/>
                    <a:lstStyle/>
                    <a:p>
                      <a:pPr marL="0" marR="0" algn="just">
                        <a:lnSpc>
                          <a:spcPct val="105000"/>
                        </a:lnSpc>
                        <a:spcBef>
                          <a:spcPts val="0"/>
                        </a:spcBef>
                        <a:spcAft>
                          <a:spcPts val="0"/>
                        </a:spcAft>
                      </a:pPr>
                      <a:r>
                        <a:rPr lang="en-US" sz="1100">
                          <a:effectLst/>
                        </a:rPr>
                        <a:t>PS1</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User Interface Status (Cancel)</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halt the sending of G-Codes to the Serialization Module. </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Trigger cancel event to ensure that no further G-Codes are sent to Serialization Module. There is no return state. Therefore, the print job cannot be resumed.</a:t>
                      </a:r>
                      <a:endParaRPr lang="en-US" sz="1100">
                        <a:solidFill>
                          <a:srgbClr val="2F5496"/>
                        </a:solidFill>
                        <a:effectLst/>
                        <a:latin typeface="Times New Roman"/>
                        <a:ea typeface="Times New Roman"/>
                        <a:cs typeface="Times New Roman"/>
                      </a:endParaRPr>
                    </a:p>
                  </a:txBody>
                  <a:tcPr marL="68580" marR="68580" marT="0" marB="0"/>
                </a:tc>
              </a:tr>
              <a:tr h="1524000">
                <a:tc>
                  <a:txBody>
                    <a:bodyPr/>
                    <a:lstStyle/>
                    <a:p>
                      <a:pPr marL="0" marR="0" algn="just">
                        <a:lnSpc>
                          <a:spcPct val="105000"/>
                        </a:lnSpc>
                        <a:spcBef>
                          <a:spcPts val="0"/>
                        </a:spcBef>
                        <a:spcAft>
                          <a:spcPts val="0"/>
                        </a:spcAft>
                      </a:pPr>
                      <a:r>
                        <a:rPr lang="en-US" sz="1100">
                          <a:effectLst/>
                        </a:rPr>
                        <a:t>PS2</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Printer Feedback Status (Temperature and Position)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consume temperature and position information from Printer Feedback Status and insert halt command into the G-Code buffer to stop the print when values are out of range.</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Manually build Printer State Object with out-of-bounds operating parameters. Ensure that proper halt G-Codes are inserted into the output G-Code buffer.</a:t>
                      </a:r>
                      <a:endParaRPr lang="en-US" sz="1100">
                        <a:solidFill>
                          <a:srgbClr val="2F5496"/>
                        </a:solidFill>
                        <a:effectLst/>
                        <a:latin typeface="Times New Roman"/>
                        <a:ea typeface="Times New Roman"/>
                        <a:cs typeface="Times New Roman"/>
                      </a:endParaRPr>
                    </a:p>
                  </a:txBody>
                  <a:tcPr marL="68580" marR="68580" marT="0" marB="0"/>
                </a:tc>
              </a:tr>
              <a:tr h="1143000">
                <a:tc>
                  <a:txBody>
                    <a:bodyPr/>
                    <a:lstStyle/>
                    <a:p>
                      <a:pPr marL="0" marR="0" algn="just">
                        <a:lnSpc>
                          <a:spcPct val="105000"/>
                        </a:lnSpc>
                        <a:spcBef>
                          <a:spcPts val="0"/>
                        </a:spcBef>
                        <a:spcAft>
                          <a:spcPts val="0"/>
                        </a:spcAft>
                      </a:pPr>
                      <a:r>
                        <a:rPr lang="en-US" sz="1100">
                          <a:effectLst/>
                        </a:rPr>
                        <a:t>PS3</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G-Codes and</a:t>
                      </a:r>
                    </a:p>
                    <a:p>
                      <a:pPr marL="342900" marR="0" lvl="0" indent="-342900" algn="l">
                        <a:lnSpc>
                          <a:spcPct val="105000"/>
                        </a:lnSpc>
                        <a:spcBef>
                          <a:spcPts val="0"/>
                        </a:spcBef>
                        <a:spcAft>
                          <a:spcPts val="0"/>
                        </a:spcAft>
                        <a:buFont typeface="Symbol"/>
                        <a:buChar char=""/>
                      </a:pPr>
                      <a:r>
                        <a:rPr lang="en-US" sz="1100" dirty="0">
                          <a:effectLst/>
                        </a:rPr>
                        <a:t>User Interface Status (Pause/Resume)</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The Printer State Controller shall halt the sending of G-Codes to the Serialization Module until resume action is received.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pause event to ensure that no further G-Codes are sent to Serialization Module. Trigger resume event to ensure that G-Codes resume transmission from prior state. </a:t>
                      </a:r>
                      <a:endParaRPr lang="en-US" sz="11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2651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Dispatch Module – Unit Tests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5985574"/>
              </p:ext>
            </p:extLst>
          </p:nvPr>
        </p:nvGraphicFramePr>
        <p:xfrm>
          <a:off x="152400" y="1066800"/>
          <a:ext cx="8305800" cy="1905000"/>
        </p:xfrm>
        <a:graphic>
          <a:graphicData uri="http://schemas.openxmlformats.org/drawingml/2006/table">
            <a:tbl>
              <a:tblPr firstRow="1" firstCol="1" bandRow="1">
                <a:tableStyleId>{5C22544A-7EE6-4342-B048-85BDC9FD1C3A}</a:tableStyleId>
              </a:tblPr>
              <a:tblGrid>
                <a:gridCol w="1104856"/>
                <a:gridCol w="1760662"/>
                <a:gridCol w="2265438"/>
                <a:gridCol w="3174844"/>
              </a:tblGrid>
              <a:tr h="456372">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48628">
                <a:tc>
                  <a:txBody>
                    <a:bodyPr/>
                    <a:lstStyle/>
                    <a:p>
                      <a:pPr marL="0" marR="0" algn="just">
                        <a:lnSpc>
                          <a:spcPct val="105000"/>
                        </a:lnSpc>
                        <a:spcBef>
                          <a:spcPts val="0"/>
                        </a:spcBef>
                        <a:spcAft>
                          <a:spcPts val="0"/>
                        </a:spcAft>
                      </a:pPr>
                      <a:r>
                        <a:rPr lang="en-US" sz="1200">
                          <a:effectLst/>
                        </a:rPr>
                        <a:t>DM1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dirty="0">
                          <a:effectLst/>
                        </a:rPr>
                        <a:t>Populated </a:t>
                      </a:r>
                      <a:r>
                        <a:rPr lang="en-US" sz="1200" dirty="0" err="1">
                          <a:effectLst/>
                        </a:rPr>
                        <a:t>PrinterFeedback</a:t>
                      </a:r>
                      <a:r>
                        <a:rPr lang="en-US" sz="1200" dirty="0">
                          <a:effectLst/>
                        </a:rPr>
                        <a:t> object</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de-serialized printer feedback object which represents the de-serialized printer feedback data. Verify that the </a:t>
                      </a:r>
                      <a:r>
                        <a:rPr lang="en-US" sz="1200" dirty="0" err="1">
                          <a:effectLst/>
                        </a:rPr>
                        <a:t>PrinterFeedback</a:t>
                      </a:r>
                      <a:r>
                        <a:rPr lang="en-US" sz="1200" dirty="0">
                          <a:effectLst/>
                        </a:rPr>
                        <a:t> Object is built correctly by the Dispatch Module.</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
        <p:nvSpPr>
          <p:cNvPr id="7" name="Content Placeholder 6"/>
          <p:cNvSpPr>
            <a:spLocks noGrp="1"/>
          </p:cNvSpPr>
          <p:nvPr>
            <p:ph idx="1"/>
          </p:nvPr>
        </p:nvSpPr>
        <p:spPr>
          <a:xfrm>
            <a:off x="457200" y="3657600"/>
            <a:ext cx="7620000" cy="2743200"/>
          </a:xfrm>
        </p:spPr>
        <p:txBody>
          <a:bodyPr/>
          <a:lstStyle/>
          <a:p>
            <a:pPr marL="285750" indent="-285750"/>
            <a:r>
              <a:rPr lang="en-US" sz="2400" dirty="0"/>
              <a:t>Mock printer data</a:t>
            </a:r>
          </a:p>
          <a:p>
            <a:pPr marL="285750" indent="-285750"/>
            <a:r>
              <a:rPr lang="en-US" sz="2400" dirty="0"/>
              <a:t>Check Logs</a:t>
            </a:r>
          </a:p>
          <a:p>
            <a:endParaRPr lang="en-US" dirty="0"/>
          </a:p>
        </p:txBody>
      </p:sp>
    </p:spTree>
    <p:extLst>
      <p:ext uri="{BB962C8B-B14F-4D97-AF65-F5344CB8AC3E}">
        <p14:creationId xmlns:p14="http://schemas.microsoft.com/office/powerpoint/2010/main" val="4156645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Serialization Module – Unit Test</a:t>
            </a:r>
            <a:endParaRPr lang="en-US" dirty="0"/>
          </a:p>
        </p:txBody>
      </p:sp>
      <p:sp>
        <p:nvSpPr>
          <p:cNvPr id="3" name="Content Placeholder 2"/>
          <p:cNvSpPr>
            <a:spLocks noGrp="1"/>
          </p:cNvSpPr>
          <p:nvPr>
            <p:ph idx="1"/>
          </p:nvPr>
        </p:nvSpPr>
        <p:spPr>
          <a:xfrm>
            <a:off x="457200" y="3352800"/>
            <a:ext cx="7620000" cy="3048000"/>
          </a:xfrm>
        </p:spPr>
        <p:txBody>
          <a:bodyPr/>
          <a:lstStyle/>
          <a:p>
            <a:pPr marL="285750" indent="-285750"/>
            <a:r>
              <a:rPr lang="en-US" dirty="0" smtClean="0"/>
              <a:t>Mock G-Code Set</a:t>
            </a:r>
            <a:endParaRPr lang="en-US" dirty="0"/>
          </a:p>
          <a:p>
            <a:pPr marL="285750" indent="-285750"/>
            <a:r>
              <a:rPr lang="en-US" dirty="0" smtClean="0"/>
              <a:t>Log Inspection</a:t>
            </a:r>
            <a:endParaRPr lang="en-US" dirty="0"/>
          </a:p>
          <a:p>
            <a:pPr marL="11430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0831325"/>
              </p:ext>
            </p:extLst>
          </p:nvPr>
        </p:nvGraphicFramePr>
        <p:xfrm>
          <a:off x="157650" y="1114179"/>
          <a:ext cx="8300549" cy="2162421"/>
        </p:xfrm>
        <a:graphic>
          <a:graphicData uri="http://schemas.openxmlformats.org/drawingml/2006/table">
            <a:tbl>
              <a:tblPr firstRow="1" firstCol="1" bandRow="1">
                <a:tableStyleId>{5C22544A-7EE6-4342-B048-85BDC9FD1C3A}</a:tableStyleId>
              </a:tblPr>
              <a:tblGrid>
                <a:gridCol w="1104157"/>
                <a:gridCol w="1759549"/>
                <a:gridCol w="2264006"/>
                <a:gridCol w="3172837"/>
              </a:tblGrid>
              <a:tr h="695742">
                <a:tc>
                  <a:txBody>
                    <a:bodyPr/>
                    <a:lstStyle/>
                    <a:p>
                      <a:pPr marL="0" marR="0" algn="just">
                        <a:lnSpc>
                          <a:spcPct val="105000"/>
                        </a:lnSpc>
                        <a:spcBef>
                          <a:spcPts val="0"/>
                        </a:spcBef>
                        <a:spcAft>
                          <a:spcPts val="0"/>
                        </a:spcAft>
                      </a:pPr>
                      <a:r>
                        <a:rPr lang="en-US" sz="1200">
                          <a:effectLst/>
                        </a:rPr>
                        <a:t>Test ID</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66679">
                <a:tc>
                  <a:txBody>
                    <a:bodyPr/>
                    <a:lstStyle/>
                    <a:p>
                      <a:pPr marL="0" marR="0" algn="just">
                        <a:lnSpc>
                          <a:spcPct val="105000"/>
                        </a:lnSpc>
                        <a:spcBef>
                          <a:spcPts val="0"/>
                        </a:spcBef>
                        <a:spcAft>
                          <a:spcPts val="0"/>
                        </a:spcAft>
                      </a:pPr>
                      <a:r>
                        <a:rPr lang="en-US" sz="1200">
                          <a:effectLst/>
                        </a:rPr>
                        <a:t>SE1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Finalized G-Codes</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stream of G-Codes to be sent to the printer</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Manually build simple G-Code set to be tested. Inspect and verify that Serialization Module serializes G-Codes without serialization errors.</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81910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 y="152400"/>
            <a:ext cx="8442960" cy="769441"/>
          </a:xfrm>
          <a:prstGeom prst="rect">
            <a:avLst/>
          </a:prstGeom>
          <a:noFill/>
        </p:spPr>
        <p:txBody>
          <a:bodyPr wrap="square" rtlCol="0">
            <a:spAutoFit/>
          </a:bodyPr>
          <a:lstStyle/>
          <a:p>
            <a:r>
              <a:rPr lang="en-US" sz="4400" dirty="0" smtClean="0"/>
              <a:t>Deserialization Module – Unit Test</a:t>
            </a:r>
            <a:endParaRPr lang="en-US" sz="4400" dirty="0"/>
          </a:p>
        </p:txBody>
      </p:sp>
      <p:sp>
        <p:nvSpPr>
          <p:cNvPr id="9" name="TextBox 8"/>
          <p:cNvSpPr txBox="1"/>
          <p:nvPr/>
        </p:nvSpPr>
        <p:spPr>
          <a:xfrm>
            <a:off x="150067" y="3352800"/>
            <a:ext cx="628958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Real Time Test</a:t>
            </a:r>
          </a:p>
          <a:p>
            <a:pPr marL="285750" indent="-285750">
              <a:buFont typeface="Arial" panose="020B0604020202020204" pitchFamily="34" charset="0"/>
              <a:buChar char="•"/>
            </a:pPr>
            <a:r>
              <a:rPr lang="en-US" dirty="0" smtClean="0"/>
              <a:t>Java Debugger</a:t>
            </a:r>
          </a:p>
        </p:txBody>
      </p:sp>
      <p:graphicFrame>
        <p:nvGraphicFramePr>
          <p:cNvPr id="2" name="Table 1"/>
          <p:cNvGraphicFramePr>
            <a:graphicFrameLocks noGrp="1"/>
          </p:cNvGraphicFramePr>
          <p:nvPr>
            <p:extLst>
              <p:ext uri="{D42A27DB-BD31-4B8C-83A1-F6EECF244321}">
                <p14:modId xmlns:p14="http://schemas.microsoft.com/office/powerpoint/2010/main" val="4189223766"/>
              </p:ext>
            </p:extLst>
          </p:nvPr>
        </p:nvGraphicFramePr>
        <p:xfrm>
          <a:off x="150067" y="838201"/>
          <a:ext cx="8308133" cy="2438399"/>
        </p:xfrm>
        <a:graphic>
          <a:graphicData uri="http://schemas.openxmlformats.org/drawingml/2006/table">
            <a:tbl>
              <a:tblPr firstRow="1" firstCol="1" bandRow="1">
                <a:tableStyleId>{5C22544A-7EE6-4342-B048-85BDC9FD1C3A}</a:tableStyleId>
              </a:tblPr>
              <a:tblGrid>
                <a:gridCol w="1105166"/>
                <a:gridCol w="1761157"/>
                <a:gridCol w="2266074"/>
                <a:gridCol w="3175736"/>
              </a:tblGrid>
              <a:tr h="386646">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dirty="0">
                          <a:effectLst/>
                        </a:rPr>
                        <a:t>Test</a:t>
                      </a:r>
                      <a:endParaRPr lang="en-US" sz="1200" dirty="0">
                        <a:solidFill>
                          <a:srgbClr val="2F5496"/>
                        </a:solidFill>
                        <a:effectLst/>
                        <a:latin typeface="Times New Roman"/>
                        <a:ea typeface="Times New Roman"/>
                        <a:cs typeface="Times New Roman"/>
                      </a:endParaRPr>
                    </a:p>
                  </a:txBody>
                  <a:tcPr marL="68580" marR="68580" marT="0" marB="0"/>
                </a:tc>
              </a:tr>
              <a:tr h="2051753">
                <a:tc>
                  <a:txBody>
                    <a:bodyPr/>
                    <a:lstStyle/>
                    <a:p>
                      <a:pPr marL="0" marR="0" algn="just">
                        <a:lnSpc>
                          <a:spcPct val="105000"/>
                        </a:lnSpc>
                        <a:spcBef>
                          <a:spcPts val="0"/>
                        </a:spcBef>
                        <a:spcAft>
                          <a:spcPts val="0"/>
                        </a:spcAft>
                      </a:pPr>
                      <a:r>
                        <a:rPr lang="en-US" sz="1200">
                          <a:effectLst/>
                        </a:rPr>
                        <a:t>DS1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byte-stream of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object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test program that establishes connection to the printer and issues simple G-Codes. Connect test PC to printer and monitor feedback stream from printer. Inspect and verify that the de-serialized printer feedback object is built correctly. Inspection and verification can be accomplished with a Java debugger hooked into the test program.</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511217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err="1" smtClean="0"/>
              <a:t>Tx</a:t>
            </a:r>
            <a:r>
              <a:rPr lang="en-US" dirty="0" smtClean="0"/>
              <a:t>/Rx Module – Unit Tests</a:t>
            </a:r>
            <a:endParaRPr lang="en-US" dirty="0"/>
          </a:p>
        </p:txBody>
      </p:sp>
      <p:sp>
        <p:nvSpPr>
          <p:cNvPr id="3" name="Content Placeholder 2"/>
          <p:cNvSpPr>
            <a:spLocks noGrp="1"/>
          </p:cNvSpPr>
          <p:nvPr>
            <p:ph idx="1"/>
          </p:nvPr>
        </p:nvSpPr>
        <p:spPr>
          <a:xfrm>
            <a:off x="457200" y="4572000"/>
            <a:ext cx="7620000" cy="1828800"/>
          </a:xfrm>
        </p:spPr>
        <p:txBody>
          <a:bodyPr/>
          <a:lstStyle/>
          <a:p>
            <a:pPr marL="285750" indent="-285750"/>
            <a:r>
              <a:rPr lang="en-US" sz="2400" dirty="0"/>
              <a:t>Build a test program</a:t>
            </a:r>
          </a:p>
          <a:p>
            <a:pPr marL="285750" indent="-285750"/>
            <a:r>
              <a:rPr lang="en-US" sz="2400" dirty="0"/>
              <a:t>establish a connection to the printer</a:t>
            </a:r>
          </a:p>
          <a:p>
            <a:pPr marL="285750" indent="-285750"/>
            <a:r>
              <a:rPr lang="en-US" sz="2400" dirty="0"/>
              <a:t>Requires physical printer to be tested.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1307349"/>
              </p:ext>
            </p:extLst>
          </p:nvPr>
        </p:nvGraphicFramePr>
        <p:xfrm>
          <a:off x="304800" y="990601"/>
          <a:ext cx="8153400" cy="3558029"/>
        </p:xfrm>
        <a:graphic>
          <a:graphicData uri="http://schemas.openxmlformats.org/drawingml/2006/table">
            <a:tbl>
              <a:tblPr firstRow="1" firstCol="1" bandRow="1">
                <a:tableStyleId>{5C22544A-7EE6-4342-B048-85BDC9FD1C3A}</a:tableStyleId>
              </a:tblPr>
              <a:tblGrid>
                <a:gridCol w="1050492"/>
                <a:gridCol w="2026457"/>
                <a:gridCol w="2140625"/>
                <a:gridCol w="2935826"/>
              </a:tblGrid>
              <a:tr h="256359">
                <a:tc>
                  <a:txBody>
                    <a:bodyPr/>
                    <a:lstStyle/>
                    <a:p>
                      <a:pPr marL="0" marR="0" algn="just">
                        <a:lnSpc>
                          <a:spcPct val="105000"/>
                        </a:lnSpc>
                        <a:spcBef>
                          <a:spcPts val="0"/>
                        </a:spcBef>
                        <a:spcAft>
                          <a:spcPts val="0"/>
                        </a:spcAft>
                      </a:pPr>
                      <a:r>
                        <a:rPr lang="en-US" sz="1000">
                          <a:effectLst/>
                        </a:rPr>
                        <a:t>Test ID</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Input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Expected Output/Action</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2604" marR="62604" marT="0" marB="0"/>
                </a:tc>
              </a:tr>
              <a:tr h="974963">
                <a:tc>
                  <a:txBody>
                    <a:bodyPr/>
                    <a:lstStyle/>
                    <a:p>
                      <a:pPr marL="0" marR="0" algn="just">
                        <a:lnSpc>
                          <a:spcPct val="105000"/>
                        </a:lnSpc>
                        <a:spcBef>
                          <a:spcPts val="0"/>
                        </a:spcBef>
                        <a:spcAft>
                          <a:spcPts val="0"/>
                        </a:spcAft>
                      </a:pPr>
                      <a:r>
                        <a:rPr lang="en-US" sz="1000">
                          <a:effectLst/>
                        </a:rPr>
                        <a:t>TR1</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establish connection to printer firmware via virtual serial communications using the parameters specified within the 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Manually build a PrintJobConfiguration object with connection information. The test PrintJobConfiguration object will be passed to a small test program that uses its information to establish connection to the printer firmware.  </a:t>
                      </a:r>
                      <a:endParaRPr lang="en-US" sz="1000">
                        <a:solidFill>
                          <a:srgbClr val="2F5496"/>
                        </a:solidFill>
                        <a:effectLst/>
                        <a:latin typeface="Times New Roman"/>
                        <a:ea typeface="Times New Roman"/>
                        <a:cs typeface="Times New Roman"/>
                      </a:endParaRPr>
                    </a:p>
                  </a:txBody>
                  <a:tcPr marL="62604" marR="62604" marT="0" marB="0"/>
                </a:tc>
              </a:tr>
              <a:tr h="907290">
                <a:tc>
                  <a:txBody>
                    <a:bodyPr/>
                    <a:lstStyle/>
                    <a:p>
                      <a:pPr marL="0" marR="0" algn="just">
                        <a:lnSpc>
                          <a:spcPct val="105000"/>
                        </a:lnSpc>
                        <a:spcBef>
                          <a:spcPts val="0"/>
                        </a:spcBef>
                        <a:spcAft>
                          <a:spcPts val="0"/>
                        </a:spcAft>
                      </a:pPr>
                      <a:r>
                        <a:rPr lang="en-US" sz="1000">
                          <a:effectLst/>
                        </a:rPr>
                        <a:t>TR2</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Serialized G-Code stream</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poll and lock printer G-Code buffer. Write serialized G-Code stream to printer firmware.</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Using the test program that establishes a connection to the printer, we will poll the printer, lock the G-Code buffer and verify that the test G-Codes have been sent. This can be verified visually as the printer executes the commands and via the printer feedback stream.</a:t>
                      </a:r>
                      <a:endParaRPr lang="en-US" sz="1000">
                        <a:solidFill>
                          <a:srgbClr val="2F5496"/>
                        </a:solidFill>
                        <a:effectLst/>
                        <a:latin typeface="Times New Roman"/>
                        <a:ea typeface="Times New Roman"/>
                        <a:cs typeface="Times New Roman"/>
                      </a:endParaRPr>
                    </a:p>
                  </a:txBody>
                  <a:tcPr marL="62604" marR="62604" marT="0" marB="0"/>
                </a:tc>
              </a:tr>
              <a:tr h="1366587">
                <a:tc>
                  <a:txBody>
                    <a:bodyPr/>
                    <a:lstStyle/>
                    <a:p>
                      <a:pPr marL="0" marR="0" algn="just">
                        <a:lnSpc>
                          <a:spcPct val="105000"/>
                        </a:lnSpc>
                        <a:spcBef>
                          <a:spcPts val="0"/>
                        </a:spcBef>
                        <a:spcAft>
                          <a:spcPts val="0"/>
                        </a:spcAft>
                      </a:pPr>
                      <a:r>
                        <a:rPr lang="en-US" sz="1000">
                          <a:effectLst/>
                        </a:rPr>
                        <a:t>TR3</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Byte-stream of printer feedback information from printer</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populate printer feedback buffer and raise a “buffer ready” flag signifying that printer feedback data is ready.</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dirty="0">
                          <a:effectLst/>
                        </a:rPr>
                        <a:t>Using the test program that establishes a connection to the printer, we will continually monitor the input stream for printer feedback. We will verify that the feedback data buffer has been populated, is recent, and raises the ready flag. This can be inspected and verified with a Java debugger hooked into the test program.</a:t>
                      </a:r>
                      <a:endParaRPr lang="en-US" sz="1000" dirty="0">
                        <a:solidFill>
                          <a:srgbClr val="2F5496"/>
                        </a:solidFill>
                        <a:effectLst/>
                        <a:latin typeface="Times New Roman"/>
                        <a:ea typeface="Times New Roman"/>
                        <a:cs typeface="Times New Roman"/>
                      </a:endParaRPr>
                    </a:p>
                  </a:txBody>
                  <a:tcPr marL="62604" marR="62604" marT="0" marB="0"/>
                </a:tc>
              </a:tr>
            </a:tbl>
          </a:graphicData>
        </a:graphic>
      </p:graphicFrame>
    </p:spTree>
    <p:extLst>
      <p:ext uri="{BB962C8B-B14F-4D97-AF65-F5344CB8AC3E}">
        <p14:creationId xmlns:p14="http://schemas.microsoft.com/office/powerpoint/2010/main" val="1927382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8863495"/>
              </p:ext>
            </p:extLst>
          </p:nvPr>
        </p:nvGraphicFramePr>
        <p:xfrm>
          <a:off x="152400" y="1307909"/>
          <a:ext cx="8305800" cy="4853877"/>
        </p:xfrm>
        <a:graphic>
          <a:graphicData uri="http://schemas.openxmlformats.org/drawingml/2006/table">
            <a:tbl>
              <a:tblPr firstRow="1" firstCol="1" bandRow="1">
                <a:tableStyleId>{5C22544A-7EE6-4342-B048-85BDC9FD1C3A}</a:tableStyleId>
              </a:tblPr>
              <a:tblGrid>
                <a:gridCol w="1095587"/>
                <a:gridCol w="1762710"/>
                <a:gridCol w="2780503"/>
                <a:gridCol w="2667000"/>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dirty="0" smtClean="0">
                          <a:effectLst/>
                        </a:rPr>
                        <a:t>IT1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 Configuration</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STL Files</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 Job Start</a:t>
                      </a: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Fully Formed Configuration object (UI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Subsection AMF Files (Preprocessing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Raw G-Code Files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Compiled G-Code (Post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a:t>
                      </a:r>
                      <a:r>
                        <a:rPr lang="en-US" sz="1600" kern="1200" smtClean="0">
                          <a:solidFill>
                            <a:schemeClr val="dk1"/>
                          </a:solidFill>
                          <a:effectLst/>
                          <a:latin typeface="+mn-lt"/>
                          <a:ea typeface="+mn-ea"/>
                          <a:cs typeface="+mn-cs"/>
                        </a:rPr>
                        <a:t>of G-Codes </a:t>
                      </a:r>
                      <a:r>
                        <a:rPr lang="en-US" sz="1600" kern="1200" dirty="0" smtClean="0">
                          <a:solidFill>
                            <a:schemeClr val="dk1"/>
                          </a:solidFill>
                          <a:effectLst/>
                          <a:latin typeface="+mn-lt"/>
                          <a:ea typeface="+mn-ea"/>
                          <a:cs typeface="+mn-cs"/>
                        </a:rPr>
                        <a:t>(Printer Control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data (Communications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Printer Object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Updates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Control Updates (State Monitoring Layer)</a:t>
                      </a:r>
                      <a:endParaRPr lang="en-US" sz="1600" kern="1200" dirty="0">
                        <a:solidFill>
                          <a:schemeClr val="dk1"/>
                        </a:solidFill>
                        <a:effectLst/>
                        <a:latin typeface="+mn-lt"/>
                        <a:ea typeface="+mn-ea"/>
                        <a:cs typeface="+mn-cs"/>
                      </a:endParaRPr>
                    </a:p>
                  </a:txBody>
                  <a:tcPr marL="68580" marR="68580" marT="0" marB="0"/>
                </a:tc>
                <a:tc>
                  <a:txBody>
                    <a:bodyPr/>
                    <a:lstStyle/>
                    <a:p>
                      <a:pPr marL="0" marR="0" lvl="0" indent="0" algn="l" defTabSz="914400" rtl="0" eaLnBrk="1" latinLnBrk="0" hangingPunct="1">
                        <a:lnSpc>
                          <a:spcPct val="105000"/>
                        </a:lnSpc>
                        <a:spcBef>
                          <a:spcPts val="0"/>
                        </a:spcBef>
                        <a:spcAft>
                          <a:spcPts val="0"/>
                        </a:spcAft>
                        <a:buFont typeface="Symbol" panose="05050102010706020507" pitchFamily="18" charset="2"/>
                        <a:buNone/>
                      </a:pPr>
                      <a:r>
                        <a:rPr lang="en-US" sz="1600" kern="1200" dirty="0" smtClean="0">
                          <a:solidFill>
                            <a:schemeClr val="dk1"/>
                          </a:solidFill>
                          <a:effectLst/>
                          <a:latin typeface="+mn-lt"/>
                          <a:ea typeface="+mn-ea"/>
                          <a:cs typeface="+mn-cs"/>
                        </a:rPr>
                        <a:t>This test will be a series of simple objects taken from STL to final printer object.  At each layer divide the processing will be stopped using a debug mode so the objects can be inspected for completeness and correctness. </a:t>
                      </a:r>
                      <a:endParaRPr lang="en-US" sz="1600" kern="1200" dirty="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530027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Testing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2471591"/>
              </p:ext>
            </p:extLst>
          </p:nvPr>
        </p:nvGraphicFramePr>
        <p:xfrm>
          <a:off x="76200" y="1327150"/>
          <a:ext cx="8381999" cy="5149850"/>
        </p:xfrm>
        <a:graphic>
          <a:graphicData uri="http://schemas.openxmlformats.org/drawingml/2006/table">
            <a:tbl>
              <a:tblPr firstRow="1" firstCol="1" bandRow="1">
                <a:tableStyleId>{5C22544A-7EE6-4342-B048-85BDC9FD1C3A}</a:tableStyleId>
              </a:tblPr>
              <a:tblGrid>
                <a:gridCol w="478973"/>
                <a:gridCol w="2953656"/>
                <a:gridCol w="1836056"/>
                <a:gridCol w="3081487"/>
                <a:gridCol w="31827"/>
              </a:tblGrid>
              <a:tr h="243974">
                <a:tc>
                  <a:txBody>
                    <a:bodyPr/>
                    <a:lstStyle/>
                    <a:p>
                      <a:pPr marL="0" marR="0" algn="just">
                        <a:lnSpc>
                          <a:spcPct val="105000"/>
                        </a:lnSpc>
                        <a:spcBef>
                          <a:spcPts val="0"/>
                        </a:spcBef>
                        <a:spcAft>
                          <a:spcPts val="0"/>
                        </a:spcAft>
                      </a:pPr>
                      <a:r>
                        <a:rPr lang="en-US" sz="1000" dirty="0">
                          <a:effectLst/>
                        </a:rPr>
                        <a:t>Test ID</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Requirement Tested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Expected Output/Action</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746626">
                <a:tc>
                  <a:txBody>
                    <a:bodyPr/>
                    <a:lstStyle/>
                    <a:p>
                      <a:pPr marL="0" marR="0" algn="just">
                        <a:lnSpc>
                          <a:spcPct val="105000"/>
                        </a:lnSpc>
                        <a:spcBef>
                          <a:spcPts val="0"/>
                        </a:spcBef>
                        <a:spcAft>
                          <a:spcPts val="0"/>
                        </a:spcAft>
                      </a:pPr>
                      <a:r>
                        <a:rPr lang="en-US" sz="1000">
                          <a:effectLst/>
                        </a:rPr>
                        <a:t>VT1</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3.1 STL File Input</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dirty="0">
                          <a:effectLst/>
                        </a:rPr>
                        <a:t>The user will be able to see the file has been accepted and the file name will be displayed in the GUI.</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dirty="0">
                          <a:effectLst/>
                        </a:rPr>
                        <a:t>Use the GUI to import a STL File.  </a:t>
                      </a:r>
                      <a:endParaRPr lang="en-US" sz="1000" dirty="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914400">
                <a:tc>
                  <a:txBody>
                    <a:bodyPr/>
                    <a:lstStyle/>
                    <a:p>
                      <a:pPr marL="0" marR="0" algn="just">
                        <a:lnSpc>
                          <a:spcPct val="105000"/>
                        </a:lnSpc>
                        <a:spcBef>
                          <a:spcPts val="0"/>
                        </a:spcBef>
                        <a:spcAft>
                          <a:spcPts val="0"/>
                        </a:spcAft>
                      </a:pPr>
                      <a:r>
                        <a:rPr lang="en-US" sz="1000">
                          <a:effectLst/>
                        </a:rPr>
                        <a:t/>
                      </a:r>
                      <a:br>
                        <a:rPr lang="en-US" sz="1000">
                          <a:effectLst/>
                        </a:rPr>
                      </a:br>
                      <a:r>
                        <a:rPr lang="en-US" sz="1000">
                          <a:effectLst/>
                        </a:rPr>
                        <a:t>VT2</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3.2 Graphical User Interface</a:t>
                      </a:r>
                    </a:p>
                    <a:p>
                      <a:pPr marL="0" marR="0" algn="just">
                        <a:lnSpc>
                          <a:spcPct val="105000"/>
                        </a:lnSpc>
                        <a:spcBef>
                          <a:spcPts val="0"/>
                        </a:spcBef>
                        <a:spcAft>
                          <a:spcPts val="0"/>
                        </a:spcAft>
                      </a:pPr>
                      <a:r>
                        <a:rPr lang="en-US" sz="1000">
                          <a:effectLst/>
                        </a:rPr>
                        <a:t>3.13 Database Interface</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8.1 Material Database</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Configuration data will be stored and retrieved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the GUI and click on the view/edit database button.  The user then will see and be able to edit stored values.   Upon changing values the user will return to the main menu.  Clicking on the view/edit button again will display the edited values.</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2390942">
                <a:tc>
                  <a:txBody>
                    <a:bodyPr/>
                    <a:lstStyle/>
                    <a:p>
                      <a:pPr marL="0" marR="0" algn="just">
                        <a:lnSpc>
                          <a:spcPct val="105000"/>
                        </a:lnSpc>
                        <a:spcBef>
                          <a:spcPts val="0"/>
                        </a:spcBef>
                        <a:spcAft>
                          <a:spcPts val="0"/>
                        </a:spcAft>
                      </a:pPr>
                      <a:r>
                        <a:rPr lang="en-US" sz="1000">
                          <a:effectLst/>
                        </a:rPr>
                        <a:t>VT3</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3.1 STL File Input</a:t>
                      </a:r>
                    </a:p>
                    <a:p>
                      <a:pPr marL="0" marR="0" algn="just">
                        <a:lnSpc>
                          <a:spcPct val="105000"/>
                        </a:lnSpc>
                        <a:spcBef>
                          <a:spcPts val="0"/>
                        </a:spcBef>
                        <a:spcAft>
                          <a:spcPts val="0"/>
                        </a:spcAft>
                      </a:pPr>
                      <a:r>
                        <a:rPr lang="en-US" sz="1000">
                          <a:effectLst/>
                        </a:rPr>
                        <a:t>3.3 Generate Machine Instructions</a:t>
                      </a:r>
                    </a:p>
                    <a:p>
                      <a:pPr marL="0" marR="0" algn="just">
                        <a:lnSpc>
                          <a:spcPct val="105000"/>
                        </a:lnSpc>
                        <a:spcBef>
                          <a:spcPts val="0"/>
                        </a:spcBef>
                        <a:spcAft>
                          <a:spcPts val="0"/>
                        </a:spcAft>
                      </a:pPr>
                      <a:r>
                        <a:rPr lang="en-US" sz="1000">
                          <a:effectLst/>
                        </a:rPr>
                        <a:t>3.4 Issue Machine Instructions</a:t>
                      </a:r>
                    </a:p>
                    <a:p>
                      <a:pPr marL="0" marR="0" algn="just">
                        <a:lnSpc>
                          <a:spcPct val="105000"/>
                        </a:lnSpc>
                        <a:spcBef>
                          <a:spcPts val="0"/>
                        </a:spcBef>
                        <a:spcAft>
                          <a:spcPts val="0"/>
                        </a:spcAft>
                      </a:pPr>
                      <a:r>
                        <a:rPr lang="en-US" sz="1000">
                          <a:effectLst/>
                        </a:rPr>
                        <a:t>3.6 Monitor Temperature</a:t>
                      </a:r>
                    </a:p>
                    <a:p>
                      <a:pPr marL="0" marR="0" algn="just">
                        <a:lnSpc>
                          <a:spcPct val="105000"/>
                        </a:lnSpc>
                        <a:spcBef>
                          <a:spcPts val="0"/>
                        </a:spcBef>
                        <a:spcAft>
                          <a:spcPts val="0"/>
                        </a:spcAft>
                      </a:pPr>
                      <a:r>
                        <a:rPr lang="en-US" sz="1000">
                          <a:effectLst/>
                        </a:rPr>
                        <a:t>3.7 Monitor Position</a:t>
                      </a:r>
                    </a:p>
                    <a:p>
                      <a:pPr marL="0" marR="0" algn="just">
                        <a:lnSpc>
                          <a:spcPct val="105000"/>
                        </a:lnSpc>
                        <a:spcBef>
                          <a:spcPts val="0"/>
                        </a:spcBef>
                        <a:spcAft>
                          <a:spcPts val="0"/>
                        </a:spcAft>
                      </a:pPr>
                      <a:r>
                        <a:rPr lang="en-US" sz="1000">
                          <a:effectLst/>
                        </a:rPr>
                        <a:t>3.8 Identify Material Constraints</a:t>
                      </a:r>
                    </a:p>
                    <a:p>
                      <a:pPr marL="0" marR="0" algn="just">
                        <a:lnSpc>
                          <a:spcPct val="105000"/>
                        </a:lnSpc>
                        <a:spcBef>
                          <a:spcPts val="0"/>
                        </a:spcBef>
                        <a:spcAft>
                          <a:spcPts val="0"/>
                        </a:spcAft>
                      </a:pPr>
                      <a:r>
                        <a:rPr lang="en-US" sz="1000">
                          <a:effectLst/>
                        </a:rPr>
                        <a:t>3.9 Identify Materials</a:t>
                      </a:r>
                    </a:p>
                    <a:p>
                      <a:pPr marL="0" marR="0" algn="just">
                        <a:lnSpc>
                          <a:spcPct val="105000"/>
                        </a:lnSpc>
                        <a:spcBef>
                          <a:spcPts val="0"/>
                        </a:spcBef>
                        <a:spcAft>
                          <a:spcPts val="0"/>
                        </a:spcAft>
                      </a:pPr>
                      <a:r>
                        <a:rPr lang="en-US" sz="1000">
                          <a:effectLst/>
                        </a:rPr>
                        <a:t>3.10 Identify Shapes</a:t>
                      </a:r>
                    </a:p>
                    <a:p>
                      <a:pPr marL="0" marR="0" algn="just">
                        <a:lnSpc>
                          <a:spcPct val="105000"/>
                        </a:lnSpc>
                        <a:spcBef>
                          <a:spcPts val="0"/>
                        </a:spcBef>
                        <a:spcAft>
                          <a:spcPts val="0"/>
                        </a:spcAft>
                      </a:pPr>
                      <a:r>
                        <a:rPr lang="en-US" sz="1000">
                          <a:effectLst/>
                        </a:rPr>
                        <a:t>3.11 Determine Shape of Support Material Structure</a:t>
                      </a:r>
                    </a:p>
                    <a:p>
                      <a:pPr marL="0" marR="0" algn="just">
                        <a:lnSpc>
                          <a:spcPct val="105000"/>
                        </a:lnSpc>
                        <a:spcBef>
                          <a:spcPts val="0"/>
                        </a:spcBef>
                        <a:spcAft>
                          <a:spcPts val="0"/>
                        </a:spcAft>
                      </a:pPr>
                      <a:r>
                        <a:rPr lang="en-US" sz="1000">
                          <a:effectLst/>
                        </a:rPr>
                        <a:t>3.12 Create Printing Path</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3.15 Slice Geometry into Thickness Levels</a:t>
                      </a:r>
                    </a:p>
                    <a:p>
                      <a:pPr marL="0" marR="0" algn="just">
                        <a:lnSpc>
                          <a:spcPct val="105000"/>
                        </a:lnSpc>
                        <a:spcBef>
                          <a:spcPts val="0"/>
                        </a:spcBef>
                        <a:spcAft>
                          <a:spcPts val="0"/>
                        </a:spcAft>
                      </a:pPr>
                      <a:r>
                        <a:rPr lang="en-US" sz="1000">
                          <a:effectLst/>
                        </a:rPr>
                        <a:t>3.16 Monitor Flow Sensors</a:t>
                      </a:r>
                    </a:p>
                    <a:p>
                      <a:pPr marL="0" marR="0" algn="just">
                        <a:lnSpc>
                          <a:spcPct val="105000"/>
                        </a:lnSpc>
                        <a:spcBef>
                          <a:spcPts val="0"/>
                        </a:spcBef>
                        <a:spcAft>
                          <a:spcPts val="0"/>
                        </a:spcAft>
                      </a:pPr>
                      <a:r>
                        <a:rPr lang="en-US" sz="1000">
                          <a:effectLst/>
                        </a:rPr>
                        <a:t>4.2 Host Software to Printer Connection</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Printed Model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an STL file. Set configuration Data and click print.  The system will then print the correct shape and material.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853908">
                <a:tc>
                  <a:txBody>
                    <a:bodyPr/>
                    <a:lstStyle/>
                    <a:p>
                      <a:pPr marL="0" marR="0" algn="just">
                        <a:lnSpc>
                          <a:spcPct val="105000"/>
                        </a:lnSpc>
                        <a:spcBef>
                          <a:spcPts val="0"/>
                        </a:spcBef>
                        <a:spcAft>
                          <a:spcPts val="0"/>
                        </a:spcAft>
                      </a:pPr>
                      <a:r>
                        <a:rPr lang="en-US" sz="1000">
                          <a:effectLst/>
                        </a:rPr>
                        <a:t>VT4</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6.1 Temperature cutoff threshold</a:t>
                      </a:r>
                    </a:p>
                    <a:p>
                      <a:pPr marL="0" marR="0" algn="just">
                        <a:lnSpc>
                          <a:spcPct val="105000"/>
                        </a:lnSpc>
                        <a:spcBef>
                          <a:spcPts val="0"/>
                        </a:spcBef>
                        <a:spcAft>
                          <a:spcPts val="0"/>
                        </a:spcAft>
                      </a:pPr>
                      <a:r>
                        <a:rPr lang="en-US" sz="1000">
                          <a:effectLst/>
                        </a:rPr>
                        <a:t>3.16 Monitor Flow Sensors</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System stops printing if out of range </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During a print run a fan will be pointed at the head reducing its temperature to below specified material requirements and the printer will stop printing until the temperature is raised to the correct level.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bl>
          </a:graphicData>
        </a:graphic>
      </p:graphicFrame>
    </p:spTree>
    <p:extLst>
      <p:ext uri="{BB962C8B-B14F-4D97-AF65-F5344CB8AC3E}">
        <p14:creationId xmlns:p14="http://schemas.microsoft.com/office/powerpoint/2010/main" val="1763299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078632"/>
              </p:ext>
            </p:extLst>
          </p:nvPr>
        </p:nvGraphicFramePr>
        <p:xfrm>
          <a:off x="628650" y="1890744"/>
          <a:ext cx="7886700" cy="179832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Difficult to determine if failures are happening on the hardware or software.</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Low</a:t>
                      </a:r>
                    </a:p>
                    <a:p>
                      <a:endParaRPr lang="en-US" sz="2000" dirty="0"/>
                    </a:p>
                  </a:txBody>
                  <a:tcPr/>
                </a:tc>
              </a:tr>
              <a:tr h="370840">
                <a:tc>
                  <a:txBody>
                    <a:bodyPr/>
                    <a:lstStyle/>
                    <a:p>
                      <a:r>
                        <a:rPr lang="en-US" dirty="0" smtClean="0"/>
                        <a:t>Strategy</a:t>
                      </a:r>
                      <a:endParaRPr lang="en-US" dirty="0"/>
                    </a:p>
                  </a:txBody>
                  <a:tcPr/>
                </a:tc>
                <a:tc>
                  <a:txBody>
                    <a:bodyPr/>
                    <a:lstStyle/>
                    <a:p>
                      <a:r>
                        <a:rPr lang="en-US" sz="1600" dirty="0" smtClean="0"/>
                        <a:t>Examine the G-Codes that are sent to the printer for correctness.  Examine raw feedback from the printer separately.</a:t>
                      </a:r>
                      <a:endParaRPr lang="en-US" sz="1600" dirty="0"/>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Hardware Unreliable</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3882719474"/>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lvl="0"/>
                      <a:r>
                        <a:rPr lang="en-US" sz="1800" dirty="0" smtClean="0"/>
                        <a:t>During third party software failure, tests in this test plan may not return accurate results.</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High</a:t>
                      </a:r>
                    </a:p>
                    <a:p>
                      <a:endParaRPr lang="en-US" sz="1800" dirty="0"/>
                    </a:p>
                  </a:txBody>
                  <a:tcPr/>
                </a:tc>
              </a:tr>
              <a:tr h="370840">
                <a:tc>
                  <a:txBody>
                    <a:bodyPr/>
                    <a:lstStyle/>
                    <a:p>
                      <a:r>
                        <a:rPr lang="en-US" dirty="0" smtClean="0"/>
                        <a:t>Strategy</a:t>
                      </a:r>
                      <a:endParaRPr lang="en-US" dirty="0"/>
                    </a:p>
                  </a:txBody>
                  <a:tcPr/>
                </a:tc>
                <a:tc>
                  <a:txBody>
                    <a:bodyPr/>
                    <a:lstStyle/>
                    <a:p>
                      <a:pPr lvl="0"/>
                      <a:r>
                        <a:rPr lang="en-US" sz="1800" dirty="0" smtClean="0"/>
                        <a:t>Test third party software separately when tests involving the third party software fail.</a:t>
                      </a: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Third Party Software Unreliable</a:t>
            </a:r>
            <a:endParaRPr lang="en-US" sz="2000" dirty="0"/>
          </a:p>
        </p:txBody>
      </p:sp>
    </p:spTree>
    <p:extLst>
      <p:ext uri="{BB962C8B-B14F-4D97-AF65-F5344CB8AC3E}">
        <p14:creationId xmlns:p14="http://schemas.microsoft.com/office/powerpoint/2010/main" val="2949582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(cont.)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2164242"/>
              </p:ext>
            </p:extLst>
          </p:nvPr>
        </p:nvGraphicFramePr>
        <p:xfrm>
          <a:off x="628650" y="1890744"/>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Some defects specific to certain combinations of input may never be discovered through the testing process.</a:t>
                      </a:r>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r>
                        <a:rPr lang="en-US" sz="1800" kern="1200" dirty="0" smtClean="0">
                          <a:solidFill>
                            <a:schemeClr val="dk1"/>
                          </a:solidFill>
                          <a:effectLst/>
                          <a:latin typeface="+mn-lt"/>
                          <a:ea typeface="+mn-ea"/>
                          <a:cs typeface="+mn-cs"/>
                        </a:rPr>
                        <a:t>Medium</a:t>
                      </a:r>
                    </a:p>
                    <a:p>
                      <a:endParaRPr lang="en-US" sz="1800" kern="1200" dirty="0" smtClean="0">
                        <a:solidFill>
                          <a:schemeClr val="dk1"/>
                        </a:solidFill>
                        <a:effectLst/>
                        <a:latin typeface="+mn-lt"/>
                        <a:ea typeface="+mn-ea"/>
                        <a:cs typeface="+mn-cs"/>
                      </a:endParaRPr>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Boundary conditions will be tested for each input.</a:t>
                      </a:r>
                    </a:p>
                    <a:p>
                      <a:endParaRPr lang="en-US" sz="1800" kern="1200" dirty="0">
                        <a:solidFill>
                          <a:schemeClr val="dk1"/>
                        </a:solidFill>
                        <a:effectLst/>
                        <a:latin typeface="+mn-lt"/>
                        <a:ea typeface="+mn-ea"/>
                        <a:cs typeface="+mn-cs"/>
                      </a:endParaRPr>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Untested Input Combinations</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188219152"/>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Extends the time needed for testing.</a:t>
                      </a:r>
                    </a:p>
                    <a:p>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Regression testing will be performed whenever defects are patched.</a:t>
                      </a:r>
                      <a:endParaRPr lang="en-US" sz="1800" kern="1200" dirty="0">
                        <a:solidFill>
                          <a:schemeClr val="dk1"/>
                        </a:solidFill>
                        <a:effectLst/>
                        <a:latin typeface="+mn-lt"/>
                        <a:ea typeface="+mn-ea"/>
                        <a:cs typeface="+mn-cs"/>
                      </a:endParaRP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Defect Fixes May Cause Other New Defects</a:t>
            </a:r>
            <a:endParaRPr lang="en-US" sz="2000" dirty="0"/>
          </a:p>
        </p:txBody>
      </p:sp>
    </p:spTree>
    <p:extLst>
      <p:ext uri="{BB962C8B-B14F-4D97-AF65-F5344CB8AC3E}">
        <p14:creationId xmlns:p14="http://schemas.microsoft.com/office/powerpoint/2010/main" val="400896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Be Tested</a:t>
            </a:r>
            <a:endParaRPr lang="en-US" dirty="0"/>
          </a:p>
        </p:txBody>
      </p:sp>
      <p:sp>
        <p:nvSpPr>
          <p:cNvPr id="3" name="Content Placeholder 2"/>
          <p:cNvSpPr>
            <a:spLocks noGrp="1"/>
          </p:cNvSpPr>
          <p:nvPr>
            <p:ph idx="1"/>
          </p:nvPr>
        </p:nvSpPr>
        <p:spPr/>
        <p:txBody>
          <a:bodyPr numCol="2">
            <a:normAutofit fontScale="85000" lnSpcReduction="20000"/>
          </a:bodyPr>
          <a:lstStyle/>
          <a:p>
            <a:pPr lvl="0"/>
            <a:r>
              <a:rPr lang="en-US" dirty="0"/>
              <a:t>STL File Input</a:t>
            </a:r>
          </a:p>
          <a:p>
            <a:pPr lvl="0"/>
            <a:r>
              <a:rPr lang="en-US" dirty="0"/>
              <a:t>Graphical User Interface</a:t>
            </a:r>
          </a:p>
          <a:p>
            <a:pPr lvl="0"/>
            <a:r>
              <a:rPr lang="en-US" dirty="0"/>
              <a:t>Generate Machine Instructions</a:t>
            </a:r>
          </a:p>
          <a:p>
            <a:pPr lvl="0"/>
            <a:r>
              <a:rPr lang="en-US" dirty="0"/>
              <a:t>Issue Machine Instructions</a:t>
            </a:r>
          </a:p>
          <a:p>
            <a:pPr lvl="0"/>
            <a:r>
              <a:rPr lang="en-US" dirty="0"/>
              <a:t>Monitor Temperature</a:t>
            </a:r>
          </a:p>
          <a:p>
            <a:pPr lvl="0"/>
            <a:r>
              <a:rPr lang="en-US" dirty="0"/>
              <a:t>Monitor Position</a:t>
            </a:r>
          </a:p>
          <a:p>
            <a:pPr lvl="0"/>
            <a:r>
              <a:rPr lang="en-US" dirty="0"/>
              <a:t>Adhere to Material Constraints</a:t>
            </a:r>
          </a:p>
          <a:p>
            <a:pPr lvl="0"/>
            <a:r>
              <a:rPr lang="en-US" dirty="0"/>
              <a:t>Identify Materials</a:t>
            </a:r>
          </a:p>
          <a:p>
            <a:pPr lvl="0"/>
            <a:r>
              <a:rPr lang="en-US" dirty="0"/>
              <a:t>Identify Shapes</a:t>
            </a:r>
          </a:p>
          <a:p>
            <a:pPr lvl="0"/>
            <a:r>
              <a:rPr lang="en-US" dirty="0"/>
              <a:t>Determine Shape of Support Material Structure</a:t>
            </a:r>
          </a:p>
          <a:p>
            <a:pPr lvl="0"/>
            <a:r>
              <a:rPr lang="en-US" dirty="0"/>
              <a:t>Create Printing Path</a:t>
            </a:r>
          </a:p>
          <a:p>
            <a:pPr lvl="0"/>
            <a:r>
              <a:rPr lang="en-US" dirty="0"/>
              <a:t>Database Interface</a:t>
            </a:r>
          </a:p>
          <a:p>
            <a:pPr lvl="0"/>
            <a:r>
              <a:rPr lang="en-US" dirty="0"/>
              <a:t>Store &amp; Load Material Records</a:t>
            </a:r>
          </a:p>
          <a:p>
            <a:pPr lvl="0"/>
            <a:r>
              <a:rPr lang="en-US" dirty="0"/>
              <a:t>Slice Geometry into Thickness Levels</a:t>
            </a:r>
          </a:p>
          <a:p>
            <a:pPr lvl="0"/>
            <a:r>
              <a:rPr lang="en-US" dirty="0"/>
              <a:t>Monitor Flow Sensors</a:t>
            </a:r>
          </a:p>
          <a:p>
            <a:pPr lvl="0"/>
            <a:r>
              <a:rPr lang="en-US" dirty="0"/>
              <a:t>Allow for UV Head Polymerization</a:t>
            </a:r>
          </a:p>
          <a:p>
            <a:pPr lvl="0"/>
            <a:r>
              <a:rPr lang="en-US" dirty="0"/>
              <a:t>Fill Density</a:t>
            </a:r>
          </a:p>
          <a:p>
            <a:pPr lvl="0"/>
            <a:r>
              <a:rPr lang="en-US" dirty="0"/>
              <a:t>Software Installer</a:t>
            </a:r>
          </a:p>
          <a:p>
            <a:pPr lvl="0"/>
            <a:r>
              <a:rPr lang="en-US" dirty="0"/>
              <a:t>Host Software to Printer Connection</a:t>
            </a:r>
          </a:p>
          <a:p>
            <a:pPr lvl="0"/>
            <a:r>
              <a:rPr lang="en-US" dirty="0"/>
              <a:t>Startup Time</a:t>
            </a:r>
          </a:p>
          <a:p>
            <a:pPr lvl="0"/>
            <a:r>
              <a:rPr lang="en-US" dirty="0"/>
              <a:t>STL Import Time</a:t>
            </a:r>
          </a:p>
          <a:p>
            <a:pPr lvl="0"/>
            <a:r>
              <a:rPr lang="en-US" dirty="0"/>
              <a:t>Object Processing Time</a:t>
            </a:r>
          </a:p>
          <a:p>
            <a:pPr lvl="0"/>
            <a:r>
              <a:rPr lang="en-US" dirty="0"/>
              <a:t>GUI Responsiveness</a:t>
            </a:r>
          </a:p>
          <a:p>
            <a:pPr lvl="0"/>
            <a:r>
              <a:rPr lang="en-US" dirty="0"/>
              <a:t>Real Time Sensor Monitoring</a:t>
            </a:r>
          </a:p>
          <a:p>
            <a:pPr lvl="0"/>
            <a:r>
              <a:rPr lang="en-US" dirty="0"/>
              <a:t>Temperature Cutoff Threshold</a:t>
            </a:r>
          </a:p>
          <a:p>
            <a:pPr lvl="0"/>
            <a:r>
              <a:rPr lang="en-US" dirty="0"/>
              <a:t>Printing Area Restrictions</a:t>
            </a:r>
          </a:p>
          <a:p>
            <a:pPr lvl="0"/>
            <a:r>
              <a:rPr lang="en-US" dirty="0"/>
              <a:t>Material Database</a:t>
            </a:r>
          </a:p>
          <a:p>
            <a:endParaRPr lang="en-US" dirty="0"/>
          </a:p>
        </p:txBody>
      </p:sp>
    </p:spTree>
    <p:extLst>
      <p:ext uri="{BB962C8B-B14F-4D97-AF65-F5344CB8AC3E}">
        <p14:creationId xmlns:p14="http://schemas.microsoft.com/office/powerpoint/2010/main" val="8893192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Not To Be Tested</a:t>
            </a:r>
            <a:endParaRPr lang="en-US" dirty="0"/>
          </a:p>
        </p:txBody>
      </p:sp>
      <p:sp>
        <p:nvSpPr>
          <p:cNvPr id="3" name="Content Placeholder 2"/>
          <p:cNvSpPr>
            <a:spLocks noGrp="1"/>
          </p:cNvSpPr>
          <p:nvPr>
            <p:ph idx="1"/>
          </p:nvPr>
        </p:nvSpPr>
        <p:spPr/>
        <p:txBody>
          <a:bodyPr/>
          <a:lstStyle/>
          <a:p>
            <a:r>
              <a:rPr lang="en-US" dirty="0" smtClean="0"/>
              <a:t>Monitor Door Switch</a:t>
            </a:r>
          </a:p>
          <a:p>
            <a:r>
              <a:rPr lang="en-US" dirty="0" smtClean="0"/>
              <a:t>Graphical Object Models</a:t>
            </a:r>
          </a:p>
          <a:p>
            <a:r>
              <a:rPr lang="en-US" dirty="0" smtClean="0"/>
              <a:t>Abstract Hardware Interface</a:t>
            </a:r>
          </a:p>
          <a:p>
            <a:r>
              <a:rPr lang="en-US" dirty="0" smtClean="0"/>
              <a:t>Modular and Scalable Design</a:t>
            </a:r>
            <a:endParaRPr lang="en-US" dirty="0"/>
          </a:p>
        </p:txBody>
      </p:sp>
    </p:spTree>
    <p:extLst>
      <p:ext uri="{BB962C8B-B14F-4D97-AF65-F5344CB8AC3E}">
        <p14:creationId xmlns:p14="http://schemas.microsoft.com/office/powerpoint/2010/main" val="4126106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Overall Success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6568161"/>
              </p:ext>
            </p:extLst>
          </p:nvPr>
        </p:nvGraphicFramePr>
        <p:xfrm>
          <a:off x="628650" y="1415828"/>
          <a:ext cx="8015479" cy="4594828"/>
        </p:xfrm>
        <a:graphic>
          <a:graphicData uri="http://schemas.openxmlformats.org/drawingml/2006/table">
            <a:tbl>
              <a:tblPr firstRow="1" bandRow="1">
                <a:tableStyleId>{5C22544A-7EE6-4342-B048-85BDC9FD1C3A}</a:tableStyleId>
              </a:tblPr>
              <a:tblGrid>
                <a:gridCol w="2671255"/>
                <a:gridCol w="2672112"/>
                <a:gridCol w="2672112"/>
              </a:tblGrid>
              <a:tr h="319508">
                <a:tc>
                  <a:txBody>
                    <a:bodyPr/>
                    <a:lstStyle/>
                    <a:p>
                      <a:pPr marL="0" marR="0" algn="l">
                        <a:lnSpc>
                          <a:spcPct val="105000"/>
                        </a:lnSpc>
                        <a:spcBef>
                          <a:spcPts val="0"/>
                        </a:spcBef>
                        <a:spcAft>
                          <a:spcPts val="0"/>
                        </a:spcAft>
                      </a:pPr>
                      <a:r>
                        <a:rPr lang="en-US" sz="1600" dirty="0">
                          <a:effectLst/>
                        </a:rPr>
                        <a:t>Metric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Pass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Fail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critical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high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moderate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75% - 100%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75%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a:effectLst/>
                        </a:rPr>
                        <a:t>Percentage of low priority features verified</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50% - 100%</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9508">
                <a:tc>
                  <a:txBody>
                    <a:bodyPr/>
                    <a:lstStyle/>
                    <a:p>
                      <a:pPr marL="0" marR="0" algn="l">
                        <a:lnSpc>
                          <a:spcPct val="105000"/>
                        </a:lnSpc>
                        <a:spcBef>
                          <a:spcPts val="0"/>
                        </a:spcBef>
                        <a:spcAft>
                          <a:spcPts val="0"/>
                        </a:spcAft>
                      </a:pPr>
                      <a:r>
                        <a:rPr lang="en-US" sz="1800">
                          <a:effectLst/>
                        </a:rPr>
                        <a:t>Branch and Line Coverage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80%-100%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6067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Deliverables</a:t>
            </a:r>
            <a:endParaRPr lang="en-US" dirty="0"/>
          </a:p>
        </p:txBody>
      </p:sp>
      <p:sp>
        <p:nvSpPr>
          <p:cNvPr id="3" name="Content Placeholder 2"/>
          <p:cNvSpPr>
            <a:spLocks noGrp="1"/>
          </p:cNvSpPr>
          <p:nvPr>
            <p:ph idx="1"/>
          </p:nvPr>
        </p:nvSpPr>
        <p:spPr/>
        <p:txBody>
          <a:bodyPr>
            <a:normAutofit/>
          </a:bodyPr>
          <a:lstStyle/>
          <a:p>
            <a:r>
              <a:rPr lang="en-US" dirty="0" err="1" smtClean="0"/>
              <a:t>JUnit</a:t>
            </a:r>
            <a:r>
              <a:rPr lang="en-US" dirty="0" smtClean="0"/>
              <a:t> Tests</a:t>
            </a:r>
          </a:p>
          <a:p>
            <a:pPr lvl="1"/>
            <a:r>
              <a:rPr lang="en-US" dirty="0" smtClean="0"/>
              <a:t>Test Cases</a:t>
            </a:r>
          </a:p>
          <a:p>
            <a:pPr lvl="1"/>
            <a:r>
              <a:rPr lang="en-US" dirty="0" smtClean="0"/>
              <a:t>Test Execution Code</a:t>
            </a:r>
          </a:p>
          <a:p>
            <a:r>
              <a:rPr lang="en-US" dirty="0" smtClean="0"/>
              <a:t>Test Output Reports</a:t>
            </a:r>
          </a:p>
          <a:p>
            <a:r>
              <a:rPr lang="en-US" dirty="0" smtClean="0"/>
              <a:t>Coverage Reports</a:t>
            </a:r>
          </a:p>
          <a:p>
            <a:r>
              <a:rPr lang="en-US" dirty="0" smtClean="0"/>
              <a:t>Non-</a:t>
            </a:r>
            <a:r>
              <a:rPr lang="en-US" dirty="0" err="1" smtClean="0"/>
              <a:t>Junit</a:t>
            </a:r>
            <a:r>
              <a:rPr lang="en-US" dirty="0" smtClean="0"/>
              <a:t> Tests</a:t>
            </a:r>
          </a:p>
          <a:p>
            <a:pPr lvl="1"/>
            <a:r>
              <a:rPr lang="en-US" dirty="0" smtClean="0"/>
              <a:t>Tabular report</a:t>
            </a:r>
          </a:p>
        </p:txBody>
      </p:sp>
    </p:spTree>
    <p:extLst>
      <p:ext uri="{BB962C8B-B14F-4D97-AF65-F5344CB8AC3E}">
        <p14:creationId xmlns:p14="http://schemas.microsoft.com/office/powerpoint/2010/main" val="332480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3334737"/>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213964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9940195"/>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54955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2 and 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7156405"/>
              </p:ext>
            </p:extLst>
          </p:nvPr>
        </p:nvGraphicFramePr>
        <p:xfrm>
          <a:off x="228600" y="1219203"/>
          <a:ext cx="8077200" cy="4608576"/>
        </p:xfrm>
        <a:graphic>
          <a:graphicData uri="http://schemas.openxmlformats.org/drawingml/2006/table">
            <a:tbl>
              <a:tblPr firstRow="1" firstCol="1" bandRow="1">
                <a:tableStyleId>{5C22544A-7EE6-4342-B048-85BDC9FD1C3A}</a:tableStyleId>
              </a:tblPr>
              <a:tblGrid>
                <a:gridCol w="982850"/>
                <a:gridCol w="4559924"/>
                <a:gridCol w="1289267"/>
                <a:gridCol w="1245159"/>
              </a:tblGrid>
              <a:tr h="185057">
                <a:tc>
                  <a:txBody>
                    <a:bodyPr/>
                    <a:lstStyle/>
                    <a:p>
                      <a:pPr marL="0" marR="0" algn="l">
                        <a:lnSpc>
                          <a:spcPct val="105000"/>
                        </a:lnSpc>
                        <a:spcBef>
                          <a:spcPts val="0"/>
                        </a:spcBef>
                        <a:spcAft>
                          <a:spcPts val="0"/>
                        </a:spcAft>
                      </a:pPr>
                      <a:r>
                        <a:rPr lang="en-US" sz="1200">
                          <a:effectLst/>
                        </a:rPr>
                        <a:t>Stage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Unit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Start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Finish</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dirty="0">
                          <a:effectLst/>
                        </a:rPr>
                        <a:t>2</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dirty="0">
                          <a:effectLst/>
                        </a:rPr>
                        <a:t>Print Job GUI Module</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Job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Control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Status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GUI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User Interface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Dispatch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State Monitoring</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Feedback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dirty="0">
                          <a:effectLst/>
                        </a:rPr>
                        <a:t>4/29/14</a:t>
                      </a:r>
                      <a:endParaRPr lang="en-US" sz="12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21618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47" name="Visio" r:id="rId4" imgW="7343730" imgH="9410580" progId="Visio.Drawing.15">
                  <p:embed/>
                </p:oleObj>
              </mc:Choice>
              <mc:Fallback>
                <p:oleObj name="Visio" r:id="rId4" imgW="7343730" imgH="9410580" progId="Visio.Drawing.15">
                  <p:embed/>
                  <p:pic>
                    <p:nvPicPr>
                      <p:cNvPr id="0" name="Object 1"/>
                      <p:cNvPicPr>
                        <a:picLocks noChangeAspect="1" noChangeArrowheads="1"/>
                      </p:cNvPicPr>
                      <p:nvPr/>
                    </p:nvPicPr>
                    <p:blipFill>
                      <a:blip r:embed="rId5"/>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991594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72" name="Visio" r:id="rId4" imgW="7534278" imgH="9677340" progId="Visio.Drawing.15">
                  <p:embed/>
                </p:oleObj>
              </mc:Choice>
              <mc:Fallback>
                <p:oleObj name="Visio" r:id="rId4" imgW="7534278" imgH="967734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Development</a:t>
            </a:r>
            <a:endParaRPr lang="en-US" dirty="0"/>
          </a:p>
        </p:txBody>
      </p:sp>
      <p:sp>
        <p:nvSpPr>
          <p:cNvPr id="3" name="Content Placeholder 2"/>
          <p:cNvSpPr>
            <a:spLocks noGrp="1"/>
          </p:cNvSpPr>
          <p:nvPr>
            <p:ph idx="1"/>
          </p:nvPr>
        </p:nvSpPr>
        <p:spPr>
          <a:xfrm>
            <a:off x="228600" y="1600200"/>
            <a:ext cx="7467600" cy="5257800"/>
          </a:xfrm>
        </p:spPr>
        <p:txBody>
          <a:bodyPr>
            <a:normAutofit fontScale="85000" lnSpcReduction="20000"/>
          </a:bodyPr>
          <a:lstStyle/>
          <a:p>
            <a:r>
              <a:rPr lang="en-US" b="1" dirty="0"/>
              <a:t>Stage one</a:t>
            </a:r>
          </a:p>
          <a:p>
            <a:pPr lvl="1"/>
            <a:r>
              <a:rPr lang="en-US" dirty="0"/>
              <a:t>User Interface Layer</a:t>
            </a:r>
          </a:p>
          <a:p>
            <a:pPr lvl="2"/>
            <a:r>
              <a:rPr lang="en-US" dirty="0"/>
              <a:t>Database subsystem</a:t>
            </a:r>
          </a:p>
          <a:p>
            <a:pPr lvl="3"/>
            <a:r>
              <a:rPr lang="en-US" dirty="0"/>
              <a:t>Persistence Framework</a:t>
            </a:r>
          </a:p>
          <a:p>
            <a:pPr lvl="3"/>
            <a:r>
              <a:rPr lang="en-US" dirty="0"/>
              <a:t>Command Structure</a:t>
            </a:r>
          </a:p>
          <a:p>
            <a:pPr lvl="1"/>
            <a:r>
              <a:rPr lang="en-US" dirty="0"/>
              <a:t>Preprocessing Layer</a:t>
            </a:r>
          </a:p>
          <a:p>
            <a:pPr lvl="2"/>
            <a:r>
              <a:rPr lang="en-US" dirty="0"/>
              <a:t>Normalization Subsystem</a:t>
            </a:r>
          </a:p>
          <a:p>
            <a:pPr lvl="3"/>
            <a:r>
              <a:rPr lang="en-US" dirty="0"/>
              <a:t>Object Subsection Module</a:t>
            </a:r>
          </a:p>
          <a:p>
            <a:pPr lvl="3"/>
            <a:r>
              <a:rPr lang="en-US" dirty="0"/>
              <a:t>Object Translation Module</a:t>
            </a:r>
          </a:p>
          <a:p>
            <a:pPr lvl="1"/>
            <a:r>
              <a:rPr lang="en-US" dirty="0"/>
              <a:t>Processing Layer</a:t>
            </a:r>
          </a:p>
          <a:p>
            <a:pPr lvl="2"/>
            <a:r>
              <a:rPr lang="en-US" dirty="0"/>
              <a:t>Slicing Engine</a:t>
            </a:r>
          </a:p>
          <a:p>
            <a:pPr lvl="3"/>
            <a:r>
              <a:rPr lang="en-US" dirty="0"/>
              <a:t>Slicing Engine Wrapper</a:t>
            </a:r>
          </a:p>
          <a:p>
            <a:pPr lvl="1"/>
            <a:r>
              <a:rPr lang="en-US" dirty="0"/>
              <a:t>Post Processing Layer</a:t>
            </a:r>
          </a:p>
          <a:p>
            <a:pPr lvl="2"/>
            <a:r>
              <a:rPr lang="en-US" dirty="0"/>
              <a:t>G-Code Preparation</a:t>
            </a:r>
          </a:p>
          <a:p>
            <a:pPr lvl="3"/>
            <a:r>
              <a:rPr lang="en-US" dirty="0"/>
              <a:t>Parser Module</a:t>
            </a:r>
          </a:p>
          <a:p>
            <a:pPr lvl="3"/>
            <a:r>
              <a:rPr lang="en-US" dirty="0"/>
              <a:t>Unification Module</a:t>
            </a:r>
          </a:p>
          <a:p>
            <a:pPr lvl="1"/>
            <a:r>
              <a:rPr lang="en-US" dirty="0"/>
              <a:t>Communications Layer</a:t>
            </a:r>
          </a:p>
          <a:p>
            <a:pPr lvl="2"/>
            <a:r>
              <a:rPr lang="en-US" dirty="0"/>
              <a:t>Communications Subsystem</a:t>
            </a:r>
          </a:p>
          <a:p>
            <a:pPr lvl="3"/>
            <a:r>
              <a:rPr lang="en-US" dirty="0"/>
              <a:t>Serialization Module</a:t>
            </a:r>
          </a:p>
          <a:p>
            <a:pPr lvl="3"/>
            <a:r>
              <a:rPr lang="en-US" dirty="0" err="1"/>
              <a:t>TxRx</a:t>
            </a:r>
            <a:r>
              <a:rPr lang="en-US" dirty="0"/>
              <a:t> Module</a:t>
            </a:r>
          </a:p>
          <a:p>
            <a:pPr lvl="3"/>
            <a:r>
              <a:rPr lang="en-US" dirty="0"/>
              <a:t>Deserialization Module</a:t>
            </a:r>
          </a:p>
          <a:p>
            <a:endParaRPr lang="en-US" dirty="0" smtClean="0"/>
          </a:p>
        </p:txBody>
      </p:sp>
    </p:spTree>
    <p:extLst>
      <p:ext uri="{BB962C8B-B14F-4D97-AF65-F5344CB8AC3E}">
        <p14:creationId xmlns:p14="http://schemas.microsoft.com/office/powerpoint/2010/main" val="408910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4" name="Content Placeholder 2"/>
          <p:cNvSpPr txBox="1">
            <a:spLocks/>
          </p:cNvSpPr>
          <p:nvPr/>
        </p:nvSpPr>
        <p:spPr>
          <a:xfrm>
            <a:off x="457200" y="1295400"/>
            <a:ext cx="3276600" cy="30480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a:t>Stage Two</a:t>
            </a:r>
          </a:p>
          <a:p>
            <a:pPr lvl="1"/>
            <a:r>
              <a:rPr lang="en-US" dirty="0"/>
              <a:t>User Interface Layer</a:t>
            </a:r>
          </a:p>
          <a:p>
            <a:pPr lvl="2"/>
            <a:r>
              <a:rPr lang="en-US" dirty="0"/>
              <a:t>GUI Subsystem</a:t>
            </a:r>
          </a:p>
          <a:p>
            <a:pPr lvl="3"/>
            <a:r>
              <a:rPr lang="en-US" dirty="0"/>
              <a:t>Print Job GUI Module</a:t>
            </a:r>
          </a:p>
          <a:p>
            <a:pPr lvl="2"/>
            <a:r>
              <a:rPr lang="en-US" dirty="0"/>
              <a:t>Controller Subsystem</a:t>
            </a:r>
          </a:p>
          <a:p>
            <a:pPr lvl="3"/>
            <a:r>
              <a:rPr lang="en-US" dirty="0"/>
              <a:t>Print Job Controller</a:t>
            </a:r>
          </a:p>
          <a:p>
            <a:pPr lvl="1"/>
            <a:r>
              <a:rPr lang="en-US" dirty="0"/>
              <a:t>Printer Control Layer</a:t>
            </a:r>
          </a:p>
          <a:p>
            <a:pPr lvl="2"/>
            <a:r>
              <a:rPr lang="en-US" dirty="0"/>
              <a:t>Printer State Controller</a:t>
            </a:r>
          </a:p>
          <a:p>
            <a:pPr lvl="3"/>
            <a:r>
              <a:rPr lang="en-US" dirty="0"/>
              <a:t>Printer State Controller</a:t>
            </a:r>
          </a:p>
          <a:p>
            <a:endParaRPr lang="en-US" dirty="0" smtClean="0"/>
          </a:p>
        </p:txBody>
      </p:sp>
    </p:spTree>
    <p:extLst>
      <p:ext uri="{BB962C8B-B14F-4D97-AF65-F5344CB8AC3E}">
        <p14:creationId xmlns:p14="http://schemas.microsoft.com/office/powerpoint/2010/main" val="12584577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TotalTime>
  <Words>3540</Words>
  <Application>Microsoft Office PowerPoint</Application>
  <PresentationFormat>On-screen Show (4:3)</PresentationFormat>
  <Paragraphs>1035</Paragraphs>
  <Slides>50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Cambria</vt:lpstr>
      <vt:lpstr>Symbol</vt:lpstr>
      <vt:lpstr>Times New Roman</vt:lpstr>
      <vt:lpstr>Adjacency</vt:lpstr>
      <vt:lpstr>Visio</vt:lpstr>
      <vt:lpstr>Team Ink3D Test Plan Review</vt:lpstr>
      <vt:lpstr>Outline</vt:lpstr>
      <vt:lpstr>Critical Requirements</vt:lpstr>
      <vt:lpstr>Architecture Overview</vt:lpstr>
      <vt:lpstr>Architecture Design</vt:lpstr>
      <vt:lpstr>Module  Decomposition</vt:lpstr>
      <vt:lpstr>Module  Data Flows</vt:lpstr>
      <vt:lpstr>Staged Development</vt:lpstr>
      <vt:lpstr>Staged Development</vt:lpstr>
      <vt:lpstr>Staged Development</vt:lpstr>
      <vt:lpstr>Design Decomposition</vt:lpstr>
      <vt:lpstr>Overall Strategy</vt:lpstr>
      <vt:lpstr>User Interface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Controller Unit Testing</vt:lpstr>
      <vt:lpstr>Controller Unit Testing</vt:lpstr>
      <vt:lpstr>UI Component Testing</vt:lpstr>
      <vt:lpstr>Preprocessing Unit Testing</vt:lpstr>
      <vt:lpstr>Processing Unit Testing</vt:lpstr>
      <vt:lpstr>Post Processing Unit Testing</vt:lpstr>
      <vt:lpstr>Preprocessing Component Testing</vt:lpstr>
      <vt:lpstr>Post Processing Component Testing</vt:lpstr>
      <vt:lpstr>Printer State Controller</vt:lpstr>
      <vt:lpstr>Dispatch Module – Unit Tests</vt:lpstr>
      <vt:lpstr>Serialization Module – Unit Test</vt:lpstr>
      <vt:lpstr>PowerPoint Presentation</vt:lpstr>
      <vt:lpstr>Tx/Rx Module – Unit Tests</vt:lpstr>
      <vt:lpstr>Integration Testing</vt:lpstr>
      <vt:lpstr>Validation Testing</vt:lpstr>
      <vt:lpstr>Risks</vt:lpstr>
      <vt:lpstr>Risks (cont.)</vt:lpstr>
      <vt:lpstr>Features To Be Tested</vt:lpstr>
      <vt:lpstr>Features Not To Be Tested</vt:lpstr>
      <vt:lpstr>Metrics for Overall Success</vt:lpstr>
      <vt:lpstr>Test Deliverables</vt:lpstr>
      <vt:lpstr>Test Schedules Stage 1</vt:lpstr>
      <vt:lpstr>Test Schedules Stage 1</vt:lpstr>
      <vt:lpstr>Test Schedules Stage 2 and 3</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courtney</cp:lastModifiedBy>
  <cp:revision>79</cp:revision>
  <dcterms:created xsi:type="dcterms:W3CDTF">2013-10-17T22:49:05Z</dcterms:created>
  <dcterms:modified xsi:type="dcterms:W3CDTF">2014-03-18T06:14:34Z</dcterms:modified>
</cp:coreProperties>
</file>