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6" r:id="rId3"/>
    <p:sldId id="262" r:id="rId4"/>
    <p:sldId id="267" r:id="rId5"/>
    <p:sldId id="273" r:id="rId6"/>
    <p:sldId id="268" r:id="rId7"/>
    <p:sldId id="269" r:id="rId8"/>
    <p:sldId id="271" r:id="rId9"/>
    <p:sldId id="272" r:id="rId10"/>
    <p:sldId id="274" r:id="rId11"/>
    <p:sldId id="270" r:id="rId12"/>
    <p:sldId id="257" r:id="rId13"/>
    <p:sldId id="264" r:id="rId14"/>
    <p:sldId id="275" r:id="rId15"/>
    <p:sldId id="276" r:id="rId16"/>
    <p:sldId id="277" r:id="rId17"/>
    <p:sldId id="278" r:id="rId18"/>
    <p:sldId id="279" r:id="rId19"/>
    <p:sldId id="280" r:id="rId20"/>
    <p:sldId id="281" r:id="rId21"/>
    <p:sldId id="263"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8" autoAdjust="0"/>
    <p:restoredTop sz="94660" autoAdjust="0"/>
  </p:normalViewPr>
  <p:slideViewPr>
    <p:cSldViewPr snapToGrid="0">
      <p:cViewPr varScale="1">
        <p:scale>
          <a:sx n="88" d="100"/>
          <a:sy n="88" d="100"/>
        </p:scale>
        <p:origin x="-108" y="-28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F9711D-5344-4CF0-9364-A856E3E4122E}" type="datetimeFigureOut">
              <a:rPr lang="en-US" smtClean="0"/>
              <a:t>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87143-EEED-444C-9DC2-35E2109E309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9711D-5344-4CF0-9364-A856E3E4122E}" type="datetimeFigureOut">
              <a:rPr lang="en-US" smtClean="0"/>
              <a:t>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87143-EEED-444C-9DC2-35E2109E309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9711D-5344-4CF0-9364-A856E3E4122E}" type="datetimeFigureOut">
              <a:rPr lang="en-US" smtClean="0"/>
              <a:t>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87143-EEED-444C-9DC2-35E2109E309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9711D-5344-4CF0-9364-A856E3E4122E}" type="datetimeFigureOut">
              <a:rPr lang="en-US" smtClean="0"/>
              <a:t>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87143-EEED-444C-9DC2-35E2109E309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9711D-5344-4CF0-9364-A856E3E4122E}" type="datetimeFigureOut">
              <a:rPr lang="en-US" smtClean="0"/>
              <a:t>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87143-EEED-444C-9DC2-35E2109E309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F9711D-5344-4CF0-9364-A856E3E4122E}" type="datetimeFigureOut">
              <a:rPr lang="en-US" smtClean="0"/>
              <a:t>11/3/2013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A87143-EEED-444C-9DC2-35E2109E309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F9711D-5344-4CF0-9364-A856E3E4122E}" type="datetimeFigureOut">
              <a:rPr lang="en-US" smtClean="0"/>
              <a:t>11/3/2013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A87143-EEED-444C-9DC2-35E2109E309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F9711D-5344-4CF0-9364-A856E3E4122E}" type="datetimeFigureOut">
              <a:rPr lang="en-US" smtClean="0"/>
              <a:t>11/3/2013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A87143-EEED-444C-9DC2-35E2109E309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9711D-5344-4CF0-9364-A856E3E4122E}" type="datetimeFigureOut">
              <a:rPr lang="en-US" smtClean="0"/>
              <a:t>11/3/2013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A87143-EEED-444C-9DC2-35E2109E309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9711D-5344-4CF0-9364-A856E3E4122E}" type="datetimeFigureOut">
              <a:rPr lang="en-US" smtClean="0"/>
              <a:t>11/3/2013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A87143-EEED-444C-9DC2-35E2109E3094}"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DF9711D-5344-4CF0-9364-A856E3E4122E}" type="datetimeFigureOut">
              <a:rPr lang="en-US" smtClean="0"/>
              <a:t>11/3/2013</a:t>
            </a:fld>
            <a:endParaRPr lang="en-US"/>
          </a:p>
        </p:txBody>
      </p:sp>
      <p:sp>
        <p:nvSpPr>
          <p:cNvPr id="9" name="Slide Number Placeholder 8"/>
          <p:cNvSpPr>
            <a:spLocks noGrp="1"/>
          </p:cNvSpPr>
          <p:nvPr>
            <p:ph type="sldNum" sz="quarter" idx="11"/>
          </p:nvPr>
        </p:nvSpPr>
        <p:spPr/>
        <p:txBody>
          <a:bodyPr/>
          <a:lstStyle/>
          <a:p>
            <a:fld id="{7FA87143-EEED-444C-9DC2-35E2109E309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FA87143-EEED-444C-9DC2-35E2109E3094}"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EDF9711D-5344-4CF0-9364-A856E3E4122E}" type="datetimeFigureOut">
              <a:rPr lang="en-US" smtClean="0"/>
              <a:t>11/3/2013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905001"/>
            <a:ext cx="10464800" cy="2593975"/>
          </a:xfrm>
        </p:spPr>
        <p:txBody>
          <a:bodyPr/>
          <a:lstStyle/>
          <a:p>
            <a:r>
              <a:rPr lang="en-US" dirty="0" smtClean="0"/>
              <a:t>Team Ink</a:t>
            </a:r>
            <a:r>
              <a:rPr lang="en-US" dirty="0" smtClean="0">
                <a:solidFill>
                  <a:srgbClr val="FF0000"/>
                </a:solidFill>
              </a:rPr>
              <a:t>3D</a:t>
            </a:r>
            <a:r>
              <a:rPr lang="en-US" dirty="0"/>
              <a:t/>
            </a:r>
            <a:br>
              <a:rPr lang="en-US" dirty="0"/>
            </a:br>
            <a:r>
              <a:rPr lang="en-US" dirty="0" smtClean="0"/>
              <a:t>SRS Gate Review</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Daniel Lain</a:t>
            </a:r>
          </a:p>
          <a:p>
            <a:r>
              <a:rPr lang="en-US" dirty="0" smtClean="0"/>
              <a:t>Tim Edmonson</a:t>
            </a:r>
          </a:p>
          <a:p>
            <a:r>
              <a:rPr lang="en-US" dirty="0" smtClean="0"/>
              <a:t>Shawn Simonson</a:t>
            </a:r>
          </a:p>
          <a:p>
            <a:r>
              <a:rPr lang="en-US" dirty="0" smtClean="0"/>
              <a:t>Jesse Bowles</a:t>
            </a:r>
            <a:endParaRPr lang="en-US" dirty="0"/>
          </a:p>
        </p:txBody>
      </p:sp>
    </p:spTree>
    <p:extLst>
      <p:ext uri="{BB962C8B-B14F-4D97-AF65-F5344CB8AC3E}">
        <p14:creationId xmlns:p14="http://schemas.microsoft.com/office/powerpoint/2010/main" val="3516798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Interfaces Requirements</a:t>
            </a:r>
            <a:endParaRPr lang="en-US" dirty="0"/>
          </a:p>
        </p:txBody>
      </p:sp>
      <p:sp>
        <p:nvSpPr>
          <p:cNvPr id="3" name="Content Placeholder 2"/>
          <p:cNvSpPr>
            <a:spLocks noGrp="1"/>
          </p:cNvSpPr>
          <p:nvPr>
            <p:ph idx="1"/>
          </p:nvPr>
        </p:nvSpPr>
        <p:spPr>
          <a:xfrm>
            <a:off x="609600" y="1262743"/>
            <a:ext cx="10160000" cy="5138057"/>
          </a:xfrm>
        </p:spPr>
        <p:txBody>
          <a:bodyPr>
            <a:normAutofit fontScale="92500" lnSpcReduction="10000"/>
          </a:bodyPr>
          <a:lstStyle/>
          <a:p>
            <a:r>
              <a:rPr lang="en-US" b="1" dirty="0"/>
              <a:t>3.2	Graphical User Interface</a:t>
            </a:r>
          </a:p>
          <a:p>
            <a:pPr lvl="1"/>
            <a:r>
              <a:rPr lang="en-US" b="1" dirty="0" smtClean="0"/>
              <a:t>3.2.1</a:t>
            </a:r>
            <a:r>
              <a:rPr lang="en-US" b="1" dirty="0"/>
              <a:t>	Description:</a:t>
            </a:r>
            <a:r>
              <a:rPr lang="en-US" dirty="0"/>
              <a:t>  The system shall provide a graphical user interface from which </a:t>
            </a:r>
            <a:r>
              <a:rPr lang="en-US" dirty="0" smtClean="0"/>
              <a:t>			        the </a:t>
            </a:r>
            <a:r>
              <a:rPr lang="en-US" dirty="0"/>
              <a:t>user can import 3D models and initiate print operations.  The </a:t>
            </a:r>
            <a:r>
              <a:rPr lang="en-US" dirty="0" smtClean="0"/>
              <a:t>			        GUI </a:t>
            </a:r>
            <a:r>
              <a:rPr lang="en-US" dirty="0"/>
              <a:t>must be both intuitive and responsive.  </a:t>
            </a:r>
          </a:p>
          <a:p>
            <a:pPr lvl="1"/>
            <a:r>
              <a:rPr lang="en-US" b="1" dirty="0" smtClean="0"/>
              <a:t>3.2.2</a:t>
            </a:r>
            <a:r>
              <a:rPr lang="en-US" b="1" dirty="0"/>
              <a:t>	Source:</a:t>
            </a:r>
            <a:r>
              <a:rPr lang="en-US" dirty="0"/>
              <a:t>  Dr. </a:t>
            </a:r>
            <a:r>
              <a:rPr lang="en-US" dirty="0" err="1"/>
              <a:t>Panos</a:t>
            </a:r>
            <a:r>
              <a:rPr lang="en-US" dirty="0"/>
              <a:t> S. </a:t>
            </a:r>
            <a:r>
              <a:rPr lang="en-US" dirty="0" err="1"/>
              <a:t>Shiakolas</a:t>
            </a:r>
            <a:r>
              <a:rPr lang="en-US" dirty="0"/>
              <a:t> (Sponsor)</a:t>
            </a:r>
          </a:p>
          <a:p>
            <a:pPr lvl="1"/>
            <a:r>
              <a:rPr lang="en-US" b="1" dirty="0" smtClean="0"/>
              <a:t>3.2.3</a:t>
            </a:r>
            <a:r>
              <a:rPr lang="en-US" b="1" dirty="0"/>
              <a:t>	Constraints:</a:t>
            </a:r>
            <a:r>
              <a:rPr lang="en-US" dirty="0"/>
              <a:t>  None</a:t>
            </a:r>
          </a:p>
          <a:p>
            <a:pPr lvl="1"/>
            <a:r>
              <a:rPr lang="en-US" b="1" dirty="0" smtClean="0"/>
              <a:t>3.2.4 </a:t>
            </a:r>
            <a:r>
              <a:rPr lang="en-US" b="1" dirty="0"/>
              <a:t>	Standards:</a:t>
            </a:r>
            <a:r>
              <a:rPr lang="en-US" dirty="0"/>
              <a:t> Java Swing/AWT</a:t>
            </a:r>
          </a:p>
          <a:p>
            <a:pPr lvl="1"/>
            <a:r>
              <a:rPr lang="en-US" b="1" dirty="0" smtClean="0"/>
              <a:t>3.2.5</a:t>
            </a:r>
            <a:r>
              <a:rPr lang="en-US" b="1" dirty="0"/>
              <a:t>	Priority:</a:t>
            </a:r>
            <a:r>
              <a:rPr lang="en-US" dirty="0"/>
              <a:t>  3 </a:t>
            </a:r>
            <a:r>
              <a:rPr lang="en-US" dirty="0" smtClean="0"/>
              <a:t>– Moderate</a:t>
            </a:r>
          </a:p>
          <a:p>
            <a:r>
              <a:rPr lang="en-US" b="1" dirty="0"/>
              <a:t>3.12	Database Interface</a:t>
            </a:r>
          </a:p>
          <a:p>
            <a:pPr lvl="1"/>
            <a:r>
              <a:rPr lang="en-US" b="1" dirty="0"/>
              <a:t>3.12.1	Description:</a:t>
            </a:r>
            <a:r>
              <a:rPr lang="en-US" dirty="0"/>
              <a:t> The system shall have an interface that allows the user to view what 			       material is already stored in the database and enter new information 			       for material not already stored.</a:t>
            </a:r>
          </a:p>
          <a:p>
            <a:pPr lvl="1"/>
            <a:r>
              <a:rPr lang="en-US" b="1" dirty="0"/>
              <a:t>3.12.2	Source:</a:t>
            </a:r>
            <a:r>
              <a:rPr lang="en-US" dirty="0"/>
              <a:t>  Dr. </a:t>
            </a:r>
            <a:r>
              <a:rPr lang="en-US" dirty="0" err="1"/>
              <a:t>Panos</a:t>
            </a:r>
            <a:r>
              <a:rPr lang="en-US" dirty="0"/>
              <a:t> S. </a:t>
            </a:r>
            <a:r>
              <a:rPr lang="en-US" dirty="0" err="1"/>
              <a:t>Shiakolas</a:t>
            </a:r>
            <a:r>
              <a:rPr lang="en-US" dirty="0"/>
              <a:t> (Sponsor)</a:t>
            </a:r>
          </a:p>
          <a:p>
            <a:pPr lvl="1"/>
            <a:r>
              <a:rPr lang="en-US" b="1" dirty="0"/>
              <a:t>3.12.3 	Constraints:</a:t>
            </a:r>
            <a:r>
              <a:rPr lang="en-US" dirty="0"/>
              <a:t>  None</a:t>
            </a:r>
          </a:p>
          <a:p>
            <a:pPr lvl="1"/>
            <a:r>
              <a:rPr lang="en-US" b="1" dirty="0"/>
              <a:t>3.12.4	 Standards:</a:t>
            </a:r>
            <a:r>
              <a:rPr lang="en-US" dirty="0"/>
              <a:t>  Java / Swing / AWT</a:t>
            </a:r>
          </a:p>
          <a:p>
            <a:pPr lvl="1"/>
            <a:r>
              <a:rPr lang="en-US" dirty="0"/>
              <a:t>3</a:t>
            </a:r>
            <a:r>
              <a:rPr lang="en-US" b="1" dirty="0"/>
              <a:t>.12.5	Priority:</a:t>
            </a:r>
            <a:r>
              <a:rPr lang="en-US" dirty="0"/>
              <a:t>  1 - </a:t>
            </a:r>
            <a:r>
              <a:rPr lang="en-US" dirty="0" smtClean="0"/>
              <a:t>Critical</a:t>
            </a:r>
          </a:p>
          <a:p>
            <a:pPr lvl="1"/>
            <a:endParaRPr lang="en-US" dirty="0"/>
          </a:p>
        </p:txBody>
      </p:sp>
    </p:spTree>
    <p:extLst>
      <p:ext uri="{BB962C8B-B14F-4D97-AF65-F5344CB8AC3E}">
        <p14:creationId xmlns:p14="http://schemas.microsoft.com/office/powerpoint/2010/main" val="655767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Interfaces Requirements</a:t>
            </a:r>
          </a:p>
        </p:txBody>
      </p:sp>
      <p:sp>
        <p:nvSpPr>
          <p:cNvPr id="3" name="Content Placeholder 2"/>
          <p:cNvSpPr>
            <a:spLocks noGrp="1"/>
          </p:cNvSpPr>
          <p:nvPr>
            <p:ph idx="1"/>
          </p:nvPr>
        </p:nvSpPr>
        <p:spPr>
          <a:xfrm>
            <a:off x="609600" y="1284514"/>
            <a:ext cx="10160000" cy="5334000"/>
          </a:xfrm>
        </p:spPr>
        <p:txBody>
          <a:bodyPr>
            <a:normAutofit fontScale="92500" lnSpcReduction="20000"/>
          </a:bodyPr>
          <a:lstStyle/>
          <a:p>
            <a:r>
              <a:rPr lang="en-US" b="1" dirty="0" smtClean="0"/>
              <a:t>3.13</a:t>
            </a:r>
            <a:r>
              <a:rPr lang="en-US" b="1" dirty="0"/>
              <a:t>	Store &amp; Load Material Records</a:t>
            </a:r>
          </a:p>
          <a:p>
            <a:pPr lvl="1"/>
            <a:r>
              <a:rPr lang="en-US" b="1" dirty="0" smtClean="0"/>
              <a:t>3.13.1</a:t>
            </a:r>
            <a:r>
              <a:rPr lang="en-US" b="1" dirty="0"/>
              <a:t>	Description:</a:t>
            </a:r>
            <a:r>
              <a:rPr lang="en-US" dirty="0"/>
              <a:t> The system shall be able to load the material records stored in the </a:t>
            </a:r>
            <a:r>
              <a:rPr lang="en-US" dirty="0" smtClean="0"/>
              <a:t>			       materials </a:t>
            </a:r>
            <a:r>
              <a:rPr lang="en-US" dirty="0"/>
              <a:t>database in order to control the temperature, movement </a:t>
            </a:r>
            <a:r>
              <a:rPr lang="en-US" dirty="0" smtClean="0"/>
              <a:t>			       speed</a:t>
            </a:r>
            <a:r>
              <a:rPr lang="en-US" dirty="0"/>
              <a:t>, and flow speed of the nozzle at the correct setting.</a:t>
            </a:r>
          </a:p>
          <a:p>
            <a:pPr lvl="1"/>
            <a:r>
              <a:rPr lang="en-US" b="1" dirty="0" smtClean="0"/>
              <a:t>3.13.2</a:t>
            </a:r>
            <a:r>
              <a:rPr lang="en-US" b="1" dirty="0"/>
              <a:t>	Source:</a:t>
            </a:r>
            <a:r>
              <a:rPr lang="en-US" dirty="0"/>
              <a:t>  Dr. </a:t>
            </a:r>
            <a:r>
              <a:rPr lang="en-US" dirty="0" err="1"/>
              <a:t>Panos</a:t>
            </a:r>
            <a:r>
              <a:rPr lang="en-US" dirty="0"/>
              <a:t> S. </a:t>
            </a:r>
            <a:r>
              <a:rPr lang="en-US" dirty="0" err="1"/>
              <a:t>Shiakolas</a:t>
            </a:r>
            <a:r>
              <a:rPr lang="en-US" dirty="0"/>
              <a:t> (Sponsor)</a:t>
            </a:r>
          </a:p>
          <a:p>
            <a:pPr lvl="1"/>
            <a:r>
              <a:rPr lang="en-US" b="1" dirty="0" smtClean="0"/>
              <a:t>3.13.3 	Constraints</a:t>
            </a:r>
            <a:r>
              <a:rPr lang="en-US" b="1" dirty="0"/>
              <a:t>:</a:t>
            </a:r>
            <a:r>
              <a:rPr lang="en-US" dirty="0"/>
              <a:t>  None</a:t>
            </a:r>
          </a:p>
          <a:p>
            <a:pPr lvl="1"/>
            <a:r>
              <a:rPr lang="en-US" b="1" dirty="0" smtClean="0"/>
              <a:t>3.13.4 	Standards</a:t>
            </a:r>
            <a:r>
              <a:rPr lang="en-US" b="1" dirty="0"/>
              <a:t>:</a:t>
            </a:r>
            <a:r>
              <a:rPr lang="en-US" dirty="0"/>
              <a:t>  Must be able to be serialized.</a:t>
            </a:r>
          </a:p>
          <a:p>
            <a:pPr lvl="1"/>
            <a:r>
              <a:rPr lang="en-US" b="1" dirty="0" smtClean="0"/>
              <a:t>3.13.5</a:t>
            </a:r>
            <a:r>
              <a:rPr lang="en-US" b="1" dirty="0"/>
              <a:t>	Priority:</a:t>
            </a:r>
            <a:r>
              <a:rPr lang="en-US" dirty="0"/>
              <a:t>  1 – </a:t>
            </a:r>
            <a:r>
              <a:rPr lang="en-US" dirty="0" smtClean="0"/>
              <a:t>Critical</a:t>
            </a:r>
          </a:p>
          <a:p>
            <a:r>
              <a:rPr lang="en-US" b="1" dirty="0"/>
              <a:t>3.19	Graphical Object Models</a:t>
            </a:r>
          </a:p>
          <a:p>
            <a:pPr lvl="1"/>
            <a:r>
              <a:rPr lang="en-US" b="1" dirty="0"/>
              <a:t>3.19.1	Description:</a:t>
            </a:r>
            <a:r>
              <a:rPr lang="en-US" dirty="0"/>
              <a:t> The system shall display a graphical model of the objects represented 			       by imported STL files.  The user will be able to drag the graphical 			       model around on a virtual printer bed in order to specify the location 			       on the printer bed where the object will be printed.</a:t>
            </a:r>
          </a:p>
          <a:p>
            <a:pPr lvl="1"/>
            <a:r>
              <a:rPr lang="en-US" b="1" dirty="0"/>
              <a:t>3.19.2	Source:</a:t>
            </a:r>
            <a:r>
              <a:rPr lang="en-US" dirty="0"/>
              <a:t>  Dr. </a:t>
            </a:r>
            <a:r>
              <a:rPr lang="en-US" dirty="0" err="1"/>
              <a:t>Panos</a:t>
            </a:r>
            <a:r>
              <a:rPr lang="en-US" dirty="0"/>
              <a:t> S. </a:t>
            </a:r>
            <a:r>
              <a:rPr lang="en-US" dirty="0" err="1"/>
              <a:t>Shiakolas</a:t>
            </a:r>
            <a:r>
              <a:rPr lang="en-US" dirty="0"/>
              <a:t> (Sponsor)</a:t>
            </a:r>
          </a:p>
          <a:p>
            <a:pPr lvl="1"/>
            <a:r>
              <a:rPr lang="en-US" b="1" dirty="0"/>
              <a:t>3.19.3 	Constraints:</a:t>
            </a:r>
            <a:r>
              <a:rPr lang="en-US" dirty="0"/>
              <a:t>  This will require graphics processing and may make the GUI 				       unresponsive.</a:t>
            </a:r>
          </a:p>
          <a:p>
            <a:pPr lvl="1"/>
            <a:r>
              <a:rPr lang="en-US" b="1" dirty="0"/>
              <a:t>3.19.4 	Standards:</a:t>
            </a:r>
            <a:r>
              <a:rPr lang="en-US" dirty="0"/>
              <a:t>  None</a:t>
            </a:r>
          </a:p>
          <a:p>
            <a:pPr lvl="1"/>
            <a:r>
              <a:rPr lang="en-US" b="1" dirty="0"/>
              <a:t>3.19.5	Priority:</a:t>
            </a:r>
            <a:r>
              <a:rPr lang="en-US" dirty="0"/>
              <a:t>  5 – Future</a:t>
            </a:r>
          </a:p>
          <a:p>
            <a:endParaRPr lang="en-US" dirty="0"/>
          </a:p>
          <a:p>
            <a:endParaRPr lang="en-US" dirty="0"/>
          </a:p>
        </p:txBody>
      </p:sp>
    </p:spTree>
    <p:extLst>
      <p:ext uri="{BB962C8B-B14F-4D97-AF65-F5344CB8AC3E}">
        <p14:creationId xmlns:p14="http://schemas.microsoft.com/office/powerpoint/2010/main" val="1983217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pic>
        <p:nvPicPr>
          <p:cNvPr id="1026" name="Picture 2" descr="Print Men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980" y="2078261"/>
            <a:ext cx="45815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Material Men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2380" y="2078261"/>
            <a:ext cx="4670268" cy="3923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452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and Outputs</a:t>
            </a:r>
            <a:endParaRPr lang="en-US" dirty="0"/>
          </a:p>
        </p:txBody>
      </p:sp>
      <p:sp>
        <p:nvSpPr>
          <p:cNvPr id="3" name="Content Placeholder 2"/>
          <p:cNvSpPr>
            <a:spLocks noGrp="1"/>
          </p:cNvSpPr>
          <p:nvPr>
            <p:ph idx="1"/>
          </p:nvPr>
        </p:nvSpPr>
        <p:spPr>
          <a:xfrm>
            <a:off x="1719942" y="1600200"/>
            <a:ext cx="3243943" cy="4800600"/>
          </a:xfrm>
        </p:spPr>
        <p:txBody>
          <a:bodyPr/>
          <a:lstStyle/>
          <a:p>
            <a:pPr fontAlgn="t"/>
            <a:r>
              <a:rPr lang="en-US" b="1" dirty="0" smtClean="0"/>
              <a:t>Inputs</a:t>
            </a:r>
          </a:p>
          <a:p>
            <a:pPr lvl="1" fontAlgn="t"/>
            <a:r>
              <a:rPr lang="en-US" dirty="0" smtClean="0"/>
              <a:t>STL </a:t>
            </a:r>
            <a:r>
              <a:rPr lang="en-US" dirty="0"/>
              <a:t>File</a:t>
            </a:r>
          </a:p>
          <a:p>
            <a:pPr lvl="1" fontAlgn="t"/>
            <a:r>
              <a:rPr lang="en-US" dirty="0"/>
              <a:t>Material Data</a:t>
            </a:r>
          </a:p>
          <a:p>
            <a:pPr lvl="1" fontAlgn="t"/>
            <a:r>
              <a:rPr lang="en-US" dirty="0" smtClean="0"/>
              <a:t>GUI Selection</a:t>
            </a:r>
            <a:endParaRPr lang="en-US" dirty="0"/>
          </a:p>
          <a:p>
            <a:pPr lvl="1" fontAlgn="t"/>
            <a:r>
              <a:rPr lang="en-US" dirty="0"/>
              <a:t>Start Printing</a:t>
            </a:r>
          </a:p>
          <a:p>
            <a:pPr lvl="1" fontAlgn="t"/>
            <a:r>
              <a:rPr lang="en-US" dirty="0"/>
              <a:t>Stop/Pause </a:t>
            </a:r>
            <a:r>
              <a:rPr lang="en-US" dirty="0" smtClean="0"/>
              <a:t>Printing</a:t>
            </a:r>
          </a:p>
          <a:p>
            <a:pPr lvl="1" fontAlgn="t"/>
            <a:r>
              <a:rPr lang="en-US" dirty="0"/>
              <a:t>Heat Sensor</a:t>
            </a:r>
            <a:endParaRPr lang="en-US" sz="3400" dirty="0"/>
          </a:p>
          <a:p>
            <a:pPr lvl="1" fontAlgn="t"/>
            <a:r>
              <a:rPr lang="en-US" dirty="0"/>
              <a:t>Position Sensor</a:t>
            </a:r>
            <a:endParaRPr lang="en-US" sz="3400" dirty="0"/>
          </a:p>
          <a:p>
            <a:pPr lvl="1" fontAlgn="t"/>
            <a:r>
              <a:rPr lang="en-US" dirty="0"/>
              <a:t>Flow Sensor</a:t>
            </a:r>
            <a:endParaRPr lang="en-US" sz="3400" dirty="0"/>
          </a:p>
          <a:p>
            <a:pPr lvl="1" fontAlgn="t"/>
            <a:r>
              <a:rPr lang="en-US" dirty="0"/>
              <a:t>Door Sensor</a:t>
            </a:r>
            <a:endParaRPr lang="en-US" sz="3400" dirty="0"/>
          </a:p>
          <a:p>
            <a:pPr lvl="1" fontAlgn="t"/>
            <a:endParaRPr lang="en-US" dirty="0"/>
          </a:p>
          <a:p>
            <a:endParaRPr lang="en-US" dirty="0"/>
          </a:p>
        </p:txBody>
      </p:sp>
      <p:sp>
        <p:nvSpPr>
          <p:cNvPr id="4" name="Content Placeholder 2"/>
          <p:cNvSpPr txBox="1">
            <a:spLocks/>
          </p:cNvSpPr>
          <p:nvPr/>
        </p:nvSpPr>
        <p:spPr>
          <a:xfrm>
            <a:off x="5116285" y="1589315"/>
            <a:ext cx="3951515"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fontAlgn="t"/>
            <a:r>
              <a:rPr lang="en-US" b="1" dirty="0" smtClean="0"/>
              <a:t>Outputs</a:t>
            </a:r>
          </a:p>
          <a:p>
            <a:pPr lvl="1" fontAlgn="t"/>
            <a:r>
              <a:rPr lang="en-US" dirty="0" smtClean="0"/>
              <a:t>G-Codes</a:t>
            </a:r>
            <a:endParaRPr lang="en-US" dirty="0"/>
          </a:p>
          <a:p>
            <a:pPr lvl="1" fontAlgn="t"/>
            <a:r>
              <a:rPr lang="en-US" dirty="0"/>
              <a:t>State Notification</a:t>
            </a:r>
          </a:p>
          <a:p>
            <a:pPr lvl="1" fontAlgn="t"/>
            <a:r>
              <a:rPr lang="en-US" dirty="0"/>
              <a:t>Confirmation Message(s)</a:t>
            </a:r>
          </a:p>
          <a:p>
            <a:pPr lvl="1" fontAlgn="t"/>
            <a:r>
              <a:rPr lang="en-US" dirty="0"/>
              <a:t>Printed Object</a:t>
            </a:r>
          </a:p>
          <a:p>
            <a:pPr lvl="1" fontAlgn="t"/>
            <a:endParaRPr lang="en-US" dirty="0" smtClean="0"/>
          </a:p>
          <a:p>
            <a:endParaRPr lang="en-US" dirty="0"/>
          </a:p>
        </p:txBody>
      </p:sp>
    </p:spTree>
    <p:extLst>
      <p:ext uri="{BB962C8B-B14F-4D97-AF65-F5344CB8AC3E}">
        <p14:creationId xmlns:p14="http://schemas.microsoft.com/office/powerpoint/2010/main" val="2309274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Requirements</a:t>
            </a:r>
            <a:endParaRPr lang="en-US" dirty="0"/>
          </a:p>
        </p:txBody>
      </p:sp>
      <p:sp>
        <p:nvSpPr>
          <p:cNvPr id="3" name="Content Placeholder 2"/>
          <p:cNvSpPr>
            <a:spLocks noGrp="1"/>
          </p:cNvSpPr>
          <p:nvPr>
            <p:ph idx="1"/>
          </p:nvPr>
        </p:nvSpPr>
        <p:spPr>
          <a:xfrm>
            <a:off x="609600" y="1284514"/>
            <a:ext cx="10160000" cy="5334000"/>
          </a:xfrm>
        </p:spPr>
        <p:txBody>
          <a:bodyPr>
            <a:normAutofit/>
          </a:bodyPr>
          <a:lstStyle/>
          <a:p>
            <a:r>
              <a:rPr lang="en-US" b="1" dirty="0"/>
              <a:t>4.1	Software Installer</a:t>
            </a:r>
          </a:p>
          <a:p>
            <a:pPr lvl="1"/>
            <a:r>
              <a:rPr lang="en-US" b="1" dirty="0" smtClean="0"/>
              <a:t>4.1.1</a:t>
            </a:r>
            <a:r>
              <a:rPr lang="en-US" b="1" dirty="0"/>
              <a:t>	Description:</a:t>
            </a:r>
            <a:r>
              <a:rPr lang="en-US" dirty="0"/>
              <a:t>  The host software shall be delivered as an executable installer via </a:t>
            </a:r>
            <a:r>
              <a:rPr lang="en-US" dirty="0" smtClean="0"/>
              <a:t>			        USB </a:t>
            </a:r>
            <a:r>
              <a:rPr lang="en-US" dirty="0"/>
              <a:t>flash memory </a:t>
            </a:r>
            <a:r>
              <a:rPr lang="en-US" dirty="0" smtClean="0"/>
              <a:t>and </a:t>
            </a:r>
            <a:r>
              <a:rPr lang="en-US" dirty="0"/>
              <a:t>Compact Disc.</a:t>
            </a:r>
          </a:p>
          <a:p>
            <a:pPr lvl="1"/>
            <a:r>
              <a:rPr lang="en-US" b="1" dirty="0" smtClean="0"/>
              <a:t>4.1.2</a:t>
            </a:r>
            <a:r>
              <a:rPr lang="en-US" b="1" dirty="0"/>
              <a:t>	Source:</a:t>
            </a:r>
            <a:r>
              <a:rPr lang="en-US" dirty="0"/>
              <a:t>  Dan Lain (Team Member)</a:t>
            </a:r>
          </a:p>
          <a:p>
            <a:pPr lvl="1"/>
            <a:r>
              <a:rPr lang="en-US" b="1" dirty="0" smtClean="0"/>
              <a:t>4.1.3</a:t>
            </a:r>
            <a:r>
              <a:rPr lang="en-US" b="1" dirty="0"/>
              <a:t>	Constraints:</a:t>
            </a:r>
            <a:r>
              <a:rPr lang="en-US" dirty="0"/>
              <a:t>  None</a:t>
            </a:r>
          </a:p>
          <a:p>
            <a:pPr lvl="1"/>
            <a:r>
              <a:rPr lang="en-US" b="1" dirty="0" smtClean="0"/>
              <a:t>4.1.4 </a:t>
            </a:r>
            <a:r>
              <a:rPr lang="en-US" b="1" dirty="0"/>
              <a:t>	Standards:</a:t>
            </a:r>
            <a:r>
              <a:rPr lang="en-US" dirty="0"/>
              <a:t>  Windows Installer</a:t>
            </a:r>
          </a:p>
          <a:p>
            <a:pPr lvl="1"/>
            <a:r>
              <a:rPr lang="en-US" b="1" dirty="0" smtClean="0"/>
              <a:t>4.1.5</a:t>
            </a:r>
            <a:r>
              <a:rPr lang="en-US" b="1" dirty="0"/>
              <a:t>	Priority:</a:t>
            </a:r>
            <a:r>
              <a:rPr lang="en-US" dirty="0"/>
              <a:t> 1 – Critical</a:t>
            </a:r>
          </a:p>
          <a:p>
            <a:r>
              <a:rPr lang="en-US" b="1" dirty="0"/>
              <a:t>4.2	Host Software to Printer Connection</a:t>
            </a:r>
          </a:p>
          <a:p>
            <a:pPr lvl="1"/>
            <a:r>
              <a:rPr lang="en-US" b="1" dirty="0" smtClean="0"/>
              <a:t>4.2.1</a:t>
            </a:r>
            <a:r>
              <a:rPr lang="en-US" b="1" dirty="0"/>
              <a:t>	Description:  </a:t>
            </a:r>
            <a:r>
              <a:rPr lang="en-US" dirty="0"/>
              <a:t>The host software shall be connected to the printing hardware </a:t>
            </a:r>
            <a:r>
              <a:rPr lang="en-US" dirty="0" smtClean="0"/>
              <a:t>			        using </a:t>
            </a:r>
            <a:r>
              <a:rPr lang="en-US" dirty="0"/>
              <a:t>a DE-9, DB-25, or Universal Serial Bus cable.</a:t>
            </a:r>
          </a:p>
          <a:p>
            <a:pPr lvl="1"/>
            <a:r>
              <a:rPr lang="en-US" b="1" dirty="0" smtClean="0"/>
              <a:t>4.2.2</a:t>
            </a:r>
            <a:r>
              <a:rPr lang="en-US" b="1" dirty="0"/>
              <a:t>	Source:  </a:t>
            </a:r>
            <a:r>
              <a:rPr lang="en-US" dirty="0"/>
              <a:t>Shawn Simonson (Team Member)</a:t>
            </a:r>
          </a:p>
          <a:p>
            <a:pPr lvl="1"/>
            <a:r>
              <a:rPr lang="en-US" b="1" dirty="0" smtClean="0"/>
              <a:t>4.2.3</a:t>
            </a:r>
            <a:r>
              <a:rPr lang="en-US" b="1" dirty="0"/>
              <a:t>	Constraints:</a:t>
            </a:r>
            <a:r>
              <a:rPr lang="en-US" dirty="0"/>
              <a:t>  None</a:t>
            </a:r>
          </a:p>
          <a:p>
            <a:pPr lvl="1"/>
            <a:r>
              <a:rPr lang="en-US" b="1" dirty="0" smtClean="0"/>
              <a:t>4.2.4 </a:t>
            </a:r>
            <a:r>
              <a:rPr lang="en-US" b="1" dirty="0"/>
              <a:t>	Standards:</a:t>
            </a:r>
            <a:r>
              <a:rPr lang="en-US" dirty="0"/>
              <a:t>  USB, RS-232</a:t>
            </a:r>
          </a:p>
          <a:p>
            <a:pPr lvl="1"/>
            <a:r>
              <a:rPr lang="en-US" b="1" dirty="0" smtClean="0"/>
              <a:t>4.2.5</a:t>
            </a:r>
            <a:r>
              <a:rPr lang="en-US" b="1" dirty="0"/>
              <a:t>	Priority:</a:t>
            </a:r>
            <a:r>
              <a:rPr lang="en-US" dirty="0"/>
              <a:t> 1 – Critical</a:t>
            </a:r>
          </a:p>
          <a:p>
            <a:endParaRPr lang="en-US" dirty="0"/>
          </a:p>
        </p:txBody>
      </p:sp>
    </p:spTree>
    <p:extLst>
      <p:ext uri="{BB962C8B-B14F-4D97-AF65-F5344CB8AC3E}">
        <p14:creationId xmlns:p14="http://schemas.microsoft.com/office/powerpoint/2010/main" val="2383909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Requirements</a:t>
            </a:r>
            <a:endParaRPr lang="en-US" dirty="0"/>
          </a:p>
        </p:txBody>
      </p:sp>
      <p:sp>
        <p:nvSpPr>
          <p:cNvPr id="3" name="Content Placeholder 2"/>
          <p:cNvSpPr>
            <a:spLocks noGrp="1"/>
          </p:cNvSpPr>
          <p:nvPr>
            <p:ph idx="1"/>
          </p:nvPr>
        </p:nvSpPr>
        <p:spPr>
          <a:xfrm>
            <a:off x="609600" y="1284514"/>
            <a:ext cx="10160000" cy="5334000"/>
          </a:xfrm>
        </p:spPr>
        <p:txBody>
          <a:bodyPr>
            <a:normAutofit/>
          </a:bodyPr>
          <a:lstStyle/>
          <a:p>
            <a:r>
              <a:rPr lang="en-US" b="1" dirty="0"/>
              <a:t>4.3	User Manual</a:t>
            </a:r>
          </a:p>
          <a:p>
            <a:pPr lvl="1"/>
            <a:r>
              <a:rPr lang="en-US" b="1" dirty="0" smtClean="0"/>
              <a:t>4.3.1</a:t>
            </a:r>
            <a:r>
              <a:rPr lang="en-US" b="1" dirty="0"/>
              <a:t>	Description:</a:t>
            </a:r>
            <a:r>
              <a:rPr lang="en-US" dirty="0"/>
              <a:t>  The system shall be delivered with a user manual.  The user </a:t>
            </a:r>
            <a:r>
              <a:rPr lang="en-US" dirty="0" smtClean="0"/>
              <a:t>			         manual </a:t>
            </a:r>
            <a:r>
              <a:rPr lang="en-US" dirty="0"/>
              <a:t>will include detailed instructions on how to operate the </a:t>
            </a:r>
            <a:r>
              <a:rPr lang="en-US" dirty="0" smtClean="0"/>
              <a:t>			         host </a:t>
            </a:r>
            <a:r>
              <a:rPr lang="en-US" dirty="0"/>
              <a:t>software and how to properly connect the host software to </a:t>
            </a:r>
            <a:r>
              <a:rPr lang="en-US" dirty="0" smtClean="0"/>
              <a:t>			         the </a:t>
            </a:r>
            <a:r>
              <a:rPr lang="en-US" dirty="0"/>
              <a:t>printer.</a:t>
            </a:r>
          </a:p>
          <a:p>
            <a:pPr lvl="1"/>
            <a:r>
              <a:rPr lang="en-US" b="1" dirty="0" smtClean="0"/>
              <a:t>4.3.2</a:t>
            </a:r>
            <a:r>
              <a:rPr lang="en-US" b="1" dirty="0"/>
              <a:t>	Source:</a:t>
            </a:r>
            <a:r>
              <a:rPr lang="en-US" dirty="0"/>
              <a:t>  Tim Edmondson (Team Member)</a:t>
            </a:r>
          </a:p>
          <a:p>
            <a:pPr lvl="1"/>
            <a:r>
              <a:rPr lang="en-US" b="1" dirty="0" smtClean="0"/>
              <a:t>4.3.3</a:t>
            </a:r>
            <a:r>
              <a:rPr lang="en-US" b="1" dirty="0"/>
              <a:t>	Constraints:</a:t>
            </a:r>
            <a:r>
              <a:rPr lang="en-US" dirty="0"/>
              <a:t> None</a:t>
            </a:r>
          </a:p>
          <a:p>
            <a:pPr lvl="1"/>
            <a:r>
              <a:rPr lang="en-US" b="1" dirty="0" smtClean="0"/>
              <a:t>4.3.4 </a:t>
            </a:r>
            <a:r>
              <a:rPr lang="en-US" b="1" dirty="0"/>
              <a:t>	Standards:</a:t>
            </a:r>
            <a:r>
              <a:rPr lang="en-US" dirty="0"/>
              <a:t>  None</a:t>
            </a:r>
          </a:p>
          <a:p>
            <a:pPr lvl="1"/>
            <a:r>
              <a:rPr lang="en-US" b="1" dirty="0" smtClean="0"/>
              <a:t>4.3.5</a:t>
            </a:r>
            <a:r>
              <a:rPr lang="en-US" b="1" dirty="0"/>
              <a:t>	Priority:</a:t>
            </a:r>
            <a:r>
              <a:rPr lang="en-US" dirty="0"/>
              <a:t>  3 - Moderate</a:t>
            </a:r>
          </a:p>
          <a:p>
            <a:endParaRPr lang="en-US" dirty="0"/>
          </a:p>
        </p:txBody>
      </p:sp>
    </p:spTree>
    <p:extLst>
      <p:ext uri="{BB962C8B-B14F-4D97-AF65-F5344CB8AC3E}">
        <p14:creationId xmlns:p14="http://schemas.microsoft.com/office/powerpoint/2010/main" val="4264652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Requirements</a:t>
            </a:r>
            <a:endParaRPr lang="en-US" dirty="0"/>
          </a:p>
        </p:txBody>
      </p:sp>
      <p:sp>
        <p:nvSpPr>
          <p:cNvPr id="3" name="Content Placeholder 2"/>
          <p:cNvSpPr>
            <a:spLocks noGrp="1"/>
          </p:cNvSpPr>
          <p:nvPr>
            <p:ph idx="1"/>
          </p:nvPr>
        </p:nvSpPr>
        <p:spPr>
          <a:xfrm>
            <a:off x="609600" y="1284514"/>
            <a:ext cx="10160000" cy="5334000"/>
          </a:xfrm>
        </p:spPr>
        <p:txBody>
          <a:bodyPr>
            <a:normAutofit/>
          </a:bodyPr>
          <a:lstStyle/>
          <a:p>
            <a:r>
              <a:rPr lang="en-US" b="1" dirty="0"/>
              <a:t>5.1	Startup Time</a:t>
            </a:r>
          </a:p>
          <a:p>
            <a:pPr lvl="1"/>
            <a:r>
              <a:rPr lang="en-US" b="1" dirty="0" smtClean="0"/>
              <a:t>5.1.1</a:t>
            </a:r>
            <a:r>
              <a:rPr lang="en-US" b="1" dirty="0"/>
              <a:t>	Description:</a:t>
            </a:r>
            <a:r>
              <a:rPr lang="en-US" dirty="0"/>
              <a:t>  The host software shall start in one minute or less.</a:t>
            </a:r>
          </a:p>
          <a:p>
            <a:pPr lvl="1"/>
            <a:r>
              <a:rPr lang="en-US" b="1" dirty="0" smtClean="0"/>
              <a:t>5.1.2</a:t>
            </a:r>
            <a:r>
              <a:rPr lang="en-US" b="1" dirty="0"/>
              <a:t>	Source:</a:t>
            </a:r>
            <a:r>
              <a:rPr lang="en-US" dirty="0"/>
              <a:t>  Tim Edmondson (Team Member)</a:t>
            </a:r>
          </a:p>
          <a:p>
            <a:pPr lvl="1"/>
            <a:r>
              <a:rPr lang="en-US" b="1" dirty="0" smtClean="0"/>
              <a:t>5.1.3</a:t>
            </a:r>
            <a:r>
              <a:rPr lang="en-US" b="1" dirty="0"/>
              <a:t>	Constraints:</a:t>
            </a:r>
            <a:r>
              <a:rPr lang="en-US" dirty="0"/>
              <a:t>  None</a:t>
            </a:r>
          </a:p>
          <a:p>
            <a:pPr lvl="1"/>
            <a:r>
              <a:rPr lang="en-US" b="1" dirty="0" smtClean="0"/>
              <a:t>5.1.4 </a:t>
            </a:r>
            <a:r>
              <a:rPr lang="en-US" b="1" dirty="0"/>
              <a:t>	Standards:  </a:t>
            </a:r>
            <a:r>
              <a:rPr lang="en-US" dirty="0"/>
              <a:t>None</a:t>
            </a:r>
          </a:p>
          <a:p>
            <a:pPr lvl="1"/>
            <a:r>
              <a:rPr lang="en-US" b="1" dirty="0" smtClean="0"/>
              <a:t>5.1.5</a:t>
            </a:r>
            <a:r>
              <a:rPr lang="en-US" b="1" dirty="0"/>
              <a:t>	Priority: </a:t>
            </a:r>
            <a:r>
              <a:rPr lang="en-US" dirty="0"/>
              <a:t>4 – Low</a:t>
            </a:r>
          </a:p>
          <a:p>
            <a:r>
              <a:rPr lang="en-US" b="1" dirty="0"/>
              <a:t>5.2	STL Import Time</a:t>
            </a:r>
          </a:p>
          <a:p>
            <a:pPr lvl="1"/>
            <a:r>
              <a:rPr lang="en-US" b="1" dirty="0" smtClean="0"/>
              <a:t>5.2.1</a:t>
            </a:r>
            <a:r>
              <a:rPr lang="en-US" b="1" dirty="0"/>
              <a:t>	Description:</a:t>
            </a:r>
            <a:r>
              <a:rPr lang="en-US" dirty="0"/>
              <a:t>  The host software shall import STL files in one minute or less.</a:t>
            </a:r>
          </a:p>
          <a:p>
            <a:pPr lvl="1"/>
            <a:r>
              <a:rPr lang="en-US" b="1" dirty="0" smtClean="0"/>
              <a:t>5.2.2</a:t>
            </a:r>
            <a:r>
              <a:rPr lang="en-US" b="1" dirty="0"/>
              <a:t>	Source:</a:t>
            </a:r>
            <a:r>
              <a:rPr lang="en-US" dirty="0"/>
              <a:t>  Tim Edmondson (Team Member)</a:t>
            </a:r>
          </a:p>
          <a:p>
            <a:pPr lvl="1"/>
            <a:r>
              <a:rPr lang="en-US" b="1" dirty="0" smtClean="0"/>
              <a:t>5.2.3</a:t>
            </a:r>
            <a:r>
              <a:rPr lang="en-US" b="1" dirty="0"/>
              <a:t>	Constraints:</a:t>
            </a:r>
            <a:r>
              <a:rPr lang="en-US" dirty="0"/>
              <a:t>  None</a:t>
            </a:r>
          </a:p>
          <a:p>
            <a:pPr lvl="1"/>
            <a:r>
              <a:rPr lang="en-US" b="1" dirty="0" smtClean="0"/>
              <a:t>5.2.4 </a:t>
            </a:r>
            <a:r>
              <a:rPr lang="en-US" b="1" dirty="0"/>
              <a:t>	Standards:</a:t>
            </a:r>
            <a:r>
              <a:rPr lang="en-US" dirty="0"/>
              <a:t>  The STL file format will be imported.</a:t>
            </a:r>
          </a:p>
          <a:p>
            <a:pPr lvl="1"/>
            <a:r>
              <a:rPr lang="en-US" b="1" dirty="0" smtClean="0"/>
              <a:t>5.2.5</a:t>
            </a:r>
            <a:r>
              <a:rPr lang="en-US" b="1" dirty="0"/>
              <a:t>	Priority:</a:t>
            </a:r>
            <a:r>
              <a:rPr lang="en-US" dirty="0"/>
              <a:t> 4 – Low</a:t>
            </a:r>
          </a:p>
          <a:p>
            <a:endParaRPr lang="en-US" dirty="0"/>
          </a:p>
        </p:txBody>
      </p:sp>
    </p:spTree>
    <p:extLst>
      <p:ext uri="{BB962C8B-B14F-4D97-AF65-F5344CB8AC3E}">
        <p14:creationId xmlns:p14="http://schemas.microsoft.com/office/powerpoint/2010/main" val="3409875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Requirements</a:t>
            </a:r>
            <a:endParaRPr lang="en-US" dirty="0"/>
          </a:p>
        </p:txBody>
      </p:sp>
      <p:sp>
        <p:nvSpPr>
          <p:cNvPr id="3" name="Content Placeholder 2"/>
          <p:cNvSpPr>
            <a:spLocks noGrp="1"/>
          </p:cNvSpPr>
          <p:nvPr>
            <p:ph idx="1"/>
          </p:nvPr>
        </p:nvSpPr>
        <p:spPr>
          <a:xfrm>
            <a:off x="609600" y="1284514"/>
            <a:ext cx="10160000" cy="5334000"/>
          </a:xfrm>
        </p:spPr>
        <p:txBody>
          <a:bodyPr>
            <a:normAutofit fontScale="92500" lnSpcReduction="10000"/>
          </a:bodyPr>
          <a:lstStyle/>
          <a:p>
            <a:r>
              <a:rPr lang="en-US" b="1" dirty="0"/>
              <a:t>5.3	Object Processing Time</a:t>
            </a:r>
          </a:p>
          <a:p>
            <a:pPr lvl="1"/>
            <a:r>
              <a:rPr lang="en-US" b="1" dirty="0" smtClean="0"/>
              <a:t>5.3.1</a:t>
            </a:r>
            <a:r>
              <a:rPr lang="en-US" b="1" dirty="0"/>
              <a:t>	Description:</a:t>
            </a:r>
            <a:r>
              <a:rPr lang="en-US" dirty="0"/>
              <a:t>  The host software shall perform object processing and machine </a:t>
            </a:r>
            <a:r>
              <a:rPr lang="en-US" dirty="0" smtClean="0"/>
              <a:t>			        instruction </a:t>
            </a:r>
            <a:r>
              <a:rPr lang="en-US" dirty="0"/>
              <a:t>generation in five minute or less.</a:t>
            </a:r>
          </a:p>
          <a:p>
            <a:pPr lvl="1"/>
            <a:r>
              <a:rPr lang="en-US" b="1" dirty="0" smtClean="0"/>
              <a:t>5.3.2</a:t>
            </a:r>
            <a:r>
              <a:rPr lang="en-US" b="1" dirty="0"/>
              <a:t>	Source:</a:t>
            </a:r>
            <a:r>
              <a:rPr lang="en-US" dirty="0"/>
              <a:t>  Tim Edmondson (Team Member)</a:t>
            </a:r>
          </a:p>
          <a:p>
            <a:pPr lvl="1"/>
            <a:r>
              <a:rPr lang="en-US" b="1" dirty="0" smtClean="0"/>
              <a:t>5.3.3</a:t>
            </a:r>
            <a:r>
              <a:rPr lang="en-US" b="1" dirty="0"/>
              <a:t>	Constraints:</a:t>
            </a:r>
            <a:r>
              <a:rPr lang="en-US" dirty="0"/>
              <a:t>  The geometric processing algorithms used to process objects must be </a:t>
            </a:r>
            <a:r>
              <a:rPr lang="en-US" dirty="0" smtClean="0"/>
              <a:t>			       efficient</a:t>
            </a:r>
            <a:r>
              <a:rPr lang="en-US" dirty="0"/>
              <a:t>.</a:t>
            </a:r>
          </a:p>
          <a:p>
            <a:pPr lvl="1"/>
            <a:r>
              <a:rPr lang="en-US" b="1" dirty="0" smtClean="0"/>
              <a:t>5.3.4 </a:t>
            </a:r>
            <a:r>
              <a:rPr lang="en-US" b="1" dirty="0"/>
              <a:t>	Standards:</a:t>
            </a:r>
            <a:r>
              <a:rPr lang="en-US" dirty="0"/>
              <a:t>  None</a:t>
            </a:r>
          </a:p>
          <a:p>
            <a:pPr lvl="1"/>
            <a:r>
              <a:rPr lang="en-US" b="1" dirty="0" smtClean="0"/>
              <a:t>5.3.5</a:t>
            </a:r>
            <a:r>
              <a:rPr lang="en-US" b="1" dirty="0"/>
              <a:t>	Priority:</a:t>
            </a:r>
            <a:r>
              <a:rPr lang="en-US" dirty="0"/>
              <a:t> 2 – High</a:t>
            </a:r>
          </a:p>
          <a:p>
            <a:r>
              <a:rPr lang="en-US" b="1" dirty="0"/>
              <a:t>5.4	GUI Responsiveness</a:t>
            </a:r>
          </a:p>
          <a:p>
            <a:pPr lvl="1"/>
            <a:r>
              <a:rPr lang="en-US" b="1" dirty="0" smtClean="0"/>
              <a:t>5.4.1</a:t>
            </a:r>
            <a:r>
              <a:rPr lang="en-US" b="1" dirty="0"/>
              <a:t>	Description:</a:t>
            </a:r>
            <a:r>
              <a:rPr lang="en-US" dirty="0"/>
              <a:t>  The graphical components of the user interface shall be responsive to </a:t>
            </a:r>
            <a:r>
              <a:rPr lang="en-US" dirty="0" smtClean="0"/>
              <a:t>			        user </a:t>
            </a:r>
            <a:r>
              <a:rPr lang="en-US" dirty="0"/>
              <a:t>interaction.</a:t>
            </a:r>
          </a:p>
          <a:p>
            <a:pPr lvl="1"/>
            <a:r>
              <a:rPr lang="en-US" b="1" dirty="0" smtClean="0"/>
              <a:t>5.4.2</a:t>
            </a:r>
            <a:r>
              <a:rPr lang="en-US" b="1" dirty="0"/>
              <a:t>	Source:</a:t>
            </a:r>
            <a:r>
              <a:rPr lang="en-US" dirty="0"/>
              <a:t>  Tim Edmondson (Team Member)</a:t>
            </a:r>
          </a:p>
          <a:p>
            <a:pPr lvl="1"/>
            <a:r>
              <a:rPr lang="en-US" b="1" dirty="0" smtClean="0"/>
              <a:t>5.4.3</a:t>
            </a:r>
            <a:r>
              <a:rPr lang="en-US" b="1" dirty="0"/>
              <a:t>	Constraints:</a:t>
            </a:r>
            <a:r>
              <a:rPr lang="en-US" dirty="0"/>
              <a:t>  In order to achieve a responsive user interface, multi-thread </a:t>
            </a:r>
            <a:r>
              <a:rPr lang="en-US" dirty="0" smtClean="0"/>
              <a:t>				        processing </a:t>
            </a:r>
            <a:r>
              <a:rPr lang="en-US" dirty="0"/>
              <a:t>may be required.</a:t>
            </a:r>
          </a:p>
          <a:p>
            <a:pPr lvl="1"/>
            <a:r>
              <a:rPr lang="en-US" b="1" dirty="0" smtClean="0"/>
              <a:t>5.4.4 </a:t>
            </a:r>
            <a:r>
              <a:rPr lang="en-US" b="1" dirty="0"/>
              <a:t>	Standards:</a:t>
            </a:r>
            <a:r>
              <a:rPr lang="en-US" dirty="0"/>
              <a:t>  None</a:t>
            </a:r>
          </a:p>
          <a:p>
            <a:pPr lvl="1"/>
            <a:r>
              <a:rPr lang="en-US" b="1" dirty="0" smtClean="0"/>
              <a:t>5.4.5</a:t>
            </a:r>
            <a:r>
              <a:rPr lang="en-US" b="1" dirty="0"/>
              <a:t>	Priority:</a:t>
            </a:r>
            <a:r>
              <a:rPr lang="en-US" dirty="0"/>
              <a:t> 3 – Moderate</a:t>
            </a:r>
          </a:p>
          <a:p>
            <a:endParaRPr lang="en-US" dirty="0"/>
          </a:p>
        </p:txBody>
      </p:sp>
    </p:spTree>
    <p:extLst>
      <p:ext uri="{BB962C8B-B14F-4D97-AF65-F5344CB8AC3E}">
        <p14:creationId xmlns:p14="http://schemas.microsoft.com/office/powerpoint/2010/main" val="3300693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Requirements</a:t>
            </a:r>
            <a:endParaRPr lang="en-US" dirty="0"/>
          </a:p>
        </p:txBody>
      </p:sp>
      <p:sp>
        <p:nvSpPr>
          <p:cNvPr id="3" name="Content Placeholder 2"/>
          <p:cNvSpPr>
            <a:spLocks noGrp="1"/>
          </p:cNvSpPr>
          <p:nvPr>
            <p:ph idx="1"/>
          </p:nvPr>
        </p:nvSpPr>
        <p:spPr>
          <a:xfrm>
            <a:off x="609600" y="1284514"/>
            <a:ext cx="10160000" cy="5334000"/>
          </a:xfrm>
        </p:spPr>
        <p:txBody>
          <a:bodyPr>
            <a:normAutofit/>
          </a:bodyPr>
          <a:lstStyle/>
          <a:p>
            <a:r>
              <a:rPr lang="en-US" b="1" dirty="0"/>
              <a:t>5.5	Real Time Sensor Monitoring</a:t>
            </a:r>
          </a:p>
          <a:p>
            <a:pPr lvl="1"/>
            <a:r>
              <a:rPr lang="en-US" b="1" dirty="0" smtClean="0"/>
              <a:t>5.5.1</a:t>
            </a:r>
            <a:r>
              <a:rPr lang="en-US" b="1" dirty="0"/>
              <a:t>	Description:</a:t>
            </a:r>
            <a:r>
              <a:rPr lang="en-US" dirty="0"/>
              <a:t>  The system shall monitor data from sensors in real time during </a:t>
            </a:r>
            <a:r>
              <a:rPr lang="en-US" dirty="0" smtClean="0"/>
              <a:t>			         operation</a:t>
            </a:r>
            <a:r>
              <a:rPr lang="en-US" dirty="0"/>
              <a:t>.  The sensor data must be monitored in real time to </a:t>
            </a:r>
            <a:r>
              <a:rPr lang="en-US" dirty="0" smtClean="0"/>
              <a:t>			         ensure </a:t>
            </a:r>
            <a:r>
              <a:rPr lang="en-US" dirty="0"/>
              <a:t>proper printer functionality as well as enforce safety </a:t>
            </a:r>
            <a:r>
              <a:rPr lang="en-US" dirty="0" smtClean="0"/>
              <a:t>			         systems</a:t>
            </a:r>
            <a:r>
              <a:rPr lang="en-US" dirty="0"/>
              <a:t>.</a:t>
            </a:r>
          </a:p>
          <a:p>
            <a:pPr lvl="1"/>
            <a:r>
              <a:rPr lang="en-US" b="1" dirty="0" smtClean="0"/>
              <a:t>5.5.2</a:t>
            </a:r>
            <a:r>
              <a:rPr lang="en-US" b="1" dirty="0"/>
              <a:t>	Source:</a:t>
            </a:r>
            <a:r>
              <a:rPr lang="en-US" dirty="0"/>
              <a:t>  Tim Edmondson (Team Member)</a:t>
            </a:r>
          </a:p>
          <a:p>
            <a:pPr lvl="1"/>
            <a:r>
              <a:rPr lang="en-US" b="1" dirty="0" smtClean="0"/>
              <a:t>5.5.3</a:t>
            </a:r>
            <a:r>
              <a:rPr lang="en-US" b="1" dirty="0"/>
              <a:t>	Constraints:</a:t>
            </a:r>
            <a:r>
              <a:rPr lang="en-US" dirty="0"/>
              <a:t>  Constant monitoring of sensors could require expensive </a:t>
            </a:r>
            <a:r>
              <a:rPr lang="en-US" dirty="0" smtClean="0"/>
              <a:t>				        processing </a:t>
            </a:r>
            <a:r>
              <a:rPr lang="en-US" dirty="0"/>
              <a:t>and memory resources.</a:t>
            </a:r>
          </a:p>
          <a:p>
            <a:pPr lvl="1"/>
            <a:r>
              <a:rPr lang="en-US" b="1" dirty="0" smtClean="0"/>
              <a:t>5.5.4 </a:t>
            </a:r>
            <a:r>
              <a:rPr lang="en-US" b="1" dirty="0"/>
              <a:t>	Standards:</a:t>
            </a:r>
            <a:r>
              <a:rPr lang="en-US" dirty="0"/>
              <a:t>  None</a:t>
            </a:r>
          </a:p>
          <a:p>
            <a:pPr lvl="1"/>
            <a:r>
              <a:rPr lang="en-US" b="1" dirty="0" smtClean="0"/>
              <a:t>5.5.5</a:t>
            </a:r>
            <a:r>
              <a:rPr lang="en-US" b="1" dirty="0"/>
              <a:t>	Priority:</a:t>
            </a:r>
            <a:r>
              <a:rPr lang="en-US" dirty="0"/>
              <a:t> 2 – High</a:t>
            </a:r>
          </a:p>
          <a:p>
            <a:endParaRPr lang="en-US" dirty="0"/>
          </a:p>
        </p:txBody>
      </p:sp>
    </p:spTree>
    <p:extLst>
      <p:ext uri="{BB962C8B-B14F-4D97-AF65-F5344CB8AC3E}">
        <p14:creationId xmlns:p14="http://schemas.microsoft.com/office/powerpoint/2010/main" val="1012334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t>
            </a:r>
            <a:r>
              <a:rPr lang="en-US" dirty="0" smtClean="0"/>
              <a:t>Requirements : Safety</a:t>
            </a:r>
            <a:endParaRPr lang="en-US" dirty="0"/>
          </a:p>
        </p:txBody>
      </p:sp>
      <p:sp>
        <p:nvSpPr>
          <p:cNvPr id="3" name="Content Placeholder 2"/>
          <p:cNvSpPr>
            <a:spLocks noGrp="1"/>
          </p:cNvSpPr>
          <p:nvPr>
            <p:ph idx="1"/>
          </p:nvPr>
        </p:nvSpPr>
        <p:spPr>
          <a:xfrm>
            <a:off x="609599" y="1284514"/>
            <a:ext cx="10765971" cy="5334000"/>
          </a:xfrm>
        </p:spPr>
        <p:txBody>
          <a:bodyPr>
            <a:normAutofit fontScale="92500" lnSpcReduction="20000"/>
          </a:bodyPr>
          <a:lstStyle/>
          <a:p>
            <a:r>
              <a:rPr lang="en-US" b="1" dirty="0"/>
              <a:t>6.1	Temperature Cutoff Threshold</a:t>
            </a:r>
          </a:p>
          <a:p>
            <a:pPr lvl="1"/>
            <a:r>
              <a:rPr lang="en-US" b="1" dirty="0" smtClean="0"/>
              <a:t>6.1.1</a:t>
            </a:r>
            <a:r>
              <a:rPr lang="en-US" b="1" dirty="0"/>
              <a:t>	Description:</a:t>
            </a:r>
            <a:r>
              <a:rPr lang="en-US" dirty="0"/>
              <a:t>  The system shall include a temperature cutoff threshold for </a:t>
            </a:r>
            <a:r>
              <a:rPr lang="en-US" dirty="0" smtClean="0"/>
              <a:t>the printer 			        head</a:t>
            </a:r>
            <a:r>
              <a:rPr lang="en-US" dirty="0"/>
              <a:t>.  If the temperature of the printer head reaches the </a:t>
            </a:r>
            <a:r>
              <a:rPr lang="en-US" dirty="0" smtClean="0"/>
              <a:t>cutoff 				        temperature</a:t>
            </a:r>
            <a:r>
              <a:rPr lang="en-US" dirty="0"/>
              <a:t>, the system will abort the operation and shut off </a:t>
            </a:r>
            <a:r>
              <a:rPr lang="en-US" dirty="0" smtClean="0"/>
              <a:t> the </a:t>
            </a:r>
            <a:r>
              <a:rPr lang="en-US" dirty="0"/>
              <a:t>heating </a:t>
            </a:r>
            <a:r>
              <a:rPr lang="en-US" dirty="0" smtClean="0"/>
              <a:t>			        device</a:t>
            </a:r>
            <a:r>
              <a:rPr lang="en-US" dirty="0"/>
              <a:t>.</a:t>
            </a:r>
          </a:p>
          <a:p>
            <a:pPr lvl="1"/>
            <a:r>
              <a:rPr lang="en-US" b="1" dirty="0" smtClean="0"/>
              <a:t>6.1.2</a:t>
            </a:r>
            <a:r>
              <a:rPr lang="en-US" b="1" dirty="0"/>
              <a:t>	Source:</a:t>
            </a:r>
            <a:r>
              <a:rPr lang="en-US" dirty="0"/>
              <a:t>  Tim Edmondson (Team Member)</a:t>
            </a:r>
          </a:p>
          <a:p>
            <a:pPr lvl="1"/>
            <a:r>
              <a:rPr lang="en-US" b="1" dirty="0" smtClean="0"/>
              <a:t>6.1.3</a:t>
            </a:r>
            <a:r>
              <a:rPr lang="en-US" b="1" dirty="0"/>
              <a:t>	Constraints:</a:t>
            </a:r>
            <a:r>
              <a:rPr lang="en-US" dirty="0"/>
              <a:t>  The system must be able to accurately monitor the temperature of </a:t>
            </a:r>
            <a:r>
              <a:rPr lang="en-US" dirty="0" smtClean="0"/>
              <a:t>			        	        each </a:t>
            </a:r>
            <a:r>
              <a:rPr lang="en-US" dirty="0"/>
              <a:t>printing head.</a:t>
            </a:r>
          </a:p>
          <a:p>
            <a:pPr lvl="1"/>
            <a:r>
              <a:rPr lang="en-US" b="1" dirty="0" smtClean="0"/>
              <a:t>6.1.4 </a:t>
            </a:r>
            <a:r>
              <a:rPr lang="en-US" b="1" dirty="0"/>
              <a:t>	Standards:</a:t>
            </a:r>
            <a:r>
              <a:rPr lang="en-US" dirty="0"/>
              <a:t>  None</a:t>
            </a:r>
          </a:p>
          <a:p>
            <a:pPr lvl="1"/>
            <a:r>
              <a:rPr lang="en-US" b="1" dirty="0" smtClean="0"/>
              <a:t>6.1.5</a:t>
            </a:r>
            <a:r>
              <a:rPr lang="en-US" b="1" dirty="0"/>
              <a:t>	Priority:</a:t>
            </a:r>
            <a:r>
              <a:rPr lang="en-US" dirty="0"/>
              <a:t> 1 – Critical</a:t>
            </a:r>
          </a:p>
          <a:p>
            <a:r>
              <a:rPr lang="en-US" b="1" dirty="0"/>
              <a:t>6.2	Printing Area Restrictions</a:t>
            </a:r>
          </a:p>
          <a:p>
            <a:pPr lvl="1"/>
            <a:r>
              <a:rPr lang="en-US" b="1" dirty="0" smtClean="0"/>
              <a:t>6.2.1</a:t>
            </a:r>
            <a:r>
              <a:rPr lang="en-US" b="1" dirty="0"/>
              <a:t>	Description:</a:t>
            </a:r>
            <a:r>
              <a:rPr lang="en-US" dirty="0"/>
              <a:t>  The system shall only extrude material within a configured area. </a:t>
            </a:r>
            <a:r>
              <a:rPr lang="en-US" dirty="0" smtClean="0"/>
              <a:t>Material 			        extruded </a:t>
            </a:r>
            <a:r>
              <a:rPr lang="en-US" dirty="0"/>
              <a:t>by the printer will be at a high temperature and </a:t>
            </a:r>
            <a:r>
              <a:rPr lang="en-US" dirty="0" smtClean="0"/>
              <a:t> may </a:t>
            </a:r>
            <a:r>
              <a:rPr lang="en-US" dirty="0"/>
              <a:t>cause harm </a:t>
            </a:r>
            <a:r>
              <a:rPr lang="en-US" dirty="0" smtClean="0"/>
              <a:t>			        to </a:t>
            </a:r>
            <a:r>
              <a:rPr lang="en-US" dirty="0"/>
              <a:t>the printer’s surroundings; therefore it is </a:t>
            </a:r>
            <a:r>
              <a:rPr lang="en-US" dirty="0" smtClean="0"/>
              <a:t>important </a:t>
            </a:r>
            <a:r>
              <a:rPr lang="en-US" dirty="0"/>
              <a:t>to ensure that the </a:t>
            </a:r>
            <a:r>
              <a:rPr lang="en-US" dirty="0" smtClean="0"/>
              <a:t>			        material </a:t>
            </a:r>
            <a:r>
              <a:rPr lang="en-US" dirty="0"/>
              <a:t>is only extruded in a specified safe area.</a:t>
            </a:r>
          </a:p>
          <a:p>
            <a:pPr lvl="1"/>
            <a:r>
              <a:rPr lang="en-US" b="1" dirty="0" smtClean="0"/>
              <a:t>6.2.2</a:t>
            </a:r>
            <a:r>
              <a:rPr lang="en-US" b="1" dirty="0"/>
              <a:t>	Source:</a:t>
            </a:r>
            <a:r>
              <a:rPr lang="en-US" dirty="0"/>
              <a:t>  Tim Edmondson (Team Member)</a:t>
            </a:r>
          </a:p>
          <a:p>
            <a:pPr lvl="1"/>
            <a:r>
              <a:rPr lang="en-US" b="1" dirty="0" smtClean="0"/>
              <a:t>6.2.3</a:t>
            </a:r>
            <a:r>
              <a:rPr lang="en-US" b="1" dirty="0"/>
              <a:t>	Constraints:</a:t>
            </a:r>
            <a:r>
              <a:rPr lang="en-US" dirty="0"/>
              <a:t>  None</a:t>
            </a:r>
          </a:p>
          <a:p>
            <a:pPr lvl="1"/>
            <a:r>
              <a:rPr lang="en-US" b="1" dirty="0" smtClean="0"/>
              <a:t>6.2.4 </a:t>
            </a:r>
            <a:r>
              <a:rPr lang="en-US" b="1" dirty="0"/>
              <a:t>	Standards:</a:t>
            </a:r>
            <a:r>
              <a:rPr lang="en-US" dirty="0"/>
              <a:t>  None</a:t>
            </a:r>
          </a:p>
          <a:p>
            <a:pPr lvl="1"/>
            <a:r>
              <a:rPr lang="en-US" b="1" dirty="0" smtClean="0"/>
              <a:t>6.2.5</a:t>
            </a:r>
            <a:r>
              <a:rPr lang="en-US" b="1" dirty="0"/>
              <a:t>	Priority:</a:t>
            </a:r>
            <a:r>
              <a:rPr lang="en-US" dirty="0"/>
              <a:t> 1 – </a:t>
            </a:r>
            <a:r>
              <a:rPr lang="en-US" dirty="0" smtClean="0"/>
              <a:t>Critical</a:t>
            </a:r>
            <a:endParaRPr lang="en-US" dirty="0"/>
          </a:p>
        </p:txBody>
      </p:sp>
    </p:spTree>
    <p:extLst>
      <p:ext uri="{BB962C8B-B14F-4D97-AF65-F5344CB8AC3E}">
        <p14:creationId xmlns:p14="http://schemas.microsoft.com/office/powerpoint/2010/main" val="60345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Concept</a:t>
            </a:r>
            <a:endParaRPr lang="en-US" dirty="0"/>
          </a:p>
        </p:txBody>
      </p:sp>
      <p:sp>
        <p:nvSpPr>
          <p:cNvPr id="3" name="Content Placeholder 2"/>
          <p:cNvSpPr>
            <a:spLocks noGrp="1"/>
          </p:cNvSpPr>
          <p:nvPr>
            <p:ph idx="1"/>
          </p:nvPr>
        </p:nvSpPr>
        <p:spPr/>
        <p:txBody>
          <a:bodyPr/>
          <a:lstStyle/>
          <a:p>
            <a:r>
              <a:rPr lang="en-US" dirty="0" smtClean="0"/>
              <a:t>Product: 3-D Printer Fabrication System</a:t>
            </a:r>
          </a:p>
          <a:p>
            <a:endParaRPr lang="en-US" dirty="0" smtClean="0"/>
          </a:p>
          <a:p>
            <a:r>
              <a:rPr lang="en-US" dirty="0" smtClean="0"/>
              <a:t>Problem Solved: The need to fabricate custom human compatible medical devices</a:t>
            </a:r>
          </a:p>
          <a:p>
            <a:endParaRPr lang="en-US" dirty="0" smtClean="0"/>
          </a:p>
          <a:p>
            <a:r>
              <a:rPr lang="en-US" dirty="0" smtClean="0"/>
              <a:t>Audience: </a:t>
            </a:r>
            <a:r>
              <a:rPr lang="en-US" dirty="0"/>
              <a:t> </a:t>
            </a:r>
            <a:endParaRPr lang="en-US" dirty="0" smtClean="0"/>
          </a:p>
          <a:p>
            <a:pPr lvl="1"/>
            <a:r>
              <a:rPr lang="en-US" dirty="0" smtClean="0"/>
              <a:t>Dr</a:t>
            </a:r>
            <a:r>
              <a:rPr lang="en-US" dirty="0"/>
              <a:t>. </a:t>
            </a:r>
            <a:r>
              <a:rPr lang="en-US" dirty="0" err="1"/>
              <a:t>Panos</a:t>
            </a:r>
            <a:r>
              <a:rPr lang="en-US" dirty="0"/>
              <a:t> S. </a:t>
            </a:r>
            <a:r>
              <a:rPr lang="en-US" dirty="0" err="1"/>
              <a:t>Shiakolas</a:t>
            </a:r>
            <a:r>
              <a:rPr lang="en-US" dirty="0"/>
              <a:t>, Manufacturing Automation and Robotic Systems (MARS) lab at University of Texas </a:t>
            </a:r>
            <a:r>
              <a:rPr lang="en-US" dirty="0" smtClean="0"/>
              <a:t>Arlington, </a:t>
            </a:r>
          </a:p>
          <a:p>
            <a:pPr lvl="1"/>
            <a:r>
              <a:rPr lang="en-US" dirty="0" smtClean="0"/>
              <a:t>Medical Researchers</a:t>
            </a:r>
          </a:p>
          <a:p>
            <a:pPr lvl="1"/>
            <a:r>
              <a:rPr lang="en-US" dirty="0" smtClean="0"/>
              <a:t> Material Researchers</a:t>
            </a:r>
          </a:p>
          <a:p>
            <a:endParaRPr lang="en-US" dirty="0" smtClean="0"/>
          </a:p>
          <a:p>
            <a:endParaRPr lang="en-US" dirty="0"/>
          </a:p>
        </p:txBody>
      </p:sp>
    </p:spTree>
    <p:extLst>
      <p:ext uri="{BB962C8B-B14F-4D97-AF65-F5344CB8AC3E}">
        <p14:creationId xmlns:p14="http://schemas.microsoft.com/office/powerpoint/2010/main" val="2111859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8" y="274638"/>
            <a:ext cx="11462657" cy="1143000"/>
          </a:xfrm>
        </p:spPr>
        <p:txBody>
          <a:bodyPr/>
          <a:lstStyle/>
          <a:p>
            <a:r>
              <a:rPr lang="en-US" sz="4500" dirty="0" smtClean="0"/>
              <a:t>Other </a:t>
            </a:r>
            <a:r>
              <a:rPr lang="en-US" sz="4500" dirty="0" smtClean="0"/>
              <a:t>Requirements: Maintenance and Support</a:t>
            </a:r>
            <a:endParaRPr lang="en-US" sz="4500" dirty="0"/>
          </a:p>
        </p:txBody>
      </p:sp>
      <p:sp>
        <p:nvSpPr>
          <p:cNvPr id="3" name="Content Placeholder 2"/>
          <p:cNvSpPr>
            <a:spLocks noGrp="1"/>
          </p:cNvSpPr>
          <p:nvPr>
            <p:ph idx="1"/>
          </p:nvPr>
        </p:nvSpPr>
        <p:spPr>
          <a:xfrm>
            <a:off x="609599" y="1284514"/>
            <a:ext cx="10765971" cy="5334000"/>
          </a:xfrm>
        </p:spPr>
        <p:txBody>
          <a:bodyPr>
            <a:normAutofit fontScale="92500" lnSpcReduction="20000"/>
          </a:bodyPr>
          <a:lstStyle/>
          <a:p>
            <a:r>
              <a:rPr lang="en-US" b="1" dirty="0"/>
              <a:t>7.1	 Host Software Manual</a:t>
            </a:r>
          </a:p>
          <a:p>
            <a:r>
              <a:rPr lang="en-US" b="1" dirty="0"/>
              <a:t>	7.1.1	Description</a:t>
            </a:r>
            <a:r>
              <a:rPr lang="en-US" dirty="0"/>
              <a:t>:  A manual that details the operation of the host software shall be provided.  Here, “host software” is that software which is run on the workstation that generates machine instructions for the printing hardware.  The manual must detail common troubleshooting issues as well as provide basic usage instructions.</a:t>
            </a:r>
          </a:p>
          <a:p>
            <a:r>
              <a:rPr lang="en-US" dirty="0"/>
              <a:t>	</a:t>
            </a:r>
            <a:r>
              <a:rPr lang="en-US" b="1" dirty="0"/>
              <a:t>7.1.2	Source:</a:t>
            </a:r>
            <a:r>
              <a:rPr lang="en-US" dirty="0"/>
              <a:t>  Shawn Simonson (Team Member)</a:t>
            </a:r>
          </a:p>
          <a:p>
            <a:r>
              <a:rPr lang="en-US" dirty="0"/>
              <a:t>	</a:t>
            </a:r>
            <a:r>
              <a:rPr lang="en-US" b="1" dirty="0"/>
              <a:t>7.1.3	Constraints:</a:t>
            </a:r>
            <a:r>
              <a:rPr lang="en-US" dirty="0"/>
              <a:t>  None</a:t>
            </a:r>
          </a:p>
          <a:p>
            <a:r>
              <a:rPr lang="en-US" dirty="0"/>
              <a:t>	</a:t>
            </a:r>
            <a:r>
              <a:rPr lang="en-US" b="1" dirty="0"/>
              <a:t>7.1.4 	Standards:</a:t>
            </a:r>
            <a:r>
              <a:rPr lang="en-US" dirty="0"/>
              <a:t>  None</a:t>
            </a:r>
          </a:p>
          <a:p>
            <a:r>
              <a:rPr lang="en-US" dirty="0"/>
              <a:t>	</a:t>
            </a:r>
            <a:r>
              <a:rPr lang="en-US" b="1" dirty="0"/>
              <a:t>7.1.5	Priority:</a:t>
            </a:r>
            <a:r>
              <a:rPr lang="en-US" dirty="0"/>
              <a:t>  1 – Critical</a:t>
            </a:r>
          </a:p>
          <a:p>
            <a:r>
              <a:rPr lang="en-US" b="1" dirty="0"/>
              <a:t>7.2	 Source Code Documentation</a:t>
            </a:r>
          </a:p>
          <a:p>
            <a:r>
              <a:rPr lang="en-US" b="1" dirty="0"/>
              <a:t>	7.2.1	Description</a:t>
            </a:r>
            <a:r>
              <a:rPr lang="en-US" dirty="0"/>
              <a:t>:  The source code developed by the software team shall be well documented with comments explaining the functionality of all modules and any non-obvious code.  This documentation is intended to support any future development on the system.</a:t>
            </a:r>
          </a:p>
          <a:p>
            <a:r>
              <a:rPr lang="en-US" dirty="0"/>
              <a:t>	</a:t>
            </a:r>
            <a:r>
              <a:rPr lang="en-US" b="1" dirty="0"/>
              <a:t>7.2.2	Source:</a:t>
            </a:r>
            <a:r>
              <a:rPr lang="en-US" dirty="0"/>
              <a:t>  Tim Edmondson (Team Member)</a:t>
            </a:r>
          </a:p>
          <a:p>
            <a:r>
              <a:rPr lang="en-US" dirty="0"/>
              <a:t>	</a:t>
            </a:r>
            <a:r>
              <a:rPr lang="en-US" b="1" dirty="0"/>
              <a:t>7.2.3	Constraints:</a:t>
            </a:r>
            <a:r>
              <a:rPr lang="en-US" dirty="0"/>
              <a:t>  None</a:t>
            </a:r>
          </a:p>
          <a:p>
            <a:r>
              <a:rPr lang="en-US" dirty="0"/>
              <a:t>	</a:t>
            </a:r>
            <a:r>
              <a:rPr lang="en-US" b="1" dirty="0"/>
              <a:t>7.2.4 	Standards:</a:t>
            </a:r>
            <a:r>
              <a:rPr lang="en-US" dirty="0"/>
              <a:t>  None</a:t>
            </a:r>
          </a:p>
          <a:p>
            <a:r>
              <a:rPr lang="en-US" dirty="0"/>
              <a:t>	</a:t>
            </a:r>
            <a:r>
              <a:rPr lang="en-US" b="1" dirty="0"/>
              <a:t>7.2.5	Priority:</a:t>
            </a:r>
            <a:r>
              <a:rPr lang="en-US" dirty="0"/>
              <a:t>  2 – High</a:t>
            </a:r>
          </a:p>
        </p:txBody>
      </p:sp>
    </p:spTree>
    <p:extLst>
      <p:ext uri="{BB962C8B-B14F-4D97-AF65-F5344CB8AC3E}">
        <p14:creationId xmlns:p14="http://schemas.microsoft.com/office/powerpoint/2010/main" val="2308210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099" name="Picture 3" descr="Use Cas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319" y="1690688"/>
            <a:ext cx="6565358" cy="4762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9404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normAutofit fontScale="85000" lnSpcReduction="20000"/>
          </a:bodyPr>
          <a:lstStyle/>
          <a:p>
            <a:pPr marL="114300" indent="0">
              <a:buNone/>
            </a:pPr>
            <a:r>
              <a:rPr lang="en-US" b="1" dirty="0"/>
              <a:t>10.1	Import STL File to System</a:t>
            </a:r>
          </a:p>
          <a:p>
            <a:pPr marL="114300" indent="0">
              <a:buNone/>
            </a:pPr>
            <a:r>
              <a:rPr lang="en-US" b="1" dirty="0"/>
              <a:t>	10.1.1	Scenario:</a:t>
            </a:r>
            <a:r>
              <a:rPr lang="en-US" dirty="0"/>
              <a:t>  The user selects an STL file to be printed.</a:t>
            </a:r>
          </a:p>
          <a:p>
            <a:pPr marL="114300" indent="0">
              <a:buNone/>
            </a:pPr>
            <a:r>
              <a:rPr lang="en-US" b="1" dirty="0"/>
              <a:t>	10.1.2	Actor(s):</a:t>
            </a:r>
            <a:r>
              <a:rPr lang="en-US" dirty="0"/>
              <a:t>  The user</a:t>
            </a:r>
          </a:p>
          <a:p>
            <a:pPr marL="114300" indent="0">
              <a:buNone/>
            </a:pPr>
            <a:r>
              <a:rPr lang="en-US" dirty="0"/>
              <a:t>	</a:t>
            </a:r>
            <a:r>
              <a:rPr lang="en-US" b="1" dirty="0"/>
              <a:t>10.1.3 TUCBW:</a:t>
            </a:r>
            <a:r>
              <a:rPr lang="en-US" dirty="0"/>
              <a:t>  The user clicks the “Import STL” button</a:t>
            </a:r>
          </a:p>
          <a:p>
            <a:pPr marL="114300" indent="0">
              <a:buNone/>
            </a:pPr>
            <a:r>
              <a:rPr lang="en-US" b="1" dirty="0"/>
              <a:t>	10.1.4	TUCEW:</a:t>
            </a:r>
            <a:r>
              <a:rPr lang="en-US" dirty="0"/>
              <a:t>  The user sees the confirmation message that STL file was successfully </a:t>
            </a:r>
            <a:r>
              <a:rPr lang="en-US" dirty="0" smtClean="0"/>
              <a:t>			uploaded</a:t>
            </a:r>
            <a:r>
              <a:rPr lang="en-US" dirty="0"/>
              <a:t>.</a:t>
            </a:r>
          </a:p>
          <a:p>
            <a:pPr marL="114300" indent="0">
              <a:buNone/>
            </a:pPr>
            <a:r>
              <a:rPr lang="en-US" b="1" dirty="0"/>
              <a:t>10.2	Print 3D Object</a:t>
            </a:r>
          </a:p>
          <a:p>
            <a:pPr marL="114300" indent="0">
              <a:buNone/>
            </a:pPr>
            <a:r>
              <a:rPr lang="en-US" b="1" dirty="0"/>
              <a:t>	10.2.1	Scenario:</a:t>
            </a:r>
            <a:r>
              <a:rPr lang="en-US" dirty="0"/>
              <a:t>  The user uses the system to print an STL file as a physical 3D object.</a:t>
            </a:r>
          </a:p>
          <a:p>
            <a:pPr marL="114300" indent="0">
              <a:buNone/>
            </a:pPr>
            <a:r>
              <a:rPr lang="en-US" dirty="0"/>
              <a:t>	</a:t>
            </a:r>
            <a:r>
              <a:rPr lang="en-US" b="1" dirty="0"/>
              <a:t>10.2.2	Actor(s):  </a:t>
            </a:r>
            <a:r>
              <a:rPr lang="en-US" dirty="0"/>
              <a:t>The user</a:t>
            </a:r>
          </a:p>
          <a:p>
            <a:pPr marL="114300" indent="0">
              <a:buNone/>
            </a:pPr>
            <a:r>
              <a:rPr lang="en-US" b="1" dirty="0"/>
              <a:t>	10.2.3 TUCBW:</a:t>
            </a:r>
            <a:r>
              <a:rPr lang="en-US" dirty="0"/>
              <a:t>  The user clicks the print button.</a:t>
            </a:r>
          </a:p>
          <a:p>
            <a:pPr marL="114300" indent="0">
              <a:buNone/>
            </a:pPr>
            <a:r>
              <a:rPr lang="en-US" dirty="0"/>
              <a:t>	</a:t>
            </a:r>
            <a:r>
              <a:rPr lang="en-US" b="1" dirty="0"/>
              <a:t>10.2.4	TUCEW:</a:t>
            </a:r>
            <a:r>
              <a:rPr lang="en-US" dirty="0"/>
              <a:t>  The user sees the physical 3D object on the platform.</a:t>
            </a:r>
          </a:p>
          <a:p>
            <a:pPr marL="114300" indent="0">
              <a:buNone/>
            </a:pPr>
            <a:r>
              <a:rPr lang="en-US" b="1" dirty="0"/>
              <a:t>10.3	Edit Material Database</a:t>
            </a:r>
          </a:p>
          <a:p>
            <a:pPr marL="114300" indent="0">
              <a:buNone/>
            </a:pPr>
            <a:r>
              <a:rPr lang="en-US" b="1" dirty="0"/>
              <a:t>	10.3.1	Scenario:</a:t>
            </a:r>
            <a:r>
              <a:rPr lang="en-US" dirty="0"/>
              <a:t>  The user can add new or modify material information in the database.</a:t>
            </a:r>
          </a:p>
          <a:p>
            <a:pPr marL="114300" indent="0">
              <a:buNone/>
            </a:pPr>
            <a:r>
              <a:rPr lang="en-US" dirty="0"/>
              <a:t>	</a:t>
            </a:r>
            <a:r>
              <a:rPr lang="en-US" b="1" dirty="0"/>
              <a:t>10.3.2	Actor(s):</a:t>
            </a:r>
            <a:r>
              <a:rPr lang="en-US" dirty="0"/>
              <a:t>  The user</a:t>
            </a:r>
          </a:p>
          <a:p>
            <a:pPr marL="114300" indent="0">
              <a:buNone/>
            </a:pPr>
            <a:r>
              <a:rPr lang="en-US" dirty="0"/>
              <a:t>	</a:t>
            </a:r>
            <a:r>
              <a:rPr lang="en-US" b="1" dirty="0"/>
              <a:t>10.3.3 TUCBW:</a:t>
            </a:r>
            <a:r>
              <a:rPr lang="en-US" dirty="0"/>
              <a:t>  The user clicks the “Update Materials” button.</a:t>
            </a:r>
          </a:p>
          <a:p>
            <a:pPr marL="114300" indent="0">
              <a:buNone/>
            </a:pPr>
            <a:r>
              <a:rPr lang="en-US" dirty="0"/>
              <a:t>	</a:t>
            </a:r>
            <a:r>
              <a:rPr lang="en-US" b="1" dirty="0"/>
              <a:t>10.3.4	TUCEW:</a:t>
            </a:r>
            <a:r>
              <a:rPr lang="en-US" dirty="0"/>
              <a:t>  The user sees the material updated in the database.</a:t>
            </a:r>
          </a:p>
        </p:txBody>
      </p:sp>
    </p:spTree>
    <p:extLst>
      <p:ext uri="{BB962C8B-B14F-4D97-AF65-F5344CB8AC3E}">
        <p14:creationId xmlns:p14="http://schemas.microsoft.com/office/powerpoint/2010/main" val="299645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Concept</a:t>
            </a:r>
            <a:endParaRPr lang="en-US" dirty="0"/>
          </a:p>
        </p:txBody>
      </p:sp>
      <p:pic>
        <p:nvPicPr>
          <p:cNvPr id="3074" name="Picture 2" descr="Mock-up 3D Prin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198" y="1690688"/>
            <a:ext cx="7919339" cy="498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3870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3.1	 STL File Input</a:t>
            </a:r>
          </a:p>
          <a:p>
            <a:pPr lvl="1"/>
            <a:r>
              <a:rPr lang="en-US" b="1" dirty="0" smtClean="0"/>
              <a:t>3.1.1</a:t>
            </a:r>
            <a:r>
              <a:rPr lang="en-US" b="1" dirty="0"/>
              <a:t>	Description:</a:t>
            </a:r>
            <a:r>
              <a:rPr lang="en-US" dirty="0"/>
              <a:t>  The system shall provide a way for the user to select an STL file and </a:t>
            </a:r>
            <a:r>
              <a:rPr lang="en-US" dirty="0" smtClean="0"/>
              <a:t>			        then </a:t>
            </a:r>
            <a:r>
              <a:rPr lang="en-US" dirty="0"/>
              <a:t>input that STL file into the system for processing.</a:t>
            </a:r>
          </a:p>
          <a:p>
            <a:pPr lvl="1"/>
            <a:r>
              <a:rPr lang="en-US" b="1" dirty="0" smtClean="0"/>
              <a:t>3.1.2</a:t>
            </a:r>
            <a:r>
              <a:rPr lang="en-US" b="1" dirty="0"/>
              <a:t>	Source:</a:t>
            </a:r>
            <a:r>
              <a:rPr lang="en-US" dirty="0"/>
              <a:t>  Dr. </a:t>
            </a:r>
            <a:r>
              <a:rPr lang="en-US" dirty="0" err="1"/>
              <a:t>Panos</a:t>
            </a:r>
            <a:r>
              <a:rPr lang="en-US" dirty="0"/>
              <a:t> S. </a:t>
            </a:r>
            <a:r>
              <a:rPr lang="en-US" dirty="0" err="1"/>
              <a:t>Shiakolas</a:t>
            </a:r>
            <a:r>
              <a:rPr lang="en-US" dirty="0"/>
              <a:t> (Sponsor)</a:t>
            </a:r>
          </a:p>
          <a:p>
            <a:pPr lvl="1"/>
            <a:r>
              <a:rPr lang="en-US" b="1" dirty="0" smtClean="0"/>
              <a:t>3.1.3</a:t>
            </a:r>
            <a:r>
              <a:rPr lang="en-US" b="1" dirty="0"/>
              <a:t>	Constraints:</a:t>
            </a:r>
            <a:r>
              <a:rPr lang="en-US" dirty="0"/>
              <a:t>  The system must support multi-material objects but the STL file </a:t>
            </a:r>
            <a:r>
              <a:rPr lang="en-US" dirty="0" smtClean="0"/>
              <a:t>			        format </a:t>
            </a:r>
            <a:r>
              <a:rPr lang="en-US" dirty="0"/>
              <a:t>does not support material information.</a:t>
            </a:r>
          </a:p>
          <a:p>
            <a:pPr lvl="1"/>
            <a:r>
              <a:rPr lang="en-US" b="1" dirty="0" smtClean="0"/>
              <a:t>3.1.4 </a:t>
            </a:r>
            <a:r>
              <a:rPr lang="en-US" b="1" dirty="0"/>
              <a:t>	Standards:  </a:t>
            </a:r>
            <a:r>
              <a:rPr lang="en-US" dirty="0"/>
              <a:t>STL (</a:t>
            </a:r>
            <a:r>
              <a:rPr lang="en-US" dirty="0" err="1"/>
              <a:t>STereo</a:t>
            </a:r>
            <a:r>
              <a:rPr lang="en-US" dirty="0"/>
              <a:t> Lithography) File Format</a:t>
            </a:r>
          </a:p>
          <a:p>
            <a:pPr lvl="1"/>
            <a:r>
              <a:rPr lang="en-US" b="1" dirty="0" smtClean="0"/>
              <a:t>3.1.5</a:t>
            </a:r>
            <a:r>
              <a:rPr lang="en-US" b="1" dirty="0"/>
              <a:t>	Priority:  </a:t>
            </a:r>
            <a:r>
              <a:rPr lang="en-US" dirty="0"/>
              <a:t>1 </a:t>
            </a:r>
            <a:r>
              <a:rPr lang="en-US" dirty="0" smtClean="0"/>
              <a:t>– Critical</a:t>
            </a:r>
          </a:p>
          <a:p>
            <a:r>
              <a:rPr lang="en-US" b="1" dirty="0"/>
              <a:t>3.4	Issue Machine Instructions</a:t>
            </a:r>
          </a:p>
          <a:p>
            <a:pPr lvl="1"/>
            <a:r>
              <a:rPr lang="en-US" b="1" dirty="0" smtClean="0"/>
              <a:t>3.4.1</a:t>
            </a:r>
            <a:r>
              <a:rPr lang="en-US" b="1" dirty="0"/>
              <a:t>	Description:</a:t>
            </a:r>
            <a:r>
              <a:rPr lang="en-US" dirty="0"/>
              <a:t>  The system shall issue generated machine instructions from the </a:t>
            </a:r>
            <a:r>
              <a:rPr lang="en-US" dirty="0" smtClean="0"/>
              <a:t>			        software </a:t>
            </a:r>
            <a:r>
              <a:rPr lang="en-US" dirty="0"/>
              <a:t>component to the printing hardware component.</a:t>
            </a:r>
          </a:p>
          <a:p>
            <a:pPr lvl="1"/>
            <a:r>
              <a:rPr lang="en-US" b="1" dirty="0" smtClean="0"/>
              <a:t>3.4.2</a:t>
            </a:r>
            <a:r>
              <a:rPr lang="en-US" b="1" dirty="0"/>
              <a:t>	Source:</a:t>
            </a:r>
            <a:r>
              <a:rPr lang="en-US" dirty="0"/>
              <a:t>  Dr. </a:t>
            </a:r>
            <a:r>
              <a:rPr lang="en-US" dirty="0" err="1"/>
              <a:t>Panos</a:t>
            </a:r>
            <a:r>
              <a:rPr lang="en-US" dirty="0"/>
              <a:t> S. </a:t>
            </a:r>
            <a:r>
              <a:rPr lang="en-US" dirty="0" err="1"/>
              <a:t>Shiakolas</a:t>
            </a:r>
            <a:r>
              <a:rPr lang="en-US" dirty="0"/>
              <a:t> (Sponsor)</a:t>
            </a:r>
          </a:p>
          <a:p>
            <a:pPr lvl="1"/>
            <a:r>
              <a:rPr lang="en-US" b="1" dirty="0" smtClean="0"/>
              <a:t>3.4.3</a:t>
            </a:r>
            <a:r>
              <a:rPr lang="en-US" b="1" dirty="0"/>
              <a:t>	Constraints:</a:t>
            </a:r>
            <a:r>
              <a:rPr lang="en-US" dirty="0"/>
              <a:t>  None</a:t>
            </a:r>
          </a:p>
          <a:p>
            <a:pPr lvl="1"/>
            <a:r>
              <a:rPr lang="en-US" b="1" dirty="0" smtClean="0"/>
              <a:t>3.4.4 </a:t>
            </a:r>
            <a:r>
              <a:rPr lang="en-US" b="1" dirty="0"/>
              <a:t>	Standards:</a:t>
            </a:r>
            <a:r>
              <a:rPr lang="en-US" dirty="0"/>
              <a:t> </a:t>
            </a:r>
            <a:r>
              <a:rPr lang="en-US" dirty="0" err="1"/>
              <a:t>GCode</a:t>
            </a:r>
            <a:endParaRPr lang="en-US" dirty="0"/>
          </a:p>
          <a:p>
            <a:pPr lvl="1"/>
            <a:r>
              <a:rPr lang="en-US" b="1" dirty="0" smtClean="0"/>
              <a:t>3.4.5</a:t>
            </a:r>
            <a:r>
              <a:rPr lang="en-US" b="1" dirty="0"/>
              <a:t>	Priority:</a:t>
            </a:r>
            <a:r>
              <a:rPr lang="en-US" dirty="0"/>
              <a:t>  1 – Critical</a:t>
            </a:r>
          </a:p>
          <a:p>
            <a:endParaRPr lang="en-US" dirty="0"/>
          </a:p>
        </p:txBody>
      </p:sp>
    </p:spTree>
    <p:extLst>
      <p:ext uri="{BB962C8B-B14F-4D97-AF65-F5344CB8AC3E}">
        <p14:creationId xmlns:p14="http://schemas.microsoft.com/office/powerpoint/2010/main" val="393199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a:xfrm>
            <a:off x="609600" y="1306287"/>
            <a:ext cx="10160000" cy="5355770"/>
          </a:xfrm>
        </p:spPr>
        <p:txBody>
          <a:bodyPr>
            <a:normAutofit fontScale="85000" lnSpcReduction="20000"/>
          </a:bodyPr>
          <a:lstStyle/>
          <a:p>
            <a:r>
              <a:rPr lang="en-US" b="1" dirty="0"/>
              <a:t>3.5	Monitor Temperature</a:t>
            </a:r>
          </a:p>
          <a:p>
            <a:pPr lvl="1"/>
            <a:r>
              <a:rPr lang="en-US" b="1" dirty="0" smtClean="0"/>
              <a:t>3.5.1</a:t>
            </a:r>
            <a:r>
              <a:rPr lang="en-US" b="1" dirty="0"/>
              <a:t>	Description:</a:t>
            </a:r>
            <a:r>
              <a:rPr lang="en-US" dirty="0"/>
              <a:t>  The system shall monitor input from heat sensors attached to the printing </a:t>
            </a:r>
            <a:r>
              <a:rPr lang="en-US" dirty="0" smtClean="0"/>
              <a:t>			      hardware</a:t>
            </a:r>
            <a:r>
              <a:rPr lang="en-US" dirty="0"/>
              <a:t>.  The temperature of each extruder’s nozzle must be monitored at all </a:t>
            </a:r>
            <a:r>
              <a:rPr lang="en-US" dirty="0" smtClean="0"/>
              <a:t>			      times </a:t>
            </a:r>
            <a:r>
              <a:rPr lang="en-US" dirty="0"/>
              <a:t>to ensure that material is extruded at the proper temperature.</a:t>
            </a:r>
          </a:p>
          <a:p>
            <a:pPr lvl="1"/>
            <a:r>
              <a:rPr lang="en-US" b="1" dirty="0" smtClean="0"/>
              <a:t>3.5.2</a:t>
            </a:r>
            <a:r>
              <a:rPr lang="en-US" b="1" dirty="0"/>
              <a:t>	Source:</a:t>
            </a:r>
            <a:r>
              <a:rPr lang="en-US" dirty="0"/>
              <a:t>  Dr. </a:t>
            </a:r>
            <a:r>
              <a:rPr lang="en-US" dirty="0" err="1"/>
              <a:t>Panos</a:t>
            </a:r>
            <a:r>
              <a:rPr lang="en-US" dirty="0"/>
              <a:t> S. </a:t>
            </a:r>
            <a:r>
              <a:rPr lang="en-US" dirty="0" err="1"/>
              <a:t>Shiakolas</a:t>
            </a:r>
            <a:r>
              <a:rPr lang="en-US" dirty="0"/>
              <a:t> (</a:t>
            </a:r>
            <a:r>
              <a:rPr lang="en-US" dirty="0" smtClean="0"/>
              <a:t>Sponsor)</a:t>
            </a:r>
          </a:p>
          <a:p>
            <a:pPr lvl="1"/>
            <a:r>
              <a:rPr lang="en-US" b="1" dirty="0" smtClean="0"/>
              <a:t>3.5.3</a:t>
            </a:r>
            <a:r>
              <a:rPr lang="en-US" b="1" dirty="0"/>
              <a:t>	Constraints:</a:t>
            </a:r>
            <a:r>
              <a:rPr lang="en-US" dirty="0"/>
              <a:t>  In order to monitor the temperature of different extruder nozzles, the printing </a:t>
            </a:r>
            <a:r>
              <a:rPr lang="en-US" dirty="0" smtClean="0"/>
              <a:t>			      hardware </a:t>
            </a:r>
            <a:r>
              <a:rPr lang="en-US" dirty="0"/>
              <a:t>must output information describing the temperature of each </a:t>
            </a:r>
            <a:r>
              <a:rPr lang="en-US" dirty="0" smtClean="0"/>
              <a:t>			      extruder </a:t>
            </a:r>
            <a:r>
              <a:rPr lang="en-US" dirty="0"/>
              <a:t>nozzle.</a:t>
            </a:r>
          </a:p>
          <a:p>
            <a:pPr lvl="1"/>
            <a:r>
              <a:rPr lang="en-US" b="1" dirty="0" smtClean="0"/>
              <a:t>3.5.4 </a:t>
            </a:r>
            <a:r>
              <a:rPr lang="en-US" b="1" dirty="0"/>
              <a:t>	Standards:</a:t>
            </a:r>
            <a:r>
              <a:rPr lang="en-US" dirty="0"/>
              <a:t>  None</a:t>
            </a:r>
          </a:p>
          <a:p>
            <a:pPr lvl="1"/>
            <a:r>
              <a:rPr lang="en-US" b="1" dirty="0" smtClean="0"/>
              <a:t>3.5.5</a:t>
            </a:r>
            <a:r>
              <a:rPr lang="en-US" b="1" dirty="0"/>
              <a:t>	Priority:</a:t>
            </a:r>
            <a:r>
              <a:rPr lang="en-US" dirty="0"/>
              <a:t>  1 – Critical</a:t>
            </a:r>
          </a:p>
          <a:p>
            <a:r>
              <a:rPr lang="en-US" b="1" dirty="0"/>
              <a:t>3.6	Monitor Position</a:t>
            </a:r>
          </a:p>
          <a:p>
            <a:pPr lvl="1"/>
            <a:r>
              <a:rPr lang="en-US" b="1" dirty="0" smtClean="0"/>
              <a:t>3.6.1</a:t>
            </a:r>
            <a:r>
              <a:rPr lang="en-US" b="1" dirty="0"/>
              <a:t>	Description:</a:t>
            </a:r>
            <a:r>
              <a:rPr lang="en-US" dirty="0"/>
              <a:t>  The system shall monitor the position of the printing head at all times during </a:t>
            </a:r>
            <a:r>
              <a:rPr lang="en-US" dirty="0" smtClean="0"/>
              <a:t>			      operation</a:t>
            </a:r>
            <a:r>
              <a:rPr lang="en-US" dirty="0"/>
              <a:t>.  The system must be aware of the position of the printing head in </a:t>
            </a:r>
            <a:r>
              <a:rPr lang="en-US" dirty="0" smtClean="0"/>
              <a:t>			      order </a:t>
            </a:r>
            <a:r>
              <a:rPr lang="en-US" dirty="0"/>
              <a:t>to adhere to a predefined printing path.</a:t>
            </a:r>
          </a:p>
          <a:p>
            <a:pPr lvl="1"/>
            <a:r>
              <a:rPr lang="en-US" b="1" dirty="0" smtClean="0"/>
              <a:t>3.6.2</a:t>
            </a:r>
            <a:r>
              <a:rPr lang="en-US" b="1" dirty="0"/>
              <a:t>	Source:</a:t>
            </a:r>
            <a:r>
              <a:rPr lang="en-US" dirty="0"/>
              <a:t>  Dr. </a:t>
            </a:r>
            <a:r>
              <a:rPr lang="en-US" dirty="0" err="1"/>
              <a:t>Panos</a:t>
            </a:r>
            <a:r>
              <a:rPr lang="en-US" dirty="0"/>
              <a:t> S. </a:t>
            </a:r>
            <a:r>
              <a:rPr lang="en-US" dirty="0" err="1"/>
              <a:t>Shiakolas</a:t>
            </a:r>
            <a:r>
              <a:rPr lang="en-US" dirty="0"/>
              <a:t> (Sponsor)</a:t>
            </a:r>
          </a:p>
          <a:p>
            <a:pPr lvl="1"/>
            <a:r>
              <a:rPr lang="en-US" b="1" dirty="0" smtClean="0"/>
              <a:t>3.6.3</a:t>
            </a:r>
            <a:r>
              <a:rPr lang="en-US" b="1" dirty="0"/>
              <a:t>	Constraints:</a:t>
            </a:r>
            <a:r>
              <a:rPr lang="en-US" dirty="0"/>
              <a:t>  In order for the printing head position to be monitored by the system, </a:t>
            </a:r>
            <a:r>
              <a:rPr lang="en-US" dirty="0" smtClean="0"/>
              <a:t>the 			      printing </a:t>
            </a:r>
            <a:r>
              <a:rPr lang="en-US" dirty="0"/>
              <a:t>hardware must output information describing the position of the </a:t>
            </a:r>
            <a:r>
              <a:rPr lang="en-US" dirty="0" smtClean="0"/>
              <a:t>			      printing </a:t>
            </a:r>
            <a:r>
              <a:rPr lang="en-US" dirty="0"/>
              <a:t>head.</a:t>
            </a:r>
          </a:p>
          <a:p>
            <a:pPr lvl="1"/>
            <a:r>
              <a:rPr lang="en-US" b="1" dirty="0" smtClean="0"/>
              <a:t>3.6.4 </a:t>
            </a:r>
            <a:r>
              <a:rPr lang="en-US" b="1" dirty="0"/>
              <a:t>	Standards:</a:t>
            </a:r>
            <a:r>
              <a:rPr lang="en-US" dirty="0"/>
              <a:t> None</a:t>
            </a:r>
          </a:p>
          <a:p>
            <a:pPr lvl="1"/>
            <a:r>
              <a:rPr lang="en-US" b="1" dirty="0" smtClean="0"/>
              <a:t>3.6.5</a:t>
            </a:r>
            <a:r>
              <a:rPr lang="en-US" b="1" dirty="0"/>
              <a:t>	Priority:</a:t>
            </a:r>
            <a:r>
              <a:rPr lang="en-US" dirty="0"/>
              <a:t>  1 – Critical</a:t>
            </a:r>
          </a:p>
          <a:p>
            <a:endParaRPr lang="en-US" dirty="0"/>
          </a:p>
        </p:txBody>
      </p:sp>
    </p:spTree>
    <p:extLst>
      <p:ext uri="{BB962C8B-B14F-4D97-AF65-F5344CB8AC3E}">
        <p14:creationId xmlns:p14="http://schemas.microsoft.com/office/powerpoint/2010/main" val="314266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3.8	Identify Materials</a:t>
            </a:r>
          </a:p>
          <a:p>
            <a:pPr lvl="1"/>
            <a:r>
              <a:rPr lang="en-US" b="1" dirty="0" smtClean="0"/>
              <a:t>3.8.1</a:t>
            </a:r>
            <a:r>
              <a:rPr lang="en-US" b="1" dirty="0"/>
              <a:t>	Description:</a:t>
            </a:r>
            <a:r>
              <a:rPr lang="en-US" dirty="0"/>
              <a:t>  The system shall identify every type of material that is being used for </a:t>
            </a:r>
            <a:r>
              <a:rPr lang="en-US" dirty="0" smtClean="0"/>
              <a:t>			        printing </a:t>
            </a:r>
            <a:r>
              <a:rPr lang="en-US" dirty="0"/>
              <a:t>the 3D object.</a:t>
            </a:r>
          </a:p>
          <a:p>
            <a:pPr lvl="1"/>
            <a:r>
              <a:rPr lang="en-US" b="1" dirty="0" smtClean="0"/>
              <a:t>3.8.2</a:t>
            </a:r>
            <a:r>
              <a:rPr lang="en-US" b="1" dirty="0"/>
              <a:t>	Source:</a:t>
            </a:r>
            <a:r>
              <a:rPr lang="en-US" dirty="0"/>
              <a:t>  Dr. </a:t>
            </a:r>
            <a:r>
              <a:rPr lang="en-US" dirty="0" err="1"/>
              <a:t>Panos</a:t>
            </a:r>
            <a:r>
              <a:rPr lang="en-US" dirty="0"/>
              <a:t> S. </a:t>
            </a:r>
            <a:r>
              <a:rPr lang="en-US" dirty="0" err="1"/>
              <a:t>Shiakolas</a:t>
            </a:r>
            <a:r>
              <a:rPr lang="en-US" dirty="0"/>
              <a:t> (Sponsor)</a:t>
            </a:r>
          </a:p>
          <a:p>
            <a:pPr lvl="1"/>
            <a:r>
              <a:rPr lang="en-US" b="1" dirty="0" smtClean="0"/>
              <a:t>3.8.3 </a:t>
            </a:r>
            <a:r>
              <a:rPr lang="en-US" b="1" dirty="0"/>
              <a:t>	Constraints: </a:t>
            </a:r>
            <a:r>
              <a:rPr lang="en-US" dirty="0"/>
              <a:t>None</a:t>
            </a:r>
          </a:p>
          <a:p>
            <a:pPr lvl="1"/>
            <a:r>
              <a:rPr lang="en-US" b="1" dirty="0" smtClean="0"/>
              <a:t>3.8.4 </a:t>
            </a:r>
            <a:r>
              <a:rPr lang="en-US" b="1" dirty="0"/>
              <a:t>	Standards:</a:t>
            </a:r>
            <a:r>
              <a:rPr lang="en-US" dirty="0"/>
              <a:t>  STL</a:t>
            </a:r>
          </a:p>
          <a:p>
            <a:pPr lvl="1"/>
            <a:r>
              <a:rPr lang="en-US" b="1" dirty="0" smtClean="0"/>
              <a:t>3.8.5</a:t>
            </a:r>
            <a:r>
              <a:rPr lang="en-US" b="1" dirty="0"/>
              <a:t>	Priority:</a:t>
            </a:r>
            <a:r>
              <a:rPr lang="en-US" dirty="0"/>
              <a:t>  1 - Critical</a:t>
            </a:r>
          </a:p>
          <a:p>
            <a:r>
              <a:rPr lang="en-US" b="1" dirty="0"/>
              <a:t>3.9	Identify Shapes</a:t>
            </a:r>
          </a:p>
          <a:p>
            <a:pPr lvl="1"/>
            <a:r>
              <a:rPr lang="en-US" b="1" dirty="0" smtClean="0"/>
              <a:t>3.9.1</a:t>
            </a:r>
            <a:r>
              <a:rPr lang="en-US" b="1" dirty="0"/>
              <a:t>	Description:</a:t>
            </a:r>
            <a:r>
              <a:rPr lang="en-US" dirty="0"/>
              <a:t>  The system shall identify the shape of the object being printed by </a:t>
            </a:r>
            <a:r>
              <a:rPr lang="en-US" dirty="0" smtClean="0"/>
              <a:t>			       dividing </a:t>
            </a:r>
            <a:r>
              <a:rPr lang="en-US" dirty="0"/>
              <a:t>it into smaller shapes for each individual material used. </a:t>
            </a:r>
          </a:p>
          <a:p>
            <a:pPr lvl="1"/>
            <a:r>
              <a:rPr lang="en-US" b="1" dirty="0" smtClean="0"/>
              <a:t>3.9.2</a:t>
            </a:r>
            <a:r>
              <a:rPr lang="en-US" b="1" dirty="0"/>
              <a:t>	Source:</a:t>
            </a:r>
            <a:r>
              <a:rPr lang="en-US" dirty="0"/>
              <a:t>  Dr. </a:t>
            </a:r>
            <a:r>
              <a:rPr lang="en-US" dirty="0" err="1"/>
              <a:t>Panos</a:t>
            </a:r>
            <a:r>
              <a:rPr lang="en-US" dirty="0"/>
              <a:t> S. </a:t>
            </a:r>
            <a:r>
              <a:rPr lang="en-US" dirty="0" err="1"/>
              <a:t>Shiakolas</a:t>
            </a:r>
            <a:r>
              <a:rPr lang="en-US" dirty="0"/>
              <a:t> (Sponsor)</a:t>
            </a:r>
          </a:p>
          <a:p>
            <a:pPr lvl="1"/>
            <a:r>
              <a:rPr lang="en-US" b="1" dirty="0" smtClean="0"/>
              <a:t>3.9.3 	Constraints</a:t>
            </a:r>
            <a:r>
              <a:rPr lang="en-US" b="1" dirty="0"/>
              <a:t>:</a:t>
            </a:r>
            <a:r>
              <a:rPr lang="en-US" dirty="0"/>
              <a:t>  Unification of multiple shapes within the same dimensional space.</a:t>
            </a:r>
          </a:p>
          <a:p>
            <a:pPr lvl="1"/>
            <a:r>
              <a:rPr lang="en-US" b="1" dirty="0" smtClean="0"/>
              <a:t>3.9.4</a:t>
            </a:r>
            <a:r>
              <a:rPr lang="en-US" b="1" dirty="0"/>
              <a:t>	Standards:</a:t>
            </a:r>
            <a:r>
              <a:rPr lang="en-US" dirty="0"/>
              <a:t>  STL file</a:t>
            </a:r>
          </a:p>
          <a:p>
            <a:pPr lvl="1"/>
            <a:r>
              <a:rPr lang="en-US" b="1" dirty="0" smtClean="0"/>
              <a:t>3.9.5</a:t>
            </a:r>
            <a:r>
              <a:rPr lang="en-US" b="1" dirty="0"/>
              <a:t>	Priority:</a:t>
            </a:r>
            <a:r>
              <a:rPr lang="en-US" dirty="0"/>
              <a:t>  1 - Critical</a:t>
            </a:r>
          </a:p>
          <a:p>
            <a:endParaRPr lang="en-US" dirty="0"/>
          </a:p>
        </p:txBody>
      </p:sp>
    </p:spTree>
    <p:extLst>
      <p:ext uri="{BB962C8B-B14F-4D97-AF65-F5344CB8AC3E}">
        <p14:creationId xmlns:p14="http://schemas.microsoft.com/office/powerpoint/2010/main" val="458425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3.10	Determine Shape of Support Material Structure</a:t>
            </a:r>
          </a:p>
          <a:p>
            <a:pPr lvl="1"/>
            <a:r>
              <a:rPr lang="en-US" b="1" dirty="0" smtClean="0"/>
              <a:t>3.10.1</a:t>
            </a:r>
            <a:r>
              <a:rPr lang="en-US" b="1" dirty="0"/>
              <a:t>	Description:</a:t>
            </a:r>
            <a:r>
              <a:rPr lang="en-US" dirty="0"/>
              <a:t>  The system shall determine the shape that the support material </a:t>
            </a:r>
            <a:r>
              <a:rPr lang="en-US" dirty="0" smtClean="0"/>
              <a:t>			        needs </a:t>
            </a:r>
            <a:r>
              <a:rPr lang="en-US" dirty="0"/>
              <a:t>to be for stabilizing the 3D object as it is being printed. </a:t>
            </a:r>
            <a:r>
              <a:rPr lang="en-US" dirty="0" smtClean="0"/>
              <a:t>			</a:t>
            </a:r>
            <a:r>
              <a:rPr lang="en-US" dirty="0"/>
              <a:t> </a:t>
            </a:r>
            <a:r>
              <a:rPr lang="en-US" dirty="0" smtClean="0"/>
              <a:t>       Without </a:t>
            </a:r>
            <a:r>
              <a:rPr lang="en-US" dirty="0"/>
              <a:t>the support, the object could collapse during printing.</a:t>
            </a:r>
          </a:p>
          <a:p>
            <a:pPr lvl="1"/>
            <a:r>
              <a:rPr lang="en-US" b="1" dirty="0" smtClean="0"/>
              <a:t>3.10.2</a:t>
            </a:r>
            <a:r>
              <a:rPr lang="en-US" b="1" dirty="0"/>
              <a:t>	Source:</a:t>
            </a:r>
            <a:r>
              <a:rPr lang="en-US" dirty="0"/>
              <a:t>  Dr. </a:t>
            </a:r>
            <a:r>
              <a:rPr lang="en-US" dirty="0" err="1"/>
              <a:t>Panos</a:t>
            </a:r>
            <a:r>
              <a:rPr lang="en-US" dirty="0"/>
              <a:t> S. </a:t>
            </a:r>
            <a:r>
              <a:rPr lang="en-US" dirty="0" err="1"/>
              <a:t>Shiakolas</a:t>
            </a:r>
            <a:r>
              <a:rPr lang="en-US" dirty="0"/>
              <a:t> (Sponsor) </a:t>
            </a:r>
          </a:p>
          <a:p>
            <a:pPr lvl="1"/>
            <a:r>
              <a:rPr lang="en-US" b="1" dirty="0" smtClean="0"/>
              <a:t>3.10.3</a:t>
            </a:r>
            <a:r>
              <a:rPr lang="en-US" b="1" dirty="0"/>
              <a:t>	Constraints:</a:t>
            </a:r>
            <a:r>
              <a:rPr lang="en-US" dirty="0"/>
              <a:t>  Complex analytical geometry.</a:t>
            </a:r>
          </a:p>
          <a:p>
            <a:pPr lvl="1"/>
            <a:r>
              <a:rPr lang="en-US" b="1" dirty="0" smtClean="0"/>
              <a:t>3.10.4 	Standards</a:t>
            </a:r>
            <a:r>
              <a:rPr lang="en-US" b="1" dirty="0"/>
              <a:t>:</a:t>
            </a:r>
            <a:r>
              <a:rPr lang="en-US" dirty="0"/>
              <a:t>  None</a:t>
            </a:r>
          </a:p>
          <a:p>
            <a:pPr lvl="1"/>
            <a:r>
              <a:rPr lang="en-US" b="1" dirty="0" smtClean="0"/>
              <a:t>3.10.5</a:t>
            </a:r>
            <a:r>
              <a:rPr lang="en-US" b="1" dirty="0"/>
              <a:t>	Priority:</a:t>
            </a:r>
            <a:r>
              <a:rPr lang="en-US" dirty="0"/>
              <a:t>  1 - Critical</a:t>
            </a:r>
          </a:p>
          <a:p>
            <a:r>
              <a:rPr lang="en-US" b="1" dirty="0"/>
              <a:t>3.11	Create Printing Path</a:t>
            </a:r>
          </a:p>
          <a:p>
            <a:pPr lvl="1"/>
            <a:r>
              <a:rPr lang="en-US" b="1" dirty="0" smtClean="0"/>
              <a:t>3.11.1</a:t>
            </a:r>
            <a:r>
              <a:rPr lang="en-US" b="1" dirty="0"/>
              <a:t>	Description:</a:t>
            </a:r>
            <a:r>
              <a:rPr lang="en-US" dirty="0"/>
              <a:t> The system shall determine a route that the printing head must follow </a:t>
            </a:r>
            <a:r>
              <a:rPr lang="en-US" dirty="0" smtClean="0"/>
              <a:t>			       as </a:t>
            </a:r>
            <a:r>
              <a:rPr lang="en-US" dirty="0"/>
              <a:t>it prints.</a:t>
            </a:r>
          </a:p>
          <a:p>
            <a:pPr lvl="1"/>
            <a:r>
              <a:rPr lang="en-US" b="1" dirty="0" smtClean="0"/>
              <a:t>3.11.2</a:t>
            </a:r>
            <a:r>
              <a:rPr lang="en-US" b="1" dirty="0"/>
              <a:t>	Source:</a:t>
            </a:r>
            <a:r>
              <a:rPr lang="en-US" dirty="0"/>
              <a:t>  Dr. </a:t>
            </a:r>
            <a:r>
              <a:rPr lang="en-US" dirty="0" err="1"/>
              <a:t>Panos</a:t>
            </a:r>
            <a:r>
              <a:rPr lang="en-US" dirty="0"/>
              <a:t> S. </a:t>
            </a:r>
            <a:r>
              <a:rPr lang="en-US" dirty="0" err="1"/>
              <a:t>Shiakolas</a:t>
            </a:r>
            <a:r>
              <a:rPr lang="en-US" dirty="0"/>
              <a:t> (Sponsor)</a:t>
            </a:r>
          </a:p>
          <a:p>
            <a:pPr lvl="1"/>
            <a:r>
              <a:rPr lang="en-US" b="1" dirty="0" smtClean="0"/>
              <a:t>3.11.3	Constraints</a:t>
            </a:r>
            <a:r>
              <a:rPr lang="en-US" b="1" dirty="0"/>
              <a:t>:</a:t>
            </a:r>
            <a:r>
              <a:rPr lang="en-US" dirty="0"/>
              <a:t>  Cannot print two materials on the same path.</a:t>
            </a:r>
          </a:p>
          <a:p>
            <a:pPr lvl="1"/>
            <a:r>
              <a:rPr lang="en-US" b="1" dirty="0" smtClean="0"/>
              <a:t>3.11.4 	Standards</a:t>
            </a:r>
            <a:r>
              <a:rPr lang="en-US" b="1" dirty="0"/>
              <a:t>:</a:t>
            </a:r>
            <a:r>
              <a:rPr lang="en-US" dirty="0"/>
              <a:t>  G-Code</a:t>
            </a:r>
          </a:p>
          <a:p>
            <a:pPr lvl="1"/>
            <a:r>
              <a:rPr lang="en-US" b="1" dirty="0" smtClean="0"/>
              <a:t>3.11.5</a:t>
            </a:r>
            <a:r>
              <a:rPr lang="en-US" b="1" dirty="0"/>
              <a:t>	Priority:</a:t>
            </a:r>
            <a:r>
              <a:rPr lang="en-US" dirty="0"/>
              <a:t>  1 - Critical</a:t>
            </a:r>
          </a:p>
          <a:p>
            <a:endParaRPr lang="en-US" dirty="0"/>
          </a:p>
        </p:txBody>
      </p:sp>
    </p:spTree>
    <p:extLst>
      <p:ext uri="{BB962C8B-B14F-4D97-AF65-F5344CB8AC3E}">
        <p14:creationId xmlns:p14="http://schemas.microsoft.com/office/powerpoint/2010/main" val="2474680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3.14	Slice Geometry into Thickness Levels</a:t>
            </a:r>
          </a:p>
          <a:p>
            <a:pPr lvl="1"/>
            <a:r>
              <a:rPr lang="en-US" b="1" dirty="0" smtClean="0"/>
              <a:t>3.14.1</a:t>
            </a:r>
            <a:r>
              <a:rPr lang="en-US" b="1" dirty="0"/>
              <a:t>	Description:</a:t>
            </a:r>
            <a:r>
              <a:rPr lang="en-US" dirty="0"/>
              <a:t> The system shall be able to process geometry in such a way as to </a:t>
            </a:r>
            <a:r>
              <a:rPr lang="en-US" dirty="0" smtClean="0"/>
              <a:t>			        generate </a:t>
            </a:r>
            <a:r>
              <a:rPr lang="en-US" dirty="0"/>
              <a:t>sub-models of appropriate and customizable thickness </a:t>
            </a:r>
            <a:r>
              <a:rPr lang="en-US" dirty="0" smtClean="0"/>
              <a:t>			        such </a:t>
            </a:r>
            <a:r>
              <a:rPr lang="en-US" dirty="0"/>
              <a:t>that the 3D printer can print each layer of the given </a:t>
            </a:r>
            <a:r>
              <a:rPr lang="en-US" dirty="0" smtClean="0"/>
              <a:t>				        thickness</a:t>
            </a:r>
            <a:r>
              <a:rPr lang="en-US" dirty="0"/>
              <a:t>.</a:t>
            </a:r>
          </a:p>
          <a:p>
            <a:pPr lvl="1"/>
            <a:r>
              <a:rPr lang="en-US" b="1" dirty="0" smtClean="0"/>
              <a:t>3.14.2</a:t>
            </a:r>
            <a:r>
              <a:rPr lang="en-US" b="1" dirty="0"/>
              <a:t>	Source:</a:t>
            </a:r>
            <a:r>
              <a:rPr lang="en-US" dirty="0"/>
              <a:t>  Dr. </a:t>
            </a:r>
            <a:r>
              <a:rPr lang="en-US" dirty="0" err="1"/>
              <a:t>Panos</a:t>
            </a:r>
            <a:r>
              <a:rPr lang="en-US" dirty="0"/>
              <a:t> S. </a:t>
            </a:r>
            <a:r>
              <a:rPr lang="en-US" dirty="0" err="1"/>
              <a:t>Shiakolas</a:t>
            </a:r>
            <a:r>
              <a:rPr lang="en-US" dirty="0"/>
              <a:t> (Sponsor)</a:t>
            </a:r>
          </a:p>
          <a:p>
            <a:pPr lvl="1"/>
            <a:r>
              <a:rPr lang="en-US" b="1" dirty="0" smtClean="0"/>
              <a:t>3.14.3 	Constraints</a:t>
            </a:r>
            <a:r>
              <a:rPr lang="en-US" b="1" dirty="0"/>
              <a:t>:</a:t>
            </a:r>
            <a:r>
              <a:rPr lang="en-US" dirty="0"/>
              <a:t>  None</a:t>
            </a:r>
          </a:p>
          <a:p>
            <a:pPr lvl="1"/>
            <a:r>
              <a:rPr lang="en-US" b="1" dirty="0" smtClean="0"/>
              <a:t>3.14.4	Standards</a:t>
            </a:r>
            <a:r>
              <a:rPr lang="en-US" b="1" dirty="0"/>
              <a:t>:</a:t>
            </a:r>
            <a:r>
              <a:rPr lang="en-US" dirty="0"/>
              <a:t>  None</a:t>
            </a:r>
          </a:p>
          <a:p>
            <a:pPr lvl="1"/>
            <a:r>
              <a:rPr lang="en-US" b="1" dirty="0" smtClean="0"/>
              <a:t>3.14.5</a:t>
            </a:r>
            <a:r>
              <a:rPr lang="en-US" b="1" dirty="0"/>
              <a:t>	Priority:</a:t>
            </a:r>
            <a:r>
              <a:rPr lang="en-US" dirty="0"/>
              <a:t>  1 – Critical</a:t>
            </a:r>
          </a:p>
          <a:p>
            <a:r>
              <a:rPr lang="en-US" b="1" dirty="0"/>
              <a:t>3.17	Allow for UV Head Polymerization</a:t>
            </a:r>
          </a:p>
          <a:p>
            <a:pPr lvl="1"/>
            <a:r>
              <a:rPr lang="en-US" b="1" dirty="0" smtClean="0"/>
              <a:t>3.17.1</a:t>
            </a:r>
            <a:r>
              <a:rPr lang="en-US" b="1" dirty="0"/>
              <a:t>	Description:</a:t>
            </a:r>
            <a:r>
              <a:rPr lang="en-US" dirty="0"/>
              <a:t> The head shall be able to use UV light to cure or dry the extruded </a:t>
            </a:r>
            <a:r>
              <a:rPr lang="en-US" dirty="0" smtClean="0"/>
              <a:t>			       material</a:t>
            </a:r>
            <a:r>
              <a:rPr lang="en-US" dirty="0"/>
              <a:t>. The system shall accommodate the use of UV to be turned </a:t>
            </a:r>
            <a:r>
              <a:rPr lang="en-US" dirty="0" smtClean="0"/>
              <a:t>			       on </a:t>
            </a:r>
            <a:r>
              <a:rPr lang="en-US" dirty="0"/>
              <a:t>and off such that the material can be cured. </a:t>
            </a:r>
          </a:p>
          <a:p>
            <a:pPr lvl="1"/>
            <a:r>
              <a:rPr lang="en-US" b="1" dirty="0" smtClean="0"/>
              <a:t>3.17.2</a:t>
            </a:r>
            <a:r>
              <a:rPr lang="en-US" b="1" dirty="0"/>
              <a:t>	Source:</a:t>
            </a:r>
            <a:r>
              <a:rPr lang="en-US" dirty="0"/>
              <a:t>  Dr. </a:t>
            </a:r>
            <a:r>
              <a:rPr lang="en-US" dirty="0" err="1"/>
              <a:t>Panos</a:t>
            </a:r>
            <a:r>
              <a:rPr lang="en-US" dirty="0"/>
              <a:t> S. </a:t>
            </a:r>
            <a:r>
              <a:rPr lang="en-US" dirty="0" err="1"/>
              <a:t>Shiakolas</a:t>
            </a:r>
            <a:r>
              <a:rPr lang="en-US" dirty="0"/>
              <a:t> (Sponsor)</a:t>
            </a:r>
          </a:p>
          <a:p>
            <a:pPr lvl="1"/>
            <a:r>
              <a:rPr lang="en-US" b="1" dirty="0" smtClean="0"/>
              <a:t>3.17.3 	Constraints</a:t>
            </a:r>
            <a:r>
              <a:rPr lang="en-US" b="1" dirty="0"/>
              <a:t>:</a:t>
            </a:r>
            <a:r>
              <a:rPr lang="en-US" dirty="0"/>
              <a:t>  The system shall allow for duplicate paths.</a:t>
            </a:r>
          </a:p>
          <a:p>
            <a:pPr lvl="1"/>
            <a:r>
              <a:rPr lang="en-US" b="1" dirty="0" smtClean="0"/>
              <a:t>3.17.4 	Standards</a:t>
            </a:r>
            <a:r>
              <a:rPr lang="en-US" b="1" dirty="0"/>
              <a:t>:</a:t>
            </a:r>
            <a:r>
              <a:rPr lang="en-US" dirty="0"/>
              <a:t>  None</a:t>
            </a:r>
          </a:p>
          <a:p>
            <a:pPr lvl="1"/>
            <a:r>
              <a:rPr lang="en-US" b="1" dirty="0" smtClean="0"/>
              <a:t>3.17.5</a:t>
            </a:r>
            <a:r>
              <a:rPr lang="en-US" b="1" dirty="0"/>
              <a:t>	Priority:</a:t>
            </a:r>
            <a:r>
              <a:rPr lang="en-US" dirty="0"/>
              <a:t>  1 – Critical</a:t>
            </a:r>
          </a:p>
        </p:txBody>
      </p:sp>
    </p:spTree>
    <p:extLst>
      <p:ext uri="{BB962C8B-B14F-4D97-AF65-F5344CB8AC3E}">
        <p14:creationId xmlns:p14="http://schemas.microsoft.com/office/powerpoint/2010/main" val="213131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rmAutofit/>
          </a:bodyPr>
          <a:lstStyle/>
          <a:p>
            <a:r>
              <a:rPr lang="en-US" dirty="0" smtClean="0"/>
              <a:t>Non Critical Requirements</a:t>
            </a:r>
          </a:p>
          <a:p>
            <a:pPr lvl="1"/>
            <a:r>
              <a:rPr lang="en-US" dirty="0"/>
              <a:t>3.16	Monitor Door </a:t>
            </a:r>
            <a:r>
              <a:rPr lang="en-US" dirty="0" smtClean="0"/>
              <a:t>Switch</a:t>
            </a:r>
          </a:p>
          <a:p>
            <a:pPr lvl="1"/>
            <a:r>
              <a:rPr lang="en-US" dirty="0"/>
              <a:t>3.18	</a:t>
            </a:r>
            <a:r>
              <a:rPr lang="en-US" dirty="0" err="1"/>
              <a:t>Sparsity</a:t>
            </a:r>
            <a:r>
              <a:rPr lang="en-US" dirty="0"/>
              <a:t> and Density </a:t>
            </a:r>
            <a:r>
              <a:rPr lang="en-US" dirty="0" smtClean="0"/>
              <a:t>Controls</a:t>
            </a:r>
            <a:endParaRPr lang="en-US" b="1" dirty="0"/>
          </a:p>
          <a:p>
            <a:pPr lvl="1"/>
            <a:endParaRPr lang="en-US" dirty="0" smtClean="0"/>
          </a:p>
          <a:p>
            <a:pPr lvl="1"/>
            <a:endParaRPr lang="en-US" dirty="0"/>
          </a:p>
        </p:txBody>
      </p:sp>
    </p:spTree>
    <p:extLst>
      <p:ext uri="{BB962C8B-B14F-4D97-AF65-F5344CB8AC3E}">
        <p14:creationId xmlns:p14="http://schemas.microsoft.com/office/powerpoint/2010/main" val="695810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93</TotalTime>
  <Words>156</Words>
  <Application>Microsoft Office PowerPoint</Application>
  <PresentationFormat>Custom</PresentationFormat>
  <Paragraphs>223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Adjacency</vt:lpstr>
      <vt:lpstr>Team Ink3D SRS Gate Review</vt:lpstr>
      <vt:lpstr>Product Concept</vt:lpstr>
      <vt:lpstr>Product Concept</vt:lpstr>
      <vt:lpstr>Functional Requirements</vt:lpstr>
      <vt:lpstr>Functional Requirements</vt:lpstr>
      <vt:lpstr>Functional Requirements</vt:lpstr>
      <vt:lpstr>Functional Requirements</vt:lpstr>
      <vt:lpstr>Functional Requirements</vt:lpstr>
      <vt:lpstr>Functional Requirements</vt:lpstr>
      <vt:lpstr>User Interfaces Requirements</vt:lpstr>
      <vt:lpstr>User Interfaces Requirements</vt:lpstr>
      <vt:lpstr>User Interface</vt:lpstr>
      <vt:lpstr>Inputs and Outputs</vt:lpstr>
      <vt:lpstr>Packaging Requirements</vt:lpstr>
      <vt:lpstr>Packaging Requirements</vt:lpstr>
      <vt:lpstr>Performance Requirements</vt:lpstr>
      <vt:lpstr>Performance Requirements</vt:lpstr>
      <vt:lpstr>Performance Requirements</vt:lpstr>
      <vt:lpstr>Other Requirements : Safety</vt:lpstr>
      <vt:lpstr>Other Requirements: Maintenance and Support</vt:lpstr>
      <vt:lpstr>Use Case Diagram</vt:lpstr>
      <vt:lpstr>Use Cases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Interface</dc:title>
  <dc:creator>courtney</dc:creator>
  <cp:lastModifiedBy>Dan</cp:lastModifiedBy>
  <cp:revision>14</cp:revision>
  <dcterms:created xsi:type="dcterms:W3CDTF">2013-11-02T22:22:24Z</dcterms:created>
  <dcterms:modified xsi:type="dcterms:W3CDTF">2013-11-03T21:45:27Z</dcterms:modified>
</cp:coreProperties>
</file>