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2" r:id="rId4"/>
    <p:sldId id="267" r:id="rId5"/>
    <p:sldId id="273" r:id="rId6"/>
    <p:sldId id="268" r:id="rId7"/>
    <p:sldId id="269" r:id="rId8"/>
    <p:sldId id="271" r:id="rId9"/>
    <p:sldId id="272" r:id="rId10"/>
    <p:sldId id="274" r:id="rId11"/>
    <p:sldId id="270" r:id="rId12"/>
    <p:sldId id="257" r:id="rId13"/>
    <p:sldId id="26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3" r:id="rId27"/>
    <p:sldId id="261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08" y="-28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230821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9.1	Verify that the system reads STL files</a:t>
            </a:r>
          </a:p>
          <a:p>
            <a:pPr lvl="1"/>
            <a:r>
              <a:rPr lang="en-US" b="1" dirty="0" smtClean="0"/>
              <a:t>9.1.1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Input</a:t>
            </a:r>
          </a:p>
          <a:p>
            <a:pPr lvl="1"/>
            <a:r>
              <a:rPr lang="en-US" b="1" dirty="0" smtClean="0"/>
              <a:t>9.1.2</a:t>
            </a:r>
            <a:r>
              <a:rPr lang="en-US" b="1" dirty="0"/>
              <a:t>	Verification Procedure:</a:t>
            </a:r>
            <a:r>
              <a:rPr lang="en-US" dirty="0"/>
              <a:t>  The user will be able to see the file has been accepted and </a:t>
            </a:r>
            <a:r>
              <a:rPr lang="en-US" dirty="0" smtClean="0"/>
              <a:t>				             the </a:t>
            </a:r>
            <a:r>
              <a:rPr lang="en-US" dirty="0"/>
              <a:t>file name will be displayed in the GUI.</a:t>
            </a:r>
          </a:p>
          <a:p>
            <a:r>
              <a:rPr lang="en-US" b="1" dirty="0"/>
              <a:t>9.2	Verify the database interface</a:t>
            </a:r>
          </a:p>
          <a:p>
            <a:pPr lvl="1"/>
            <a:r>
              <a:rPr lang="en-US" b="1" dirty="0" smtClean="0"/>
              <a:t>9.2.1</a:t>
            </a:r>
            <a:r>
              <a:rPr lang="en-US" b="1" dirty="0"/>
              <a:t>	Requirement(s) addressed: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3.2 </a:t>
            </a:r>
            <a:r>
              <a:rPr lang="en-US" dirty="0"/>
              <a:t>– Graphical User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 smtClean="0"/>
              <a:t>3.13 </a:t>
            </a:r>
            <a:r>
              <a:rPr lang="en-US" dirty="0"/>
              <a:t>– </a:t>
            </a:r>
            <a:r>
              <a:rPr lang="en-US" dirty="0" smtClean="0"/>
              <a:t>Database Interface</a:t>
            </a:r>
          </a:p>
          <a:p>
            <a:pPr lvl="3"/>
            <a:r>
              <a:rPr lang="en-US" dirty="0" smtClean="0"/>
              <a:t>3.14 </a:t>
            </a:r>
            <a:r>
              <a:rPr lang="en-US" dirty="0"/>
              <a:t>– Store and Load Material </a:t>
            </a:r>
            <a:r>
              <a:rPr lang="en-US" dirty="0" smtClean="0"/>
              <a:t>Records</a:t>
            </a:r>
          </a:p>
          <a:p>
            <a:pPr lvl="3"/>
            <a:r>
              <a:rPr lang="en-US" dirty="0" smtClean="0"/>
              <a:t>8.1 </a:t>
            </a:r>
            <a:r>
              <a:rPr lang="en-US" dirty="0"/>
              <a:t>– Material Database</a:t>
            </a:r>
          </a:p>
          <a:p>
            <a:pPr lvl="1"/>
            <a:r>
              <a:rPr lang="en-US" b="1" dirty="0" smtClean="0"/>
              <a:t>9.2.2</a:t>
            </a:r>
            <a:r>
              <a:rPr lang="en-US" b="1" dirty="0"/>
              <a:t>	Verification Procedure:</a:t>
            </a:r>
            <a:r>
              <a:rPr lang="en-US" dirty="0"/>
              <a:t>  The user will load the GUI and click on the view/edit </a:t>
            </a:r>
            <a:r>
              <a:rPr lang="en-US" dirty="0" smtClean="0"/>
              <a:t>					             database </a:t>
            </a:r>
            <a:r>
              <a:rPr lang="en-US" dirty="0"/>
              <a:t>button.  The user then will see and be able to edit </a:t>
            </a:r>
            <a:r>
              <a:rPr lang="en-US" dirty="0" smtClean="0"/>
              <a:t>				             stored </a:t>
            </a:r>
            <a:r>
              <a:rPr lang="en-US" dirty="0"/>
              <a:t>values.   Upon changing values the user will return to </a:t>
            </a:r>
            <a:r>
              <a:rPr lang="en-US" dirty="0" smtClean="0"/>
              <a:t>				             the </a:t>
            </a:r>
            <a:r>
              <a:rPr lang="en-US" dirty="0"/>
              <a:t>main menu.  Clicking on the view/edit button again will </a:t>
            </a:r>
            <a:r>
              <a:rPr lang="en-US" dirty="0" smtClean="0"/>
              <a:t>				            display </a:t>
            </a:r>
            <a:r>
              <a:rPr lang="en-US" dirty="0"/>
              <a:t>the edited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9.3	Verify the system prints a model</a:t>
            </a:r>
          </a:p>
          <a:p>
            <a:pPr lvl="1"/>
            <a:r>
              <a:rPr lang="en-US" b="1" dirty="0" smtClean="0"/>
              <a:t>9.3.1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</a:t>
            </a:r>
            <a:r>
              <a:rPr lang="en-US" dirty="0" smtClean="0"/>
              <a:t>Input					3.3 </a:t>
            </a:r>
            <a:r>
              <a:rPr lang="en-US" dirty="0"/>
              <a:t>– Generate Machine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3.4 – Issue Machine Instructions			3.6 – Monitor Temperature</a:t>
            </a:r>
          </a:p>
          <a:p>
            <a:pPr lvl="2"/>
            <a:r>
              <a:rPr lang="en-US" dirty="0" smtClean="0"/>
              <a:t>3.7 – Monitor Position				3.8 – Identify Material Constraints</a:t>
            </a:r>
          </a:p>
          <a:p>
            <a:pPr lvl="2"/>
            <a:r>
              <a:rPr lang="en-US" dirty="0" smtClean="0"/>
              <a:t>3.9 – Identify Materials				3.10 – Identify Shapes</a:t>
            </a:r>
          </a:p>
          <a:p>
            <a:pPr lvl="2"/>
            <a:r>
              <a:rPr lang="en-US" dirty="0" smtClean="0"/>
              <a:t>3.11 – Determine Shape of Support Material Structure	3.12 – Create Printing Path</a:t>
            </a:r>
          </a:p>
          <a:p>
            <a:pPr lvl="2"/>
            <a:r>
              <a:rPr lang="en-US" dirty="0" smtClean="0"/>
              <a:t>3.14 – Store and Load Material Records			3.15 – Slice Geometry into Thickness Levels</a:t>
            </a:r>
          </a:p>
          <a:p>
            <a:pPr lvl="2"/>
            <a:r>
              <a:rPr lang="en-US" dirty="0" smtClean="0"/>
              <a:t>3.16 – Monitor Flow Sensors 				4.2 – Host Software to Printer Connection</a:t>
            </a:r>
          </a:p>
          <a:p>
            <a:pPr lvl="1"/>
            <a:r>
              <a:rPr lang="en-US" b="1" dirty="0" smtClean="0"/>
              <a:t>9.3.2</a:t>
            </a:r>
            <a:r>
              <a:rPr lang="en-US" b="1" dirty="0"/>
              <a:t>	Verification Procedure:</a:t>
            </a:r>
            <a:r>
              <a:rPr lang="en-US" dirty="0"/>
              <a:t>  The user will load an STL file and click print.  The system will </a:t>
            </a:r>
            <a:r>
              <a:rPr lang="en-US" dirty="0" smtClean="0"/>
              <a:t>				             then </a:t>
            </a:r>
            <a:r>
              <a:rPr lang="en-US" dirty="0"/>
              <a:t>print the correct shape and material.</a:t>
            </a:r>
          </a:p>
          <a:p>
            <a:r>
              <a:rPr lang="en-US" b="1" dirty="0"/>
              <a:t>9.4	Verify the system stops printing of out of operational range</a:t>
            </a:r>
          </a:p>
          <a:p>
            <a:pPr lvl="1"/>
            <a:r>
              <a:rPr lang="en-US" b="1" dirty="0" smtClean="0"/>
              <a:t>9.4.1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6.1 </a:t>
            </a:r>
            <a:r>
              <a:rPr lang="en-US" dirty="0"/>
              <a:t>– Temperature cutoff </a:t>
            </a:r>
            <a:r>
              <a:rPr lang="en-US" dirty="0" smtClean="0"/>
              <a:t>threshold			 </a:t>
            </a:r>
            <a:r>
              <a:rPr lang="en-US" dirty="0"/>
              <a:t>3.16 – Monitor Flow Sensors</a:t>
            </a:r>
          </a:p>
          <a:p>
            <a:pPr lvl="1"/>
            <a:r>
              <a:rPr lang="en-US" b="1" dirty="0" smtClean="0"/>
              <a:t>9.4.2</a:t>
            </a:r>
            <a:r>
              <a:rPr lang="en-US" b="1" dirty="0"/>
              <a:t>	Verification Procedure:</a:t>
            </a:r>
            <a:r>
              <a:rPr lang="en-US" dirty="0"/>
              <a:t>  During a print run a fan will be pointed at the head reducing its </a:t>
            </a:r>
            <a:r>
              <a:rPr lang="en-US" dirty="0" smtClean="0"/>
              <a:t>				           temperature </a:t>
            </a:r>
            <a:r>
              <a:rPr lang="en-US" dirty="0"/>
              <a:t>to below specified material requirements and the </a:t>
            </a:r>
            <a:r>
              <a:rPr lang="en-US" dirty="0" smtClean="0"/>
              <a:t>				           printer </a:t>
            </a:r>
            <a:r>
              <a:rPr lang="en-US" dirty="0"/>
              <a:t>will stop printing until the temperature is raised to the </a:t>
            </a:r>
            <a:r>
              <a:rPr lang="en-US" dirty="0" smtClean="0"/>
              <a:t>				           correct </a:t>
            </a:r>
            <a:r>
              <a:rPr lang="en-US" dirty="0"/>
              <a:t>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TUCBW: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TUCBW: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10.3.3 TUCBW: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Scope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Scope: Software only</a:t>
            </a:r>
          </a:p>
          <a:p>
            <a:r>
              <a:rPr lang="en-US" sz="2800" dirty="0" smtClean="0"/>
              <a:t>Majority of the scope:</a:t>
            </a:r>
          </a:p>
          <a:p>
            <a:pPr lvl="1"/>
            <a:r>
              <a:rPr lang="en-US" sz="2800" dirty="0"/>
              <a:t>Customer Requirement 3.14 Slicing Geometry into Thickness </a:t>
            </a:r>
            <a:r>
              <a:rPr lang="en-US" sz="2800" dirty="0" smtClean="0"/>
              <a:t>Levels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3.11 Creating Printing </a:t>
            </a:r>
            <a:r>
              <a:rPr lang="en-US" sz="2800" dirty="0" smtClean="0"/>
              <a:t>Paths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3.3   Generating Machine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3.4   Issuing Machine </a:t>
            </a:r>
            <a:r>
              <a:rPr lang="en-US" sz="2800" dirty="0" smtClean="0"/>
              <a:t>Instructions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Key Risks and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Slic3r </a:t>
            </a:r>
            <a:r>
              <a:rPr lang="en-US" sz="3600" dirty="0"/>
              <a:t>is unsuited for the task </a:t>
            </a:r>
            <a:r>
              <a:rPr lang="en-US" sz="3600" dirty="0" smtClean="0"/>
              <a:t>as-is</a:t>
            </a:r>
          </a:p>
          <a:p>
            <a:pPr lvl="1"/>
            <a:r>
              <a:rPr lang="en-US" sz="3400" dirty="0"/>
              <a:t>Analytic Geometry skills not </a:t>
            </a:r>
            <a:r>
              <a:rPr lang="en-US" sz="3400" dirty="0" smtClean="0"/>
              <a:t>sufficient</a:t>
            </a:r>
          </a:p>
          <a:p>
            <a:pPr lvl="1"/>
            <a:r>
              <a:rPr lang="en-US" sz="3400" dirty="0" smtClean="0"/>
              <a:t>Research and Experimentation</a:t>
            </a:r>
          </a:p>
          <a:p>
            <a:r>
              <a:rPr lang="en-US" sz="3600" dirty="0"/>
              <a:t>Hardware selection is not specified </a:t>
            </a:r>
            <a:r>
              <a:rPr lang="en-US" sz="3600" dirty="0" smtClean="0"/>
              <a:t>correctly</a:t>
            </a:r>
          </a:p>
          <a:p>
            <a:pPr lvl="1"/>
            <a:r>
              <a:rPr lang="en-US" sz="3400" dirty="0" smtClean="0"/>
              <a:t>Computer engineer required to assist ME team</a:t>
            </a:r>
          </a:p>
          <a:p>
            <a:pPr lvl="1"/>
            <a:r>
              <a:rPr lang="en-US" sz="3400" dirty="0" smtClean="0"/>
              <a:t>Scope Definition</a:t>
            </a:r>
          </a:p>
          <a:p>
            <a:r>
              <a:rPr lang="en-US" sz="3600" dirty="0" smtClean="0"/>
              <a:t>Lack of 3-D printing experience</a:t>
            </a:r>
          </a:p>
          <a:p>
            <a:pPr lvl="1"/>
            <a:r>
              <a:rPr lang="en-US" sz="3400" dirty="0" smtClean="0"/>
              <a:t>Research and Demonstrations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4120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Cost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64793"/>
              </p:ext>
            </p:extLst>
          </p:nvPr>
        </p:nvGraphicFramePr>
        <p:xfrm>
          <a:off x="740979" y="1417638"/>
          <a:ext cx="10028622" cy="509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6054"/>
                <a:gridCol w="1540856"/>
                <a:gridCol w="1540856"/>
                <a:gridCol w="1540856"/>
              </a:tblGrid>
              <a:tr h="872609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Quantity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Cost/Unit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Total Cost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SainSmart</a:t>
                      </a:r>
                      <a:r>
                        <a:rPr lang="en-US" sz="2400" dirty="0">
                          <a:effectLst/>
                        </a:rPr>
                        <a:t> Mega2560 Controller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RAMPS 1.4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A4988 Driver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10.97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76.79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Raspberry Pi Model B R2.0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8GB SD Flash Card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9.88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Male/Male USB 2.0 Cable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50ft. 20GA Solid Copper Interconnect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1602 LCD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Passive Electronics Budget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271.54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9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</a:t>
            </a:r>
            <a:r>
              <a:rPr lang="en-US" dirty="0" smtClean="0"/>
              <a:t>Size – Function Points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5874"/>
              </p:ext>
            </p:extLst>
          </p:nvPr>
        </p:nvGraphicFramePr>
        <p:xfrm>
          <a:off x="849089" y="1135581"/>
          <a:ext cx="8763002" cy="55897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3447"/>
                <a:gridCol w="1683447"/>
                <a:gridCol w="1682629"/>
                <a:gridCol w="1683447"/>
                <a:gridCol w="2030032"/>
              </a:tblGrid>
              <a:tr h="389686">
                <a:tc gridSpan="5">
                  <a:txBody>
                    <a:bodyPr/>
                    <a:lstStyle/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 </a:t>
                      </a:r>
                      <a:r>
                        <a:rPr lang="en-US" sz="2000" dirty="0">
                          <a:effectLst/>
                        </a:rPr>
                        <a:t>Points Analysis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dirty="0" smtClean="0">
                          <a:effectLst/>
                        </a:rPr>
                        <a:t>og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10" dirty="0" smtClean="0"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m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Chara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dirty="0">
                          <a:effectLst/>
                        </a:rPr>
                        <a:t>istic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Low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pc="-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5" dirty="0" smtClean="0">
                          <a:effectLst/>
                        </a:rPr>
                        <a:t>M</a:t>
                      </a:r>
                      <a:r>
                        <a:rPr lang="en-US" sz="2000" dirty="0" smtClean="0">
                          <a:effectLst/>
                        </a:rPr>
                        <a:t>o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spc="-5" dirty="0" smtClean="0">
                          <a:effectLst/>
                        </a:rPr>
                        <a:t>er</a:t>
                      </a:r>
                      <a:r>
                        <a:rPr lang="en-US" sz="2000" dirty="0" smtClean="0">
                          <a:effectLst/>
                        </a:rPr>
                        <a:t>ate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</a:t>
                      </a:r>
                      <a:r>
                        <a:rPr lang="en-US" sz="2000" spc="5" dirty="0" smtClean="0">
                          <a:effectLst/>
                        </a:rPr>
                        <a:t>i</a:t>
                      </a:r>
                      <a:r>
                        <a:rPr lang="en-US" sz="2000" dirty="0" smtClean="0">
                          <a:effectLst/>
                        </a:rPr>
                        <a:t>gh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spc="-5" dirty="0" smtClean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tion Poi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348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npu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tp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</a:t>
                      </a:r>
                      <a:r>
                        <a:rPr lang="en-US" sz="2000" spc="5" dirty="0" smtClean="0">
                          <a:effectLst/>
                        </a:rPr>
                        <a:t>nqu</a:t>
                      </a:r>
                      <a:r>
                        <a:rPr lang="en-US" sz="2000" dirty="0" smtClean="0">
                          <a:effectLst/>
                        </a:rPr>
                        <a:t>iri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Logical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2*15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Ext</a:t>
                      </a:r>
                      <a:r>
                        <a:rPr lang="en-US" sz="2000" spc="-10" dirty="0" smtClean="0">
                          <a:effectLst/>
                        </a:rPr>
                        <a:t>e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al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Una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dirty="0" smtClean="0">
                          <a:effectLst/>
                        </a:rPr>
                        <a:t>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</a:t>
                      </a:r>
                      <a:r>
                        <a:rPr lang="en-US" sz="2000" spc="-1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oi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54930">
                <a:tc gridSpan="4">
                  <a:txBody>
                    <a:bodyPr/>
                    <a:lstStyle/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me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 </a:t>
                      </a:r>
                      <a:r>
                        <a:rPr lang="en-US" sz="2000" spc="-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5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.</a:t>
                      </a:r>
                      <a:r>
                        <a:rPr lang="en-US" sz="2000" dirty="0">
                          <a:effectLst/>
                        </a:rPr>
                        <a:t>99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Poi</a:t>
                      </a:r>
                      <a:r>
                        <a:rPr lang="en-US" sz="2000" spc="-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 To</a:t>
                      </a:r>
                      <a:r>
                        <a:rPr lang="en-US" sz="2000" spc="-5" dirty="0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152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8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</a:t>
            </a:r>
            <a:r>
              <a:rPr lang="en-US" dirty="0" smtClean="0"/>
              <a:t>Size – Lines of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27955"/>
              </p:ext>
            </p:extLst>
          </p:nvPr>
        </p:nvGraphicFramePr>
        <p:xfrm>
          <a:off x="576943" y="1273629"/>
          <a:ext cx="10276113" cy="5023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5371"/>
                <a:gridCol w="3425371"/>
                <a:gridCol w="3425371"/>
              </a:tblGrid>
              <a:tr h="829390">
                <a:tc gridSpan="3">
                  <a:txBody>
                    <a:bodyPr/>
                    <a:lstStyle/>
                    <a:p>
                      <a:pPr marL="6540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>
                          <a:effectLst/>
                        </a:rPr>
                        <a:t>Size</a:t>
                      </a:r>
                      <a:r>
                        <a:rPr lang="en-US" sz="2400">
                          <a:effectLst/>
                        </a:rPr>
                        <a:t> Esti</a:t>
                      </a:r>
                      <a:r>
                        <a:rPr lang="en-US" sz="2400" spc="-15">
                          <a:effectLst/>
                        </a:rPr>
                        <a:t>m</a:t>
                      </a:r>
                      <a:r>
                        <a:rPr lang="en-US" sz="2400">
                          <a:effectLst/>
                        </a:rPr>
                        <a:t>ate – Lines of Code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9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1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5" dirty="0" smtClean="0">
                          <a:effectLst/>
                        </a:rPr>
                        <a:t>L</a:t>
                      </a:r>
                      <a:r>
                        <a:rPr lang="en-US" sz="2400" dirty="0" smtClean="0">
                          <a:effectLst/>
                        </a:rPr>
                        <a:t>ow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</a:t>
                      </a:r>
                      <a:r>
                        <a:rPr lang="en-US" sz="2400" spc="10" dirty="0">
                          <a:effectLst/>
                        </a:rPr>
                        <a:t>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gh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spc="-1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5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 dirty="0" smtClean="0">
                          <a:effectLst/>
                        </a:rPr>
                        <a:t>S</a:t>
                      </a:r>
                      <a:r>
                        <a:rPr lang="en-US" sz="2400" dirty="0" smtClean="0">
                          <a:effectLst/>
                        </a:rPr>
                        <a:t>ize</a:t>
                      </a:r>
                      <a:r>
                        <a:rPr lang="en-US" sz="2400" spc="-5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spc="10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te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62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5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c</a:t>
                      </a:r>
                      <a:r>
                        <a:rPr lang="en-US" sz="2400" dirty="0" smtClean="0">
                          <a:effectLst/>
                        </a:rPr>
                        <a:t>tivity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250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Ef</a:t>
                      </a:r>
                      <a:r>
                        <a:rPr lang="en-US" sz="2400" spc="5" dirty="0" smtClean="0">
                          <a:effectLst/>
                        </a:rPr>
                        <a:t>f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ra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on </a:t>
                      </a:r>
                      <a:r>
                        <a:rPr lang="en-US" sz="2400" dirty="0">
                          <a:effectLst/>
                        </a:rPr>
                        <a:t>of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400" spc="5" dirty="0">
                          <a:effectLst/>
                        </a:rPr>
                        <a:t>P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rson 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spc="5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 </a:t>
                      </a:r>
                      <a:r>
                        <a:rPr lang="en-US" sz="2400" dirty="0">
                          <a:effectLst/>
                        </a:rPr>
                        <a:t>mon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dirty="0">
                          <a:effectLst/>
                        </a:rPr>
                        <a:t>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33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</a:t>
            </a:r>
            <a:r>
              <a:rPr lang="en-US" dirty="0" smtClean="0"/>
              <a:t>Effort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7533"/>
              </p:ext>
            </p:extLst>
          </p:nvPr>
        </p:nvGraphicFramePr>
        <p:xfrm>
          <a:off x="711563" y="1337417"/>
          <a:ext cx="8312694" cy="10900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0898"/>
                <a:gridCol w="2770898"/>
                <a:gridCol w="2770898"/>
              </a:tblGrid>
              <a:tr h="27252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Jones First Order Estimation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Worst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Average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Best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152</a:t>
                      </a:r>
                      <a:r>
                        <a:rPr lang="en-US" sz="1400" b="0" baseline="30000" dirty="0">
                          <a:effectLst/>
                        </a:rPr>
                        <a:t>.48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11.2 Calendar Months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9.6 Calendar Months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8.7 Calendar Months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75826"/>
              </p:ext>
            </p:extLst>
          </p:nvPr>
        </p:nvGraphicFramePr>
        <p:xfrm>
          <a:off x="689790" y="2748890"/>
          <a:ext cx="8421552" cy="1655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184"/>
                <a:gridCol w="2807184"/>
                <a:gridCol w="2807184"/>
              </a:tblGrid>
              <a:tr h="20840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CoCoMo</a:t>
                      </a:r>
                      <a:r>
                        <a:rPr lang="en-US" sz="1600" dirty="0">
                          <a:effectLst/>
                        </a:rPr>
                        <a:t> Estimate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971550" algn="l"/>
                          <a:tab pos="1371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Effort – Person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3.0(5)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18.2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3.0(10)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39.5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Duration –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 = 2.5(18.3)</a:t>
                      </a:r>
                      <a:r>
                        <a:rPr lang="en-US" sz="1600" baseline="30000" dirty="0">
                          <a:effectLst/>
                        </a:rPr>
                        <a:t>.35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7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= 2.5(18.3)</a:t>
                      </a:r>
                      <a:r>
                        <a:rPr lang="en-US" sz="1600" baseline="30000" dirty="0">
                          <a:effectLst/>
                        </a:rPr>
                        <a:t>.</a:t>
                      </a:r>
                      <a:r>
                        <a:rPr lang="en-US" sz="1600" baseline="30000" dirty="0" smtClean="0">
                          <a:effectLst/>
                        </a:rPr>
                        <a:t>35</a:t>
                      </a:r>
                      <a:r>
                        <a:rPr lang="en-US" sz="1600" baseline="0" dirty="0" smtClean="0">
                          <a:effectLst/>
                        </a:rPr>
                        <a:t/>
                      </a:r>
                      <a:br>
                        <a:rPr lang="en-US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9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4871"/>
              </p:ext>
            </p:extLst>
          </p:nvPr>
        </p:nvGraphicFramePr>
        <p:xfrm>
          <a:off x="678905" y="4512560"/>
          <a:ext cx="8443323" cy="171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441"/>
                <a:gridCol w="2814441"/>
                <a:gridCol w="2814441"/>
              </a:tblGrid>
              <a:tr h="28567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Estimate Comparison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Method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Jones First Order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11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Lines of Code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10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CoCoMo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6.6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75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9600" dirty="0" smtClean="0"/>
              <a:t>Project is Feasible</a:t>
            </a:r>
            <a:endParaRPr lang="en-US" sz="9600" dirty="0"/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947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177</TotalTime>
  <Words>552</Words>
  <Application>Microsoft Office PowerPoint</Application>
  <PresentationFormat>Custom</PresentationFormat>
  <Paragraphs>488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Team Ink3D SRS Gate Review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  <vt:lpstr>Other Requirements: Acceptance Criteria</vt:lpstr>
      <vt:lpstr>Other Requirements: Acceptance Criteria</vt:lpstr>
      <vt:lpstr>Use Case Diagram</vt:lpstr>
      <vt:lpstr>Use Cases</vt:lpstr>
      <vt:lpstr>Feasibility: Scope Analysis</vt:lpstr>
      <vt:lpstr>Feasibility: Key Risks and Deficiencies</vt:lpstr>
      <vt:lpstr>Feasibility: Cost Analysis</vt:lpstr>
      <vt:lpstr>Feasibility: Size – Function Points</vt:lpstr>
      <vt:lpstr>Feasibility: Size – Lines of Code</vt:lpstr>
      <vt:lpstr>Feasibility: Effort</vt:lpstr>
      <vt:lpstr>Feasibility: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Dan</cp:lastModifiedBy>
  <cp:revision>24</cp:revision>
  <dcterms:created xsi:type="dcterms:W3CDTF">2013-11-02T22:22:24Z</dcterms:created>
  <dcterms:modified xsi:type="dcterms:W3CDTF">2013-11-03T23:27:51Z</dcterms:modified>
</cp:coreProperties>
</file>