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F9711D-5344-4CF0-9364-A856E3E4122E}" type="datetimeFigureOut">
              <a:rPr lang="en-US" smtClean="0"/>
              <a:t>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13091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9711D-5344-4CF0-9364-A856E3E4122E}" type="datetimeFigureOut">
              <a:rPr lang="en-US" smtClean="0"/>
              <a:t>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3961519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9711D-5344-4CF0-9364-A856E3E4122E}" type="datetimeFigureOut">
              <a:rPr lang="en-US" smtClean="0"/>
              <a:t>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231412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9711D-5344-4CF0-9364-A856E3E4122E}" type="datetimeFigureOut">
              <a:rPr lang="en-US" smtClean="0"/>
              <a:t>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36929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9711D-5344-4CF0-9364-A856E3E4122E}" type="datetimeFigureOut">
              <a:rPr lang="en-US" smtClean="0"/>
              <a:t>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14906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F9711D-5344-4CF0-9364-A856E3E4122E}" type="datetimeFigureOut">
              <a:rPr lang="en-US" smtClean="0"/>
              <a:t>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284568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F9711D-5344-4CF0-9364-A856E3E4122E}" type="datetimeFigureOut">
              <a:rPr lang="en-US" smtClean="0"/>
              <a:t>11/2/2013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120557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F9711D-5344-4CF0-9364-A856E3E4122E}" type="datetimeFigureOut">
              <a:rPr lang="en-US" smtClean="0"/>
              <a:t>11/2/2013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421541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9711D-5344-4CF0-9364-A856E3E4122E}" type="datetimeFigureOut">
              <a:rPr lang="en-US" smtClean="0"/>
              <a:t>11/2/2013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977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9711D-5344-4CF0-9364-A856E3E4122E}" type="datetimeFigureOut">
              <a:rPr lang="en-US" smtClean="0"/>
              <a:t>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317077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9711D-5344-4CF0-9364-A856E3E4122E}" type="datetimeFigureOut">
              <a:rPr lang="en-US" smtClean="0"/>
              <a:t>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87143-EEED-444C-9DC2-35E2109E3094}" type="slidenum">
              <a:rPr lang="en-US" smtClean="0"/>
              <a:t>‹#›</a:t>
            </a:fld>
            <a:endParaRPr lang="en-US"/>
          </a:p>
        </p:txBody>
      </p:sp>
    </p:spTree>
    <p:extLst>
      <p:ext uri="{BB962C8B-B14F-4D97-AF65-F5344CB8AC3E}">
        <p14:creationId xmlns:p14="http://schemas.microsoft.com/office/powerpoint/2010/main" val="394303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9711D-5344-4CF0-9364-A856E3E4122E}" type="datetimeFigureOut">
              <a:rPr lang="en-US" smtClean="0"/>
              <a:t>11/2/2013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87143-EEED-444C-9DC2-35E2109E3094}" type="slidenum">
              <a:rPr lang="en-US" smtClean="0"/>
              <a:t>‹#›</a:t>
            </a:fld>
            <a:endParaRPr lang="en-US"/>
          </a:p>
        </p:txBody>
      </p:sp>
    </p:spTree>
    <p:extLst>
      <p:ext uri="{BB962C8B-B14F-4D97-AF65-F5344CB8AC3E}">
        <p14:creationId xmlns:p14="http://schemas.microsoft.com/office/powerpoint/2010/main" val="11667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Concept</a:t>
            </a:r>
            <a:endParaRPr lang="en-US" dirty="0"/>
          </a:p>
        </p:txBody>
      </p:sp>
      <p:pic>
        <p:nvPicPr>
          <p:cNvPr id="3074" name="Picture 2" descr="Mock-up 3D Prin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198" y="1690688"/>
            <a:ext cx="7919339" cy="498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87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1026" name="Picture 2" descr="Print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980" y="2078261"/>
            <a:ext cx="45815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Material M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380" y="2078261"/>
            <a:ext cx="4670268" cy="392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52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and Outputs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42227966"/>
              </p:ext>
            </p:extLst>
          </p:nvPr>
        </p:nvGraphicFramePr>
        <p:xfrm>
          <a:off x="838200" y="1439259"/>
          <a:ext cx="10515600" cy="4997704"/>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Name: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Use:</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r h="370840">
                <a:tc rowSpan="5">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Input: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STL File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A file format used to store data about a 3D model.</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The system will process this file to determine what the shape of the object we are printing is.</a:t>
                      </a:r>
                      <a:endParaRPr lang="en-US" sz="120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a:p>
                  </a:txBody>
                  <a:tcPr/>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Material Data</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Contains information necessary for printing with each material such as extrusion speed, temperature it should extrude at, and speed at which the nozzle can move while extruding.</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The system stores this information in a small database and retrieves the info when it is ready to use that material. The material data is imperative for printing that material properly.</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a:p>
                  </a:txBody>
                  <a:tcPr/>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Selection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All the settings and options that must be defined before the printing can be done (e.g. material type, how many objects will be printed at once)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The system at minimum will require a user to select an STL file of an object the user wants printed.</a:t>
                      </a:r>
                      <a:endParaRPr lang="en-US" sz="120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a:p>
                  </a:txBody>
                  <a:tcPr/>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Start Printing</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An interface option to begin printing.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The user presses this button after initializing what will be printed and the correct parameters for the material being used are in place.</a:t>
                      </a:r>
                      <a:endParaRPr lang="en-US" sz="120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a:p>
                  </a:txBody>
                  <a:tcPr/>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Stop/Pause Printing</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An interface option to end or pause printing after printing has started.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An option to halt printing can be useful in case of errors that are occurring that are not being caught by the system or if the user no longer desires the object to be printed.</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8962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and Outputs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97309427"/>
              </p:ext>
            </p:extLst>
          </p:nvPr>
        </p:nvGraphicFramePr>
        <p:xfrm>
          <a:off x="838200" y="1439258"/>
          <a:ext cx="10515600" cy="4997704"/>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Name: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Use:</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r h="370840">
                <a:tc rowSpan="4">
                  <a:txBody>
                    <a:bodyPr/>
                    <a:lstStyle/>
                    <a:p>
                      <a:pPr marL="0" marR="0" algn="l" defTabSz="914400" rtl="0" eaLnBrk="1" latinLnBrk="0" hangingPunct="1">
                        <a:lnSpc>
                          <a:spcPct val="115000"/>
                        </a:lnSpc>
                        <a:spcBef>
                          <a:spcPts val="0"/>
                        </a:spcBef>
                        <a:spcAft>
                          <a:spcPts val="1000"/>
                        </a:spcAft>
                        <a:tabLst>
                          <a:tab pos="742950" algn="r"/>
                          <a:tab pos="1714500" algn="l"/>
                          <a:tab pos="6000750" algn="r"/>
                        </a:tabLst>
                      </a:pPr>
                      <a:r>
                        <a:rPr lang="en-US" sz="1200" b="1" kern="1200" dirty="0" smtClean="0">
                          <a:solidFill>
                            <a:srgbClr val="000000"/>
                          </a:solidFill>
                          <a:effectLst/>
                          <a:latin typeface="Cambria" panose="02040503050406030204" pitchFamily="18" charset="0"/>
                          <a:ea typeface="Times New Roman" panose="02020603050405020304" pitchFamily="18" charset="0"/>
                          <a:cs typeface="+mn-cs"/>
                        </a:rPr>
                        <a:t>Input:</a:t>
                      </a:r>
                      <a:endParaRPr lang="en-US" sz="1200" b="1" kern="1200" dirty="0">
                        <a:solidFill>
                          <a:srgbClr val="000000"/>
                        </a:solidFill>
                        <a:effectLst/>
                        <a:latin typeface="Cambria" panose="02040503050406030204" pitchFamily="18" charset="0"/>
                        <a:ea typeface="Times New Roman" panose="02020603050405020304" pitchFamily="18" charset="0"/>
                        <a:cs typeface="+mn-cs"/>
                      </a:endParaRPr>
                    </a:p>
                  </a:txBody>
                  <a:tcPr/>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Heat Sensor</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A temperature gauge that monitors the temperature of the nozzle.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Each material being extruded for the print has a target temperature it must be at in order to print properly. The system needs sensors to verify that the temperature is correct, and make corrections to the heating when it is not. </a:t>
                      </a:r>
                      <a:endParaRPr lang="en-US" sz="120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dirty="0"/>
                    </a:p>
                  </a:txBody>
                  <a:tcPr/>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Position Sensor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A sensor that tracks the position of the arm and nozzle.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The system needs a way to track the position of the nozzle and arm so that it can carry out the printing paths correctly.</a:t>
                      </a:r>
                      <a:endParaRPr lang="en-US" sz="120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dirty="0"/>
                    </a:p>
                  </a:txBody>
                  <a:tcPr/>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Flow Sensor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A sensor that tracks how fast the material is extruding from the nozzle.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Each material requires a target flow speed in order to print properly with that material. The system uses the flow sensor to verify that the speed of flow is correct, and makes corrections when it is not.</a:t>
                      </a:r>
                      <a:endParaRPr lang="en-US" sz="120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dirty="0"/>
                    </a:p>
                  </a:txBody>
                  <a:tcPr/>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Door Sensor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A sensor that tracks when the door is open or closed.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If the system uses a closed environment, the system would benefit from knowing when the environment is secure (closed door) or not (door is opened).</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52932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and Outputs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45912"/>
              </p:ext>
            </p:extLst>
          </p:nvPr>
        </p:nvGraphicFramePr>
        <p:xfrm>
          <a:off x="838200" y="1439259"/>
          <a:ext cx="10515600" cy="2634488"/>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Name: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Use:</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r h="370840">
                <a:tc rowSpan="4">
                  <a:txBody>
                    <a:bodyPr/>
                    <a:lstStyle/>
                    <a:p>
                      <a:pPr marL="0" marR="0">
                        <a:lnSpc>
                          <a:spcPct val="115000"/>
                        </a:lnSpc>
                        <a:spcBef>
                          <a:spcPts val="0"/>
                        </a:spcBef>
                        <a:spcAft>
                          <a:spcPts val="1000"/>
                        </a:spcAft>
                        <a:tabLst>
                          <a:tab pos="742950" algn="r"/>
                          <a:tab pos="1714500" algn="l"/>
                          <a:tab pos="6000750" algn="r"/>
                        </a:tabLst>
                      </a:pPr>
                      <a:r>
                        <a:rPr lang="en-US" sz="1200" b="1" dirty="0">
                          <a:solidFill>
                            <a:srgbClr val="000000"/>
                          </a:solidFill>
                          <a:effectLst/>
                          <a:latin typeface="Cambria" panose="02040503050406030204" pitchFamily="18" charset="0"/>
                          <a:ea typeface="Times New Roman" panose="02020603050405020304" pitchFamily="18" charset="0"/>
                        </a:rPr>
                        <a:t>Output: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GCodes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Formal codes that control the printer.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Stream to printer to print objects.</a:t>
                      </a:r>
                      <a:endParaRPr lang="en-US" sz="120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a:p>
                  </a:txBody>
                  <a:tcPr/>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State Notification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A notification that lets the user know the state of the </a:t>
                      </a:r>
                      <a:r>
                        <a:rPr lang="en-US" sz="1200">
                          <a:effectLst/>
                          <a:latin typeface="Times New Roman" panose="02020603050405020304" pitchFamily="18" charset="0"/>
                          <a:ea typeface="Times New Roman" panose="02020603050405020304" pitchFamily="18" charset="0"/>
                        </a:rPr>
                        <a:t>3-D Printer Fabrication System</a:t>
                      </a:r>
                      <a:r>
                        <a:rPr lang="en-US" sz="1200">
                          <a:solidFill>
                            <a:srgbClr val="000000"/>
                          </a:solidFill>
                          <a:effectLst/>
                          <a:latin typeface="Cambria" panose="02040503050406030204" pitchFamily="18" charset="0"/>
                          <a:ea typeface="Times New Roman" panose="02020603050405020304" pitchFamily="18" charset="0"/>
                        </a:rPr>
                        <a: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Ensure the user knows the current state of the device.</a:t>
                      </a:r>
                      <a:endParaRPr lang="en-US" sz="120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a:p>
                  </a:txBody>
                  <a:tcPr/>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Confirmation Message(s)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Any potential notification that the user should receive before the system begins printing the object.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The system should verify that what it is about to print is what the user wants. Proper verification can prevent wasting material and printing time.</a:t>
                      </a:r>
                      <a:endParaRPr lang="en-US" sz="1200">
                        <a:effectLst/>
                        <a:latin typeface="Times New Roman" panose="02020603050405020304" pitchFamily="18" charset="0"/>
                        <a:ea typeface="Times New Roman" panose="02020603050405020304" pitchFamily="18" charset="0"/>
                      </a:endParaRPr>
                    </a:p>
                  </a:txBody>
                  <a:tcPr marL="68580" marR="68580" marT="0" marB="0"/>
                </a:tc>
              </a:tr>
              <a:tr h="370840">
                <a:tc vMerge="1">
                  <a:txBody>
                    <a:bodyPr/>
                    <a:lstStyle/>
                    <a:p>
                      <a:endParaRPr lang="en-US"/>
                    </a:p>
                  </a:txBody>
                  <a:tcPr/>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Printed Object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solidFill>
                            <a:srgbClr val="000000"/>
                          </a:solidFill>
                          <a:effectLst/>
                          <a:latin typeface="Cambria" panose="02040503050406030204" pitchFamily="18" charset="0"/>
                          <a:ea typeface="Times New Roman" panose="02020603050405020304" pitchFamily="18" charset="0"/>
                        </a:rPr>
                        <a:t>The physical 3D object that is created by the system.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solidFill>
                            <a:srgbClr val="000000"/>
                          </a:solidFill>
                          <a:effectLst/>
                          <a:latin typeface="Cambria" panose="02040503050406030204" pitchFamily="18" charset="0"/>
                          <a:ea typeface="Times New Roman" panose="02020603050405020304" pitchFamily="18" charset="0"/>
                        </a:rPr>
                        <a:t>The system's primary goal is to print this object.</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92874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10.1	Import STL File to System</a:t>
            </a:r>
          </a:p>
          <a:p>
            <a:r>
              <a:rPr lang="en-US" b="1" dirty="0"/>
              <a:t>	10.1.1	Scenario:</a:t>
            </a:r>
            <a:r>
              <a:rPr lang="en-US" dirty="0"/>
              <a:t>  The user selects an STL file to be printed.</a:t>
            </a:r>
          </a:p>
          <a:p>
            <a:r>
              <a:rPr lang="en-US" b="1" dirty="0"/>
              <a:t>	10.1.2	Actor(s):</a:t>
            </a:r>
            <a:r>
              <a:rPr lang="en-US" dirty="0"/>
              <a:t>  The user</a:t>
            </a:r>
          </a:p>
          <a:p>
            <a:r>
              <a:rPr lang="en-US" dirty="0"/>
              <a:t>	</a:t>
            </a:r>
            <a:r>
              <a:rPr lang="en-US" b="1" dirty="0"/>
              <a:t>10.1.3 TUCBW:</a:t>
            </a:r>
            <a:r>
              <a:rPr lang="en-US" dirty="0"/>
              <a:t>  The user clicks the “Import STL” button</a:t>
            </a:r>
          </a:p>
          <a:p>
            <a:r>
              <a:rPr lang="en-US" b="1" dirty="0"/>
              <a:t>	10.1.4	TUCEW:</a:t>
            </a:r>
            <a:r>
              <a:rPr lang="en-US" dirty="0"/>
              <a:t>  The user sees the confirmation message that STL file was successfully uploaded.</a:t>
            </a:r>
          </a:p>
          <a:p>
            <a:r>
              <a:rPr lang="en-US" b="1" dirty="0"/>
              <a:t>10.2	Print 3D Object</a:t>
            </a:r>
          </a:p>
          <a:p>
            <a:r>
              <a:rPr lang="en-US" b="1" dirty="0"/>
              <a:t>	10.2.1	Scenario:</a:t>
            </a:r>
            <a:r>
              <a:rPr lang="en-US" dirty="0"/>
              <a:t>  The user uses the system to print an STL file as a physical 3D object.</a:t>
            </a:r>
          </a:p>
          <a:p>
            <a:r>
              <a:rPr lang="en-US" dirty="0"/>
              <a:t>	</a:t>
            </a:r>
            <a:r>
              <a:rPr lang="en-US" b="1" dirty="0"/>
              <a:t>10.2.2	Actor(s):  </a:t>
            </a:r>
            <a:r>
              <a:rPr lang="en-US" dirty="0"/>
              <a:t>The user</a:t>
            </a:r>
          </a:p>
          <a:p>
            <a:r>
              <a:rPr lang="en-US" b="1" dirty="0"/>
              <a:t>	10.2.3 TUCBW:</a:t>
            </a:r>
            <a:r>
              <a:rPr lang="en-US" dirty="0"/>
              <a:t>  The user clicks the print button.</a:t>
            </a:r>
          </a:p>
          <a:p>
            <a:r>
              <a:rPr lang="en-US" dirty="0"/>
              <a:t>	</a:t>
            </a:r>
            <a:r>
              <a:rPr lang="en-US" b="1" dirty="0"/>
              <a:t>10.2.4	TUCEW:</a:t>
            </a:r>
            <a:r>
              <a:rPr lang="en-US" dirty="0"/>
              <a:t>  The user sees the physical 3D object on the platform.</a:t>
            </a:r>
          </a:p>
          <a:p>
            <a:r>
              <a:rPr lang="en-US" b="1" dirty="0"/>
              <a:t>10.3	Edit Material Database</a:t>
            </a:r>
          </a:p>
          <a:p>
            <a:r>
              <a:rPr lang="en-US" b="1" dirty="0"/>
              <a:t>	10.3.1	Scenario:</a:t>
            </a:r>
            <a:r>
              <a:rPr lang="en-US" dirty="0"/>
              <a:t>  The user can add new or modify material information in the database.</a:t>
            </a:r>
          </a:p>
          <a:p>
            <a:r>
              <a:rPr lang="en-US" dirty="0"/>
              <a:t>	</a:t>
            </a:r>
            <a:r>
              <a:rPr lang="en-US" b="1" dirty="0"/>
              <a:t>10.3.2	Actor(s):</a:t>
            </a:r>
            <a:r>
              <a:rPr lang="en-US" dirty="0"/>
              <a:t>  The user</a:t>
            </a:r>
          </a:p>
          <a:p>
            <a:r>
              <a:rPr lang="en-US" dirty="0"/>
              <a:t>	</a:t>
            </a:r>
            <a:r>
              <a:rPr lang="en-US" b="1" dirty="0"/>
              <a:t>10.3.3 TUCBW:</a:t>
            </a:r>
            <a:r>
              <a:rPr lang="en-US" dirty="0"/>
              <a:t>  The user clicks the “Update Materials” button.</a:t>
            </a:r>
          </a:p>
          <a:p>
            <a:r>
              <a:rPr lang="en-US" dirty="0"/>
              <a:t>	</a:t>
            </a:r>
            <a:r>
              <a:rPr lang="en-US" b="1" dirty="0"/>
              <a:t>10.3.4	TUCEW:</a:t>
            </a:r>
            <a:r>
              <a:rPr lang="en-US" dirty="0"/>
              <a:t>  The user sees the material updated in the database.</a:t>
            </a:r>
          </a:p>
        </p:txBody>
      </p:sp>
    </p:spTree>
    <p:extLst>
      <p:ext uri="{BB962C8B-B14F-4D97-AF65-F5344CB8AC3E}">
        <p14:creationId xmlns:p14="http://schemas.microsoft.com/office/powerpoint/2010/main" val="299645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099" name="Picture 3" descr="Use Cas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319" y="1690688"/>
            <a:ext cx="6565358" cy="476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404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592</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vt:lpstr>
      <vt:lpstr>Times New Roman</vt:lpstr>
      <vt:lpstr>Office Theme</vt:lpstr>
      <vt:lpstr>Product Concept</vt:lpstr>
      <vt:lpstr>User Interface</vt:lpstr>
      <vt:lpstr>Inputs and Outputs</vt:lpstr>
      <vt:lpstr>Inputs and Outputs</vt:lpstr>
      <vt:lpstr>Inputs and Outputs</vt:lpstr>
      <vt:lpstr>Use Cases</vt:lpstr>
      <vt:lpstr>Use Case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dc:title>
  <dc:creator>courtney</dc:creator>
  <cp:lastModifiedBy>courtney</cp:lastModifiedBy>
  <cp:revision>6</cp:revision>
  <dcterms:created xsi:type="dcterms:W3CDTF">2013-11-02T22:22:24Z</dcterms:created>
  <dcterms:modified xsi:type="dcterms:W3CDTF">2013-11-02T22:36:08Z</dcterms:modified>
</cp:coreProperties>
</file>