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9" r:id="rId2"/>
    <p:sldId id="268" r:id="rId3"/>
    <p:sldId id="270" r:id="rId4"/>
    <p:sldId id="271" r:id="rId5"/>
    <p:sldId id="272" r:id="rId6"/>
    <p:sldId id="273" r:id="rId7"/>
    <p:sldId id="274" r:id="rId8"/>
    <p:sldId id="275" r:id="rId9"/>
    <p:sldId id="276" r:id="rId10"/>
    <p:sldId id="277" r:id="rId11"/>
    <p:sldId id="278" r:id="rId12"/>
    <p:sldId id="279" r:id="rId13"/>
    <p:sldId id="280" r:id="rId14"/>
    <p:sldId id="281" r:id="rId15"/>
    <p:sldId id="282" r:id="rId16"/>
    <p:sldId id="286" r:id="rId17"/>
    <p:sldId id="283" r:id="rId18"/>
    <p:sldId id="284" r:id="rId19"/>
    <p:sldId id="285" r:id="rId20"/>
    <p:sldId id="287" r:id="rId21"/>
    <p:sldId id="288" r:id="rId22"/>
    <p:sldId id="289" r:id="rId23"/>
    <p:sldId id="290" r:id="rId24"/>
    <p:sldId id="291" r:id="rId25"/>
    <p:sldId id="292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618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DA45-B795-4CB0-B3BB-6A487B8C4B48}" type="datetimeFigureOut">
              <a:rPr lang="en-US" smtClean="0"/>
              <a:t>12/9/2013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13003-4F67-4F0F-9D1F-1BB6FD8C78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DA45-B795-4CB0-B3BB-6A487B8C4B48}" type="datetimeFigureOut">
              <a:rPr lang="en-US" smtClean="0"/>
              <a:t>12/9/2013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13003-4F67-4F0F-9D1F-1BB6FD8C78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DA45-B795-4CB0-B3BB-6A487B8C4B48}" type="datetimeFigureOut">
              <a:rPr lang="en-US" smtClean="0"/>
              <a:t>12/9/2013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13003-4F67-4F0F-9D1F-1BB6FD8C78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DA45-B795-4CB0-B3BB-6A487B8C4B48}" type="datetimeFigureOut">
              <a:rPr lang="en-US" smtClean="0"/>
              <a:t>12/9/2013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13003-4F67-4F0F-9D1F-1BB6FD8C78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DA45-B795-4CB0-B3BB-6A487B8C4B48}" type="datetimeFigureOut">
              <a:rPr lang="en-US" smtClean="0"/>
              <a:t>12/9/2013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13003-4F67-4F0F-9D1F-1BB6FD8C78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DA45-B795-4CB0-B3BB-6A487B8C4B48}" type="datetimeFigureOut">
              <a:rPr lang="en-US" smtClean="0"/>
              <a:t>12/9/2013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13003-4F67-4F0F-9D1F-1BB6FD8C78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DA45-B795-4CB0-B3BB-6A487B8C4B48}" type="datetimeFigureOut">
              <a:rPr lang="en-US" smtClean="0"/>
              <a:t>12/9/2013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13003-4F67-4F0F-9D1F-1BB6FD8C78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DA45-B795-4CB0-B3BB-6A487B8C4B48}" type="datetimeFigureOut">
              <a:rPr lang="en-US" smtClean="0"/>
              <a:t>12/9/2013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13003-4F67-4F0F-9D1F-1BB6FD8C78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DA45-B795-4CB0-B3BB-6A487B8C4B48}" type="datetimeFigureOut">
              <a:rPr lang="en-US" smtClean="0"/>
              <a:t>12/9/2013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13003-4F67-4F0F-9D1F-1BB6FD8C78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DA45-B795-4CB0-B3BB-6A487B8C4B48}" type="datetimeFigureOut">
              <a:rPr lang="en-US" smtClean="0"/>
              <a:t>12/9/2013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13003-4F67-4F0F-9D1F-1BB6FD8C78C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DA45-B795-4CB0-B3BB-6A487B8C4B48}" type="datetimeFigureOut">
              <a:rPr lang="en-US" smtClean="0"/>
              <a:t>12/9/2013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613003-4F67-4F0F-9D1F-1BB6FD8C78C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AF613003-4F67-4F0F-9D1F-1BB6FD8C78CB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8FF4DA45-B795-4CB0-B3BB-6A487B8C4B48}" type="datetimeFigureOut">
              <a:rPr lang="en-US" smtClean="0"/>
              <a:t>12/9/2013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.emf"/><Relationship Id="rId4" Type="http://schemas.openxmlformats.org/officeDocument/2006/relationships/package" Target="../embeddings/Microsoft_Visio_Drawing22.vsdx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emf"/><Relationship Id="rId4" Type="http://schemas.openxmlformats.org/officeDocument/2006/relationships/package" Target="../embeddings/Microsoft_Visio_Drawing11.vsdx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905000"/>
            <a:ext cx="7848600" cy="2593975"/>
          </a:xfrm>
        </p:spPr>
        <p:txBody>
          <a:bodyPr/>
          <a:lstStyle/>
          <a:p>
            <a:r>
              <a:rPr lang="en-US" dirty="0" smtClean="0"/>
              <a:t>Team Ink</a:t>
            </a:r>
            <a:r>
              <a:rPr lang="en-US" dirty="0" smtClean="0">
                <a:solidFill>
                  <a:srgbClr val="FF0000"/>
                </a:solidFill>
              </a:rPr>
              <a:t>3D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Architecture Design Specification Review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495800"/>
            <a:ext cx="6461760" cy="10668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Daniel Lain</a:t>
            </a:r>
          </a:p>
          <a:p>
            <a:r>
              <a:rPr lang="en-US" dirty="0" smtClean="0"/>
              <a:t>Tim Edmonson</a:t>
            </a:r>
          </a:p>
          <a:p>
            <a:r>
              <a:rPr lang="en-US" dirty="0" smtClean="0"/>
              <a:t>Shawn Simonson</a:t>
            </a:r>
          </a:p>
          <a:p>
            <a:r>
              <a:rPr lang="en-US" dirty="0" smtClean="0"/>
              <a:t>Jesse Bowles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931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US" dirty="0" smtClean="0"/>
              <a:t>rocessing Layer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7620000" cy="4800600"/>
          </a:xfrm>
        </p:spPr>
        <p:txBody>
          <a:bodyPr/>
          <a:lstStyle/>
          <a:p>
            <a:r>
              <a:rPr lang="en-US" dirty="0" smtClean="0"/>
              <a:t>Slice and generate G-Code</a:t>
            </a:r>
          </a:p>
          <a:p>
            <a:pPr lvl="1"/>
            <a:r>
              <a:rPr lang="en-US" dirty="0" smtClean="0"/>
              <a:t>Translates object file to path</a:t>
            </a:r>
          </a:p>
          <a:p>
            <a:r>
              <a:rPr lang="en-US" dirty="0" smtClean="0"/>
              <a:t>Packages G-Code and Configuration</a:t>
            </a:r>
          </a:p>
          <a:p>
            <a:r>
              <a:rPr lang="en-US" dirty="0" smtClean="0"/>
              <a:t>Expectations</a:t>
            </a:r>
          </a:p>
          <a:p>
            <a:pPr lvl="1"/>
            <a:r>
              <a:rPr lang="en-US" dirty="0" smtClean="0"/>
              <a:t>Normalized object data</a:t>
            </a:r>
          </a:p>
          <a:p>
            <a:pPr lvl="1"/>
            <a:r>
              <a:rPr lang="en-US" dirty="0" smtClean="0"/>
              <a:t>Configuration data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528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Post-Processing Layer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7620000" cy="4800600"/>
          </a:xfrm>
        </p:spPr>
        <p:txBody>
          <a:bodyPr/>
          <a:lstStyle/>
          <a:p>
            <a:r>
              <a:rPr lang="en-US" dirty="0" smtClean="0"/>
              <a:t>G-Code Preparation</a:t>
            </a:r>
          </a:p>
          <a:p>
            <a:pPr lvl="1"/>
            <a:r>
              <a:rPr lang="en-US" dirty="0" smtClean="0"/>
              <a:t>Prepare G-Code based on configuration </a:t>
            </a:r>
          </a:p>
          <a:p>
            <a:r>
              <a:rPr lang="en-US" dirty="0" smtClean="0"/>
              <a:t>Re-Packages G-Code and Configuration</a:t>
            </a:r>
          </a:p>
          <a:p>
            <a:r>
              <a:rPr lang="en-US" dirty="0" smtClean="0"/>
              <a:t>Expectations</a:t>
            </a:r>
          </a:p>
          <a:p>
            <a:pPr lvl="1"/>
            <a:r>
              <a:rPr lang="en-US" dirty="0" smtClean="0"/>
              <a:t>Standard G-Code path</a:t>
            </a:r>
          </a:p>
          <a:p>
            <a:pPr lvl="1"/>
            <a:r>
              <a:rPr lang="en-US" dirty="0" smtClean="0"/>
              <a:t>Configuration data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493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Physical Layer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7620000" cy="4800600"/>
          </a:xfrm>
        </p:spPr>
        <p:txBody>
          <a:bodyPr/>
          <a:lstStyle/>
          <a:p>
            <a:r>
              <a:rPr lang="en-US" dirty="0" smtClean="0"/>
              <a:t>Printer Interface</a:t>
            </a:r>
          </a:p>
          <a:p>
            <a:pPr lvl="1"/>
            <a:r>
              <a:rPr lang="en-US" dirty="0" smtClean="0"/>
              <a:t>Printer state control</a:t>
            </a:r>
          </a:p>
          <a:p>
            <a:pPr lvl="1"/>
            <a:r>
              <a:rPr lang="en-US" dirty="0" smtClean="0"/>
              <a:t>Packet preparation</a:t>
            </a:r>
          </a:p>
          <a:p>
            <a:r>
              <a:rPr lang="en-US" dirty="0" smtClean="0"/>
              <a:t>Provides</a:t>
            </a:r>
          </a:p>
          <a:p>
            <a:pPr lvl="1"/>
            <a:r>
              <a:rPr lang="en-US" dirty="0" smtClean="0"/>
              <a:t>Pause / Resume</a:t>
            </a:r>
          </a:p>
          <a:p>
            <a:pPr lvl="1"/>
            <a:r>
              <a:rPr lang="en-US" dirty="0" smtClean="0"/>
              <a:t>Instruction stream</a:t>
            </a:r>
          </a:p>
          <a:p>
            <a:r>
              <a:rPr lang="en-US" dirty="0" smtClean="0"/>
              <a:t>Expectations</a:t>
            </a:r>
          </a:p>
          <a:p>
            <a:pPr lvl="1"/>
            <a:r>
              <a:rPr lang="en-US" dirty="0" smtClean="0"/>
              <a:t>Printer specific G-Code path</a:t>
            </a:r>
          </a:p>
          <a:p>
            <a:pPr lvl="1"/>
            <a:r>
              <a:rPr lang="en-US" dirty="0" smtClean="0"/>
              <a:t>Configuration data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050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Printer Feedback Layer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7620000" cy="4800600"/>
          </a:xfrm>
        </p:spPr>
        <p:txBody>
          <a:bodyPr/>
          <a:lstStyle/>
          <a:p>
            <a:r>
              <a:rPr lang="en-US" dirty="0" smtClean="0"/>
              <a:t>Printer monitoring</a:t>
            </a:r>
          </a:p>
          <a:p>
            <a:pPr lvl="1"/>
            <a:r>
              <a:rPr lang="en-US" dirty="0" smtClean="0"/>
              <a:t>Status collection</a:t>
            </a:r>
          </a:p>
          <a:p>
            <a:r>
              <a:rPr lang="en-US" dirty="0" smtClean="0"/>
              <a:t>Provides</a:t>
            </a:r>
          </a:p>
          <a:p>
            <a:pPr lvl="1"/>
            <a:r>
              <a:rPr lang="en-US" dirty="0" smtClean="0"/>
              <a:t>Status Notification</a:t>
            </a:r>
          </a:p>
          <a:p>
            <a:pPr lvl="1"/>
            <a:r>
              <a:rPr lang="en-US" dirty="0" smtClean="0"/>
              <a:t>State Change Notification</a:t>
            </a:r>
          </a:p>
          <a:p>
            <a:r>
              <a:rPr lang="en-US" dirty="0" smtClean="0"/>
              <a:t>Expectations</a:t>
            </a:r>
          </a:p>
          <a:p>
            <a:pPr lvl="1"/>
            <a:r>
              <a:rPr lang="en-US" dirty="0" smtClean="0"/>
              <a:t>Printer Status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237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Layer Subsystem Overview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849231"/>
              </p:ext>
            </p:extLst>
          </p:nvPr>
        </p:nvGraphicFramePr>
        <p:xfrm>
          <a:off x="2057400" y="1219200"/>
          <a:ext cx="4419600" cy="546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4" name="Visio" r:id="rId4" imgW="6972264" imgH="8633520" progId="Visio.Drawing.15">
                  <p:embed/>
                </p:oleObj>
              </mc:Choice>
              <mc:Fallback>
                <p:oleObj name="Visio" r:id="rId4" imgW="6972264" imgH="8633520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1219200"/>
                        <a:ext cx="4419600" cy="54678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13949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User Interface Layer Subsystems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Import Module</a:t>
            </a:r>
          </a:p>
          <a:p>
            <a:pPr lvl="1"/>
            <a:r>
              <a:rPr lang="en-US" dirty="0" smtClean="0"/>
              <a:t>Purpose:  Allow the user to import object files</a:t>
            </a:r>
          </a:p>
          <a:p>
            <a:pPr lvl="1"/>
            <a:r>
              <a:rPr lang="en-US" dirty="0" smtClean="0"/>
              <a:t>Function:  Display interface from which users import files and pass those files to the Print Module.</a:t>
            </a:r>
          </a:p>
          <a:p>
            <a:pPr lvl="1"/>
            <a:r>
              <a:rPr lang="en-US" dirty="0" smtClean="0"/>
              <a:t>Dependencies:  Print Module</a:t>
            </a:r>
          </a:p>
          <a:p>
            <a:pPr lvl="1"/>
            <a:r>
              <a:rPr lang="en-US" dirty="0" smtClean="0"/>
              <a:t>Processing:  Create reference to an object file.</a:t>
            </a:r>
          </a:p>
          <a:p>
            <a:pPr lvl="1"/>
            <a:r>
              <a:rPr lang="en-US" dirty="0" smtClean="0"/>
              <a:t>Input:  Object File Name</a:t>
            </a:r>
          </a:p>
          <a:p>
            <a:pPr lvl="1"/>
            <a:r>
              <a:rPr lang="en-US" dirty="0" smtClean="0"/>
              <a:t>Output:  Object File Reference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146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User Interface Layer Subsystems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Print Module</a:t>
            </a:r>
          </a:p>
          <a:p>
            <a:pPr lvl="1"/>
            <a:r>
              <a:rPr lang="en-US" dirty="0"/>
              <a:t>Purpose:  Allow user to set print specific settings and initiate a print job.</a:t>
            </a:r>
          </a:p>
          <a:p>
            <a:pPr lvl="1"/>
            <a:r>
              <a:rPr lang="en-US" dirty="0"/>
              <a:t>Function:  Display interface from which users can set print settings and initiate a print.  Pass the necessary information to the Preprocessing Layer when a print is initiated.</a:t>
            </a:r>
          </a:p>
          <a:p>
            <a:pPr lvl="1"/>
            <a:r>
              <a:rPr lang="en-US" dirty="0"/>
              <a:t>Dependencies:  Database Interface</a:t>
            </a:r>
          </a:p>
          <a:p>
            <a:pPr lvl="1"/>
            <a:r>
              <a:rPr lang="en-US" dirty="0"/>
              <a:t>Processing:  Map materials to object files.  Package print request object.</a:t>
            </a:r>
          </a:p>
          <a:p>
            <a:pPr lvl="1"/>
            <a:r>
              <a:rPr lang="en-US" dirty="0"/>
              <a:t>Input:  Print Settings, Printer Configuration, Material Data, Object File </a:t>
            </a:r>
            <a:r>
              <a:rPr lang="en-US" dirty="0" smtClean="0"/>
              <a:t>References</a:t>
            </a:r>
          </a:p>
          <a:p>
            <a:pPr lvl="1"/>
            <a:r>
              <a:rPr lang="en-US" dirty="0" smtClean="0"/>
              <a:t>Output:  Print Packet (Encapsulates Print Settings, Printer Configuration, Material Data, Object File References)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171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User Interface Layer Subsystems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Configuration Module</a:t>
            </a:r>
          </a:p>
          <a:p>
            <a:pPr lvl="1"/>
            <a:r>
              <a:rPr lang="en-US" dirty="0" smtClean="0"/>
              <a:t>Purpose:  Allow the user to configure printer settings and material information.</a:t>
            </a:r>
          </a:p>
          <a:p>
            <a:pPr lvl="1"/>
            <a:r>
              <a:rPr lang="en-US" dirty="0" smtClean="0"/>
              <a:t>Function:  Display interface from which users can input printer configuration and material information.  Pass information to the Database Interface to be saved.</a:t>
            </a:r>
          </a:p>
          <a:p>
            <a:pPr lvl="1"/>
            <a:r>
              <a:rPr lang="en-US" dirty="0" smtClean="0"/>
              <a:t>Dependencies:  Database Interface</a:t>
            </a:r>
          </a:p>
          <a:p>
            <a:pPr lvl="1"/>
            <a:r>
              <a:rPr lang="en-US" dirty="0" smtClean="0"/>
              <a:t>Processing:  User Input Processing</a:t>
            </a:r>
          </a:p>
          <a:p>
            <a:pPr lvl="1"/>
            <a:r>
              <a:rPr lang="en-US" dirty="0" smtClean="0"/>
              <a:t>Input:  Printer Configuration Data, Material Data</a:t>
            </a:r>
          </a:p>
          <a:p>
            <a:pPr lvl="1"/>
            <a:r>
              <a:rPr lang="en-US" dirty="0" smtClean="0"/>
              <a:t>Output:  Printer Configuration Data, Material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163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User Interface Layer Subsystems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Database Interface</a:t>
            </a:r>
          </a:p>
          <a:p>
            <a:pPr lvl="1"/>
            <a:r>
              <a:rPr lang="en-US" dirty="0" smtClean="0"/>
              <a:t>Purpose:  Abstract data persistence</a:t>
            </a:r>
          </a:p>
          <a:p>
            <a:pPr lvl="1"/>
            <a:r>
              <a:rPr lang="en-US" dirty="0" smtClean="0"/>
              <a:t>Function:  Receive data from other modules and store it in a database.  Retrieve data from the database for other modules.</a:t>
            </a:r>
          </a:p>
          <a:p>
            <a:pPr lvl="1"/>
            <a:r>
              <a:rPr lang="en-US" dirty="0" smtClean="0"/>
              <a:t>Dependencies:  None</a:t>
            </a:r>
          </a:p>
          <a:p>
            <a:pPr lvl="1"/>
            <a:r>
              <a:rPr lang="en-US" dirty="0" smtClean="0"/>
              <a:t>Processing:  Database query generation</a:t>
            </a:r>
          </a:p>
          <a:p>
            <a:pPr lvl="1"/>
            <a:r>
              <a:rPr lang="en-US" dirty="0" smtClean="0"/>
              <a:t>Input:  Configuration Information</a:t>
            </a:r>
          </a:p>
          <a:p>
            <a:pPr lvl="1"/>
            <a:r>
              <a:rPr lang="en-US" dirty="0" smtClean="0"/>
              <a:t>Output:  CRUD Operations, Configuration Information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46536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User Interface Layer Subsystems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Status Module</a:t>
            </a:r>
          </a:p>
          <a:p>
            <a:pPr lvl="1"/>
            <a:r>
              <a:rPr lang="en-US" dirty="0" smtClean="0"/>
              <a:t>Purpose:  Display printer status information to the user and allow the user to stop/pause/resume a print job.</a:t>
            </a:r>
          </a:p>
          <a:p>
            <a:pPr lvl="1"/>
            <a:r>
              <a:rPr lang="en-US" dirty="0" smtClean="0"/>
              <a:t>Function:  Interpret data from the Printer Feedback Layer and display the data to the user.  Send stop/pause/resume commands to the Physical Layer.</a:t>
            </a:r>
          </a:p>
          <a:p>
            <a:pPr lvl="1"/>
            <a:r>
              <a:rPr lang="en-US" dirty="0" smtClean="0"/>
              <a:t>Processing:  User Input Processing</a:t>
            </a:r>
          </a:p>
          <a:p>
            <a:pPr lvl="1"/>
            <a:r>
              <a:rPr lang="en-US" dirty="0" smtClean="0"/>
              <a:t>Input:  Stop/Pause/Resume User Input, Printer State Data, Configuration Data</a:t>
            </a:r>
          </a:p>
          <a:p>
            <a:pPr lvl="1"/>
            <a:r>
              <a:rPr lang="en-US" dirty="0" smtClean="0"/>
              <a:t>Output:  Stop/Pause/Resume Command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690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Vision</a:t>
            </a:r>
          </a:p>
          <a:p>
            <a:r>
              <a:rPr lang="en-US" dirty="0" smtClean="0"/>
              <a:t>Guiding Principles</a:t>
            </a:r>
          </a:p>
          <a:p>
            <a:r>
              <a:rPr lang="en-US" dirty="0" smtClean="0"/>
              <a:t>Layer Overview</a:t>
            </a:r>
          </a:p>
          <a:p>
            <a:r>
              <a:rPr lang="en-US" dirty="0" smtClean="0"/>
              <a:t>Detailed Layer Subsystem Descriptions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94571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Preprocessing Layer Subsystems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Normalization Module</a:t>
            </a:r>
          </a:p>
          <a:p>
            <a:pPr lvl="1"/>
            <a:r>
              <a:rPr lang="en-US" dirty="0"/>
              <a:t>Purpose: </a:t>
            </a:r>
            <a:r>
              <a:rPr lang="en-US" dirty="0" smtClean="0"/>
              <a:t>Provide a uniform interface between the Print Module and the Processing Layer. </a:t>
            </a:r>
          </a:p>
          <a:p>
            <a:pPr lvl="1"/>
            <a:r>
              <a:rPr lang="en-US" dirty="0" smtClean="0"/>
              <a:t>Function: </a:t>
            </a:r>
            <a:r>
              <a:rPr lang="en-US" dirty="0"/>
              <a:t>Translate and repackage the print request object in to the format that the processing layer </a:t>
            </a:r>
            <a:r>
              <a:rPr lang="en-US" dirty="0" smtClean="0"/>
              <a:t>needs</a:t>
            </a:r>
          </a:p>
          <a:p>
            <a:pPr lvl="1"/>
            <a:r>
              <a:rPr lang="en-US" dirty="0" smtClean="0"/>
              <a:t>Dependencies: Print Module</a:t>
            </a:r>
            <a:endParaRPr lang="en-US" dirty="0"/>
          </a:p>
          <a:p>
            <a:pPr lvl="1"/>
            <a:r>
              <a:rPr lang="en-US" dirty="0"/>
              <a:t>Processing</a:t>
            </a:r>
            <a:r>
              <a:rPr lang="en-US" dirty="0" smtClean="0"/>
              <a:t>: Normalizes Object File</a:t>
            </a:r>
          </a:p>
          <a:p>
            <a:pPr lvl="1"/>
            <a:r>
              <a:rPr lang="en-US" dirty="0" smtClean="0"/>
              <a:t>Input: Packet of Files</a:t>
            </a:r>
          </a:p>
          <a:p>
            <a:pPr lvl="2"/>
            <a:r>
              <a:rPr lang="en-US" dirty="0" smtClean="0"/>
              <a:t>The Object(s)</a:t>
            </a:r>
          </a:p>
          <a:p>
            <a:pPr lvl="2"/>
            <a:r>
              <a:rPr lang="en-US" dirty="0" smtClean="0"/>
              <a:t>Material(s)</a:t>
            </a:r>
          </a:p>
          <a:p>
            <a:pPr lvl="2"/>
            <a:r>
              <a:rPr lang="en-US" dirty="0" smtClean="0"/>
              <a:t>Printer Configuration</a:t>
            </a:r>
            <a:endParaRPr lang="en-US" dirty="0"/>
          </a:p>
          <a:p>
            <a:pPr lvl="1"/>
            <a:r>
              <a:rPr lang="en-US" dirty="0"/>
              <a:t>Output</a:t>
            </a:r>
            <a:r>
              <a:rPr lang="en-US" dirty="0" smtClean="0"/>
              <a:t>: Packet of Files</a:t>
            </a:r>
          </a:p>
          <a:p>
            <a:pPr lvl="2"/>
            <a:r>
              <a:rPr lang="en-US" dirty="0" smtClean="0"/>
              <a:t>Normalized Object</a:t>
            </a:r>
          </a:p>
          <a:p>
            <a:pPr lvl="2"/>
            <a:r>
              <a:rPr lang="en-US" dirty="0" smtClean="0"/>
              <a:t>Definition</a:t>
            </a:r>
          </a:p>
          <a:p>
            <a:pPr lvl="2"/>
            <a:r>
              <a:rPr lang="en-US" dirty="0" smtClean="0"/>
              <a:t>Print Configuration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311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Processing Layer Subsystems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Slicing Engine</a:t>
            </a:r>
          </a:p>
          <a:p>
            <a:pPr lvl="1"/>
            <a:r>
              <a:rPr lang="en-US" dirty="0"/>
              <a:t>Purpose:  </a:t>
            </a:r>
            <a:r>
              <a:rPr lang="en-US" dirty="0" smtClean="0"/>
              <a:t>Create a set of instructions for the print job</a:t>
            </a:r>
            <a:endParaRPr lang="en-US" dirty="0"/>
          </a:p>
          <a:p>
            <a:pPr lvl="1"/>
            <a:r>
              <a:rPr lang="en-US" dirty="0" smtClean="0"/>
              <a:t>Function: Uses the Object File to create a printing path.</a:t>
            </a:r>
          </a:p>
          <a:p>
            <a:pPr lvl="1"/>
            <a:r>
              <a:rPr lang="en-US" dirty="0" smtClean="0"/>
              <a:t>Dependencies: Normalization Module</a:t>
            </a:r>
            <a:endParaRPr lang="en-US" dirty="0"/>
          </a:p>
          <a:p>
            <a:pPr lvl="1"/>
            <a:r>
              <a:rPr lang="en-US" dirty="0"/>
              <a:t>Processing: </a:t>
            </a:r>
            <a:r>
              <a:rPr lang="en-US" dirty="0" smtClean="0"/>
              <a:t> Slices object into layers</a:t>
            </a:r>
            <a:endParaRPr lang="en-US" dirty="0"/>
          </a:p>
          <a:p>
            <a:pPr lvl="1"/>
            <a:r>
              <a:rPr lang="en-US" dirty="0"/>
              <a:t>Input</a:t>
            </a:r>
            <a:r>
              <a:rPr lang="en-US" dirty="0" smtClean="0"/>
              <a:t>: </a:t>
            </a:r>
            <a:r>
              <a:rPr lang="en-US" dirty="0"/>
              <a:t>Packet of Files</a:t>
            </a:r>
          </a:p>
          <a:p>
            <a:pPr lvl="2"/>
            <a:r>
              <a:rPr lang="en-US" dirty="0"/>
              <a:t>Normalized Object</a:t>
            </a:r>
          </a:p>
          <a:p>
            <a:pPr lvl="2"/>
            <a:r>
              <a:rPr lang="en-US" dirty="0"/>
              <a:t>Definition</a:t>
            </a:r>
          </a:p>
          <a:p>
            <a:pPr lvl="2"/>
            <a:r>
              <a:rPr lang="en-US" dirty="0"/>
              <a:t>Print </a:t>
            </a:r>
            <a:r>
              <a:rPr lang="en-US" dirty="0" smtClean="0"/>
              <a:t>Configuration</a:t>
            </a:r>
            <a:endParaRPr lang="en-US" dirty="0"/>
          </a:p>
          <a:p>
            <a:pPr lvl="1"/>
            <a:r>
              <a:rPr lang="en-US" dirty="0"/>
              <a:t>Output</a:t>
            </a:r>
            <a:r>
              <a:rPr lang="en-US" dirty="0" smtClean="0"/>
              <a:t>: Packet of Files</a:t>
            </a:r>
          </a:p>
          <a:p>
            <a:pPr lvl="2"/>
            <a:r>
              <a:rPr lang="en-US" dirty="0" smtClean="0"/>
              <a:t>G-Code</a:t>
            </a:r>
          </a:p>
          <a:p>
            <a:pPr lvl="2"/>
            <a:r>
              <a:rPr lang="en-US" dirty="0" smtClean="0"/>
              <a:t>Print Configuration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546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Post Processing Layer Subsystems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G-Code Preparation</a:t>
            </a:r>
          </a:p>
          <a:p>
            <a:pPr lvl="1"/>
            <a:r>
              <a:rPr lang="en-US" dirty="0"/>
              <a:t>Purpose:  </a:t>
            </a:r>
            <a:r>
              <a:rPr lang="en-US" dirty="0" smtClean="0"/>
              <a:t>To modify the instructions for the printer to accept.</a:t>
            </a:r>
            <a:endParaRPr lang="en-US" dirty="0"/>
          </a:p>
          <a:p>
            <a:pPr lvl="1"/>
            <a:r>
              <a:rPr lang="en-US" dirty="0" smtClean="0"/>
              <a:t>Function: Adds instructions for unique commands for the particular printer</a:t>
            </a:r>
          </a:p>
          <a:p>
            <a:pPr lvl="1"/>
            <a:r>
              <a:rPr lang="en-US" dirty="0" smtClean="0"/>
              <a:t>Dependencies: Slicing Engine</a:t>
            </a:r>
            <a:endParaRPr lang="en-US" dirty="0"/>
          </a:p>
          <a:p>
            <a:pPr lvl="1"/>
            <a:r>
              <a:rPr lang="en-US" dirty="0"/>
              <a:t>Processing:  </a:t>
            </a:r>
            <a:r>
              <a:rPr lang="en-US" dirty="0" smtClean="0"/>
              <a:t>Modifies G-Code</a:t>
            </a:r>
            <a:endParaRPr lang="en-US" dirty="0"/>
          </a:p>
          <a:p>
            <a:pPr lvl="1"/>
            <a:r>
              <a:rPr lang="en-US" dirty="0"/>
              <a:t>Input</a:t>
            </a:r>
            <a:r>
              <a:rPr lang="en-US" dirty="0" smtClean="0"/>
              <a:t>: Packet of Files</a:t>
            </a:r>
          </a:p>
          <a:p>
            <a:pPr lvl="2"/>
            <a:r>
              <a:rPr lang="en-US" dirty="0" smtClean="0"/>
              <a:t>G-Code</a:t>
            </a:r>
          </a:p>
          <a:p>
            <a:pPr lvl="2"/>
            <a:r>
              <a:rPr lang="en-US" dirty="0" smtClean="0"/>
              <a:t>Print Configuration</a:t>
            </a:r>
            <a:endParaRPr lang="en-US" dirty="0"/>
          </a:p>
          <a:p>
            <a:pPr lvl="1"/>
            <a:r>
              <a:rPr lang="en-US" dirty="0"/>
              <a:t>Output</a:t>
            </a:r>
            <a:r>
              <a:rPr lang="en-US" dirty="0" smtClean="0"/>
              <a:t>: Packet of Files</a:t>
            </a:r>
          </a:p>
          <a:p>
            <a:pPr lvl="2"/>
            <a:r>
              <a:rPr lang="en-US" dirty="0" smtClean="0"/>
              <a:t>G-Code</a:t>
            </a:r>
          </a:p>
          <a:p>
            <a:pPr lvl="2"/>
            <a:r>
              <a:rPr lang="en-US" dirty="0" smtClean="0"/>
              <a:t>Print Configuration</a:t>
            </a:r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787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Physical Layer Subsystems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Printer State Controller</a:t>
            </a:r>
          </a:p>
          <a:p>
            <a:pPr lvl="1"/>
            <a:r>
              <a:rPr lang="en-US" dirty="0"/>
              <a:t>Purpose:  </a:t>
            </a:r>
            <a:r>
              <a:rPr lang="en-US" dirty="0" smtClean="0"/>
              <a:t>To conditionally dispatch G-Codes to packet preparation module based on printer and operator state.</a:t>
            </a:r>
            <a:endParaRPr lang="en-US" dirty="0"/>
          </a:p>
          <a:p>
            <a:pPr lvl="1"/>
            <a:r>
              <a:rPr lang="en-US" dirty="0" smtClean="0"/>
              <a:t>Function: Accept status inputs from status module and printer state monitoring and conditionally dispatches G-Code stream to packet preparation module.</a:t>
            </a:r>
          </a:p>
          <a:p>
            <a:pPr lvl="1"/>
            <a:r>
              <a:rPr lang="en-US" dirty="0" smtClean="0"/>
              <a:t>Dependencies: Packet preparation module, status module, and printer state monitoring module.</a:t>
            </a:r>
            <a:endParaRPr lang="en-US" dirty="0"/>
          </a:p>
          <a:p>
            <a:pPr lvl="1"/>
            <a:r>
              <a:rPr lang="en-US" dirty="0"/>
              <a:t>Processing:  </a:t>
            </a:r>
            <a:r>
              <a:rPr lang="en-US" dirty="0" smtClean="0"/>
              <a:t>May insert G-codes to halt the print if necessary.</a:t>
            </a:r>
            <a:endParaRPr lang="en-US" dirty="0"/>
          </a:p>
          <a:p>
            <a:pPr lvl="1"/>
            <a:r>
              <a:rPr lang="en-US" dirty="0"/>
              <a:t>Input</a:t>
            </a:r>
            <a:r>
              <a:rPr lang="en-US" dirty="0" smtClean="0"/>
              <a:t>: Error State, Packet of Files</a:t>
            </a:r>
          </a:p>
          <a:p>
            <a:pPr lvl="2"/>
            <a:r>
              <a:rPr lang="en-US" dirty="0" smtClean="0"/>
              <a:t>G-Code</a:t>
            </a:r>
          </a:p>
          <a:p>
            <a:pPr lvl="2"/>
            <a:r>
              <a:rPr lang="en-US" dirty="0" smtClean="0"/>
              <a:t>Print Configuration</a:t>
            </a:r>
          </a:p>
          <a:p>
            <a:pPr lvl="1"/>
            <a:r>
              <a:rPr lang="en-US" dirty="0" smtClean="0"/>
              <a:t>Output: G-Code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88958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Physical Layer Subsystems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Packet Preparation</a:t>
            </a:r>
          </a:p>
          <a:p>
            <a:pPr lvl="1"/>
            <a:r>
              <a:rPr lang="en-US" dirty="0"/>
              <a:t>Purpose:  </a:t>
            </a:r>
            <a:r>
              <a:rPr lang="en-US" dirty="0" smtClean="0"/>
              <a:t>Convert G-Code stream into byte-stream for printer.</a:t>
            </a:r>
            <a:endParaRPr lang="en-US" dirty="0"/>
          </a:p>
          <a:p>
            <a:pPr lvl="1"/>
            <a:r>
              <a:rPr lang="en-US" dirty="0" smtClean="0"/>
              <a:t>Function: Serialize G-Code stream and packetize so that the packets can be transmitted to the printer. Establish serial connection to printer firmware.</a:t>
            </a:r>
          </a:p>
          <a:p>
            <a:pPr lvl="1"/>
            <a:r>
              <a:rPr lang="en-US" dirty="0" smtClean="0"/>
              <a:t>Dependencies: Printer state controller.</a:t>
            </a:r>
            <a:endParaRPr lang="en-US" dirty="0"/>
          </a:p>
          <a:p>
            <a:pPr lvl="1"/>
            <a:r>
              <a:rPr lang="en-US" dirty="0"/>
              <a:t>Processing:  </a:t>
            </a:r>
            <a:r>
              <a:rPr lang="en-US" dirty="0" smtClean="0"/>
              <a:t>Serialization of G-Code stream. Chunk serialized G-Code stream into packets to be sent to printer firmware.</a:t>
            </a:r>
            <a:endParaRPr lang="en-US" dirty="0"/>
          </a:p>
          <a:p>
            <a:pPr lvl="1"/>
            <a:r>
              <a:rPr lang="en-US" dirty="0"/>
              <a:t>Input</a:t>
            </a:r>
            <a:r>
              <a:rPr lang="en-US" dirty="0" smtClean="0"/>
              <a:t>: G-Code</a:t>
            </a:r>
            <a:endParaRPr lang="en-US" dirty="0"/>
          </a:p>
          <a:p>
            <a:pPr lvl="1"/>
            <a:r>
              <a:rPr lang="en-US" dirty="0"/>
              <a:t>Output</a:t>
            </a:r>
            <a:r>
              <a:rPr lang="en-US" dirty="0" smtClean="0"/>
              <a:t>: Bits on a Wire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5473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Printer Feedback Layer Subsystems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State Monitoring</a:t>
            </a:r>
          </a:p>
          <a:p>
            <a:pPr lvl="1"/>
            <a:r>
              <a:rPr lang="en-US" dirty="0"/>
              <a:t>Purpose:  </a:t>
            </a:r>
            <a:r>
              <a:rPr lang="en-US" dirty="0" smtClean="0"/>
              <a:t>To monitor the operating status of the printer hardware. </a:t>
            </a:r>
            <a:endParaRPr lang="en-US" dirty="0"/>
          </a:p>
          <a:p>
            <a:pPr lvl="1"/>
            <a:r>
              <a:rPr lang="en-US" dirty="0" smtClean="0"/>
              <a:t>Function: Listens for response from printer on established serial connection. Assembles and converts received data into form appropriate for inter-layer transmission. </a:t>
            </a:r>
          </a:p>
          <a:p>
            <a:pPr lvl="1"/>
            <a:r>
              <a:rPr lang="en-US" dirty="0" smtClean="0"/>
              <a:t>Dependencies: Printer State Controller, Status Module</a:t>
            </a:r>
            <a:endParaRPr lang="en-US" dirty="0"/>
          </a:p>
          <a:p>
            <a:pPr lvl="1"/>
            <a:r>
              <a:rPr lang="en-US" dirty="0"/>
              <a:t>Processing:  </a:t>
            </a:r>
            <a:r>
              <a:rPr lang="en-US" dirty="0" smtClean="0"/>
              <a:t>Data conversion from printer byte-stream into data structure suitable for transmission to other layers in </a:t>
            </a:r>
            <a:r>
              <a:rPr lang="en-US" smtClean="0"/>
              <a:t>the system.</a:t>
            </a:r>
            <a:endParaRPr lang="en-US" dirty="0"/>
          </a:p>
          <a:p>
            <a:pPr lvl="1"/>
            <a:r>
              <a:rPr lang="en-US" dirty="0"/>
              <a:t>Input</a:t>
            </a:r>
            <a:r>
              <a:rPr lang="en-US" dirty="0" smtClean="0"/>
              <a:t>: State Info</a:t>
            </a:r>
            <a:endParaRPr lang="en-US" dirty="0"/>
          </a:p>
          <a:p>
            <a:pPr lvl="1"/>
            <a:r>
              <a:rPr lang="en-US" dirty="0"/>
              <a:t>Output</a:t>
            </a:r>
            <a:r>
              <a:rPr lang="en-US" dirty="0" smtClean="0"/>
              <a:t>: Error State, State Info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65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Architectural Vision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Software system for unknown hardware implementation</a:t>
            </a:r>
          </a:p>
          <a:p>
            <a:r>
              <a:rPr lang="en-US" dirty="0" smtClean="0"/>
              <a:t>Multiple materials</a:t>
            </a:r>
          </a:p>
          <a:p>
            <a:r>
              <a:rPr lang="en-US" dirty="0" smtClean="0"/>
              <a:t>Evolution of Hardware and Software</a:t>
            </a:r>
          </a:p>
          <a:p>
            <a:r>
              <a:rPr lang="en-US" dirty="0" smtClean="0"/>
              <a:t>Guiding Principles</a:t>
            </a:r>
          </a:p>
          <a:p>
            <a:pPr lvl="1"/>
            <a:r>
              <a:rPr lang="en-US" dirty="0" smtClean="0"/>
              <a:t>Modularity</a:t>
            </a:r>
          </a:p>
          <a:p>
            <a:pPr lvl="1"/>
            <a:r>
              <a:rPr lang="en-US" dirty="0" smtClean="0"/>
              <a:t>Configurability</a:t>
            </a:r>
          </a:p>
          <a:p>
            <a:pPr lvl="1"/>
            <a:r>
              <a:rPr lang="en-US" dirty="0" smtClean="0"/>
              <a:t>Extensibility</a:t>
            </a:r>
          </a:p>
          <a:p>
            <a:pPr lvl="1"/>
            <a:r>
              <a:rPr lang="en-US" dirty="0" smtClean="0"/>
              <a:t>Portability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3697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Guiding Principle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Modularity</a:t>
            </a:r>
          </a:p>
          <a:p>
            <a:pPr lvl="1"/>
            <a:r>
              <a:rPr lang="en-US" dirty="0" smtClean="0"/>
              <a:t>Layer replacement</a:t>
            </a:r>
          </a:p>
          <a:p>
            <a:pPr lvl="1"/>
            <a:r>
              <a:rPr lang="en-US" dirty="0" smtClean="0"/>
              <a:t>Loose coupling</a:t>
            </a:r>
          </a:p>
          <a:p>
            <a:r>
              <a:rPr lang="en-US" dirty="0" smtClean="0"/>
              <a:t>Design implications</a:t>
            </a:r>
          </a:p>
          <a:p>
            <a:pPr lvl="1"/>
            <a:r>
              <a:rPr lang="en-US" dirty="0" smtClean="0"/>
              <a:t>Interfaces defined</a:t>
            </a:r>
          </a:p>
          <a:p>
            <a:pPr lvl="1"/>
            <a:r>
              <a:rPr lang="en-US" dirty="0" smtClean="0"/>
              <a:t>High cohesion</a:t>
            </a:r>
          </a:p>
          <a:p>
            <a:pPr lvl="1"/>
            <a:r>
              <a:rPr lang="en-US" dirty="0" smtClean="0"/>
              <a:t>Unidirectional data flows</a:t>
            </a:r>
          </a:p>
          <a:p>
            <a:pPr lvl="1"/>
            <a:r>
              <a:rPr lang="en-US" dirty="0" smtClean="0"/>
              <a:t>Abstraction</a:t>
            </a:r>
            <a:endParaRPr lang="en-US" dirty="0"/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3088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Guiding Principle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Configurability</a:t>
            </a:r>
          </a:p>
          <a:p>
            <a:pPr lvl="1"/>
            <a:r>
              <a:rPr lang="en-US" dirty="0" smtClean="0"/>
              <a:t>Printer Configurability</a:t>
            </a:r>
          </a:p>
          <a:p>
            <a:pPr lvl="1"/>
            <a:r>
              <a:rPr lang="en-US" dirty="0" smtClean="0"/>
              <a:t>Print Configurability</a:t>
            </a:r>
          </a:p>
          <a:p>
            <a:pPr lvl="1"/>
            <a:r>
              <a:rPr lang="en-US" dirty="0" smtClean="0"/>
              <a:t>Material Configurability</a:t>
            </a:r>
          </a:p>
          <a:p>
            <a:r>
              <a:rPr lang="en-US" dirty="0" smtClean="0"/>
              <a:t>Design implications</a:t>
            </a:r>
          </a:p>
          <a:p>
            <a:pPr lvl="1"/>
            <a:r>
              <a:rPr lang="en-US" dirty="0" smtClean="0"/>
              <a:t>Package interfaces</a:t>
            </a:r>
          </a:p>
          <a:p>
            <a:pPr lvl="1"/>
            <a:r>
              <a:rPr lang="en-US" dirty="0" smtClean="0"/>
              <a:t>Configuration pass through</a:t>
            </a:r>
          </a:p>
          <a:p>
            <a:pPr lvl="1"/>
            <a:r>
              <a:rPr lang="en-US" dirty="0" smtClean="0"/>
              <a:t>Concrete implementation selection</a:t>
            </a:r>
            <a:endParaRPr lang="en-US" dirty="0"/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86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Guiding Principle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Extensibility</a:t>
            </a:r>
          </a:p>
          <a:p>
            <a:pPr lvl="1"/>
            <a:r>
              <a:rPr lang="en-US" dirty="0" smtClean="0"/>
              <a:t>Reusable sub-systems</a:t>
            </a:r>
          </a:p>
          <a:p>
            <a:pPr lvl="1"/>
            <a:r>
              <a:rPr lang="en-US" dirty="0" smtClean="0"/>
              <a:t>Need to add future sub-systems</a:t>
            </a:r>
          </a:p>
          <a:p>
            <a:pPr lvl="1"/>
            <a:r>
              <a:rPr lang="en-US" dirty="0" smtClean="0"/>
              <a:t>Maintainable codebase</a:t>
            </a:r>
          </a:p>
          <a:p>
            <a:r>
              <a:rPr lang="en-US" dirty="0" smtClean="0"/>
              <a:t>Design implications</a:t>
            </a:r>
          </a:p>
          <a:p>
            <a:pPr lvl="1"/>
            <a:r>
              <a:rPr lang="en-US" dirty="0" smtClean="0"/>
              <a:t>Abstract interfaces</a:t>
            </a:r>
          </a:p>
          <a:p>
            <a:pPr lvl="1"/>
            <a:r>
              <a:rPr lang="en-US" dirty="0" smtClean="0"/>
              <a:t>Composite configurations</a:t>
            </a:r>
          </a:p>
          <a:p>
            <a:pPr lvl="1"/>
            <a:r>
              <a:rPr lang="en-US" dirty="0" smtClean="0"/>
              <a:t>Establish frameworks</a:t>
            </a:r>
            <a:endParaRPr lang="en-US" dirty="0"/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210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Layer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7620000" cy="4800600"/>
          </a:xfrm>
        </p:spPr>
        <p:txBody>
          <a:bodyPr/>
          <a:lstStyle/>
          <a:p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2350614"/>
              </p:ext>
            </p:extLst>
          </p:nvPr>
        </p:nvGraphicFramePr>
        <p:xfrm>
          <a:off x="1981200" y="1371600"/>
          <a:ext cx="4343400" cy="52741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" name="Visio" r:id="rId4" imgW="3867210" imgH="4695840" progId="Visio.Drawing.15">
                  <p:embed/>
                </p:oleObj>
              </mc:Choice>
              <mc:Fallback>
                <p:oleObj name="Visio" r:id="rId4" imgW="3867210" imgH="4695840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1371600"/>
                        <a:ext cx="4343400" cy="527412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76210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Interface Layer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7620000" cy="4800600"/>
          </a:xfrm>
        </p:spPr>
        <p:txBody>
          <a:bodyPr/>
          <a:lstStyle/>
          <a:p>
            <a:r>
              <a:rPr lang="en-US" dirty="0" smtClean="0"/>
              <a:t>Interface to user</a:t>
            </a:r>
          </a:p>
          <a:p>
            <a:pPr lvl="1"/>
            <a:r>
              <a:rPr lang="en-US" dirty="0" smtClean="0"/>
              <a:t>Import Files</a:t>
            </a:r>
          </a:p>
          <a:p>
            <a:pPr lvl="1"/>
            <a:r>
              <a:rPr lang="en-US" dirty="0" smtClean="0"/>
              <a:t>Configure Materials</a:t>
            </a:r>
          </a:p>
          <a:p>
            <a:pPr lvl="1"/>
            <a:r>
              <a:rPr lang="en-US" dirty="0" smtClean="0"/>
              <a:t>Configure Printer</a:t>
            </a:r>
          </a:p>
          <a:p>
            <a:pPr lvl="1"/>
            <a:r>
              <a:rPr lang="en-US" dirty="0" smtClean="0"/>
              <a:t>Initiate Print</a:t>
            </a:r>
          </a:p>
          <a:p>
            <a:pPr lvl="1"/>
            <a:r>
              <a:rPr lang="en-US" dirty="0" smtClean="0"/>
              <a:t>Pause / Resume</a:t>
            </a:r>
          </a:p>
          <a:p>
            <a:pPr lvl="1"/>
            <a:r>
              <a:rPr lang="en-US" dirty="0" smtClean="0"/>
              <a:t>Printer Status</a:t>
            </a:r>
          </a:p>
          <a:p>
            <a:r>
              <a:rPr lang="en-US" dirty="0" smtClean="0"/>
              <a:t>Packages Print Data for Preprocessing </a:t>
            </a:r>
          </a:p>
          <a:p>
            <a:r>
              <a:rPr lang="en-US" dirty="0" smtClean="0"/>
              <a:t>Expectations</a:t>
            </a:r>
          </a:p>
          <a:p>
            <a:pPr lvl="1"/>
            <a:r>
              <a:rPr lang="en-US" dirty="0" smtClean="0"/>
              <a:t>User Input</a:t>
            </a:r>
          </a:p>
          <a:p>
            <a:pPr lvl="1"/>
            <a:r>
              <a:rPr lang="en-US" dirty="0" smtClean="0"/>
              <a:t>Printer feedback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751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Preprocessing Layer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7620000" cy="4800600"/>
          </a:xfrm>
        </p:spPr>
        <p:txBody>
          <a:bodyPr/>
          <a:lstStyle/>
          <a:p>
            <a:r>
              <a:rPr lang="en-US" dirty="0" smtClean="0"/>
              <a:t>Interface to processing layer</a:t>
            </a:r>
          </a:p>
          <a:p>
            <a:pPr lvl="1"/>
            <a:r>
              <a:rPr lang="en-US" dirty="0" smtClean="0"/>
              <a:t>Translates data format</a:t>
            </a:r>
          </a:p>
          <a:p>
            <a:r>
              <a:rPr lang="en-US" dirty="0" smtClean="0"/>
              <a:t>Re-Packages Print Data for Processing</a:t>
            </a:r>
          </a:p>
          <a:p>
            <a:r>
              <a:rPr lang="en-US" dirty="0" smtClean="0"/>
              <a:t>Expectations</a:t>
            </a:r>
          </a:p>
          <a:p>
            <a:pPr lvl="1"/>
            <a:r>
              <a:rPr lang="en-US" dirty="0" smtClean="0"/>
              <a:t>Standard format object file</a:t>
            </a:r>
          </a:p>
          <a:p>
            <a:pPr lvl="1"/>
            <a:r>
              <a:rPr lang="en-US" dirty="0" smtClean="0"/>
              <a:t>Configuration data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672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238</TotalTime>
  <Words>1000</Words>
  <Application>Microsoft Office PowerPoint</Application>
  <PresentationFormat>On-screen Show (4:3)</PresentationFormat>
  <Paragraphs>203</Paragraphs>
  <Slides>25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Cambria</vt:lpstr>
      <vt:lpstr>Adjacency</vt:lpstr>
      <vt:lpstr>Visio</vt:lpstr>
      <vt:lpstr>Team Ink3D Architecture Design Specification Review</vt:lpstr>
      <vt:lpstr>Outline</vt:lpstr>
      <vt:lpstr>Architectural Vision</vt:lpstr>
      <vt:lpstr>Guiding Principle</vt:lpstr>
      <vt:lpstr>Guiding Principle</vt:lpstr>
      <vt:lpstr>Guiding Principle</vt:lpstr>
      <vt:lpstr>Layer Structure</vt:lpstr>
      <vt:lpstr>User Interface Layer</vt:lpstr>
      <vt:lpstr>Preprocessing Layer</vt:lpstr>
      <vt:lpstr>Processing Layer</vt:lpstr>
      <vt:lpstr>Post-Processing Layer</vt:lpstr>
      <vt:lpstr>Physical Layer</vt:lpstr>
      <vt:lpstr>Printer Feedback Layer</vt:lpstr>
      <vt:lpstr>Layer Subsystem Overview</vt:lpstr>
      <vt:lpstr>User Interface Layer Subsystems</vt:lpstr>
      <vt:lpstr>User Interface Layer Subsystems</vt:lpstr>
      <vt:lpstr>User Interface Layer Subsystems</vt:lpstr>
      <vt:lpstr>User Interface Layer Subsystems</vt:lpstr>
      <vt:lpstr>User Interface Layer Subsystems</vt:lpstr>
      <vt:lpstr>Preprocessing Layer Subsystems</vt:lpstr>
      <vt:lpstr>Processing Layer Subsystems</vt:lpstr>
      <vt:lpstr>Post Processing Layer Subsystems</vt:lpstr>
      <vt:lpstr>Physical Layer Subsystems</vt:lpstr>
      <vt:lpstr>Physical Layer Subsystems</vt:lpstr>
      <vt:lpstr>Printer Feedback Layer Subsystems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Organization</dc:title>
  <dc:creator>Dan</dc:creator>
  <cp:lastModifiedBy>Tim Edmondson</cp:lastModifiedBy>
  <cp:revision>36</cp:revision>
  <dcterms:created xsi:type="dcterms:W3CDTF">2013-10-17T22:49:05Z</dcterms:created>
  <dcterms:modified xsi:type="dcterms:W3CDTF">2013-12-10T02:54:31Z</dcterms:modified>
</cp:coreProperties>
</file>