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  <p:sldMasterId id="2147483792" r:id="rId11"/>
    <p:sldMasterId id="2147483804" r:id="rId12"/>
    <p:sldMasterId id="2147483816" r:id="rId13"/>
  </p:sldMasterIdLst>
  <p:sldIdLst>
    <p:sldId id="266" r:id="rId14"/>
    <p:sldId id="267" r:id="rId15"/>
    <p:sldId id="268" r:id="rId16"/>
    <p:sldId id="269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4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52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20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24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64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06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32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77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17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21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2793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10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573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885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8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845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14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1196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18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76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7555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2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788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97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555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36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828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5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07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069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327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722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923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6687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33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060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152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421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89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163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825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030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84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871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1294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63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3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3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0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7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4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5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0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1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0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9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8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8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5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42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2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03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0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53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4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97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29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3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563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630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00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6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3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5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71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76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39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29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03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11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74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20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7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11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63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83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59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60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10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833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53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43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34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20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4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606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65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70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7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4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394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31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14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23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00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05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57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35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7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18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88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063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965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86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8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18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32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25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44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307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67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99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396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13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0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0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1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6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>
                <a:solidFill>
                  <a:srgbClr val="DFDCB7"/>
                </a:solidFill>
              </a:rPr>
              <a:pPr/>
              <a:t>4/27/2014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4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Modularity</a:t>
            </a:r>
          </a:p>
          <a:p>
            <a:pPr lvl="1"/>
            <a:r>
              <a:rPr lang="en-US" sz="3200" dirty="0" smtClean="0"/>
              <a:t>Layer replacement</a:t>
            </a:r>
          </a:p>
          <a:p>
            <a:pPr lvl="1"/>
            <a:r>
              <a:rPr lang="en-US" sz="3200" dirty="0" smtClean="0"/>
              <a:t>Loose coupling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Interfaces defined</a:t>
            </a:r>
          </a:p>
          <a:p>
            <a:pPr lvl="1"/>
            <a:r>
              <a:rPr lang="en-US" sz="3200" dirty="0" smtClean="0"/>
              <a:t>High cohesion</a:t>
            </a:r>
          </a:p>
          <a:p>
            <a:pPr lvl="1"/>
            <a:r>
              <a:rPr lang="en-US" sz="3200" dirty="0" smtClean="0"/>
              <a:t>Unidirectional data flows</a:t>
            </a:r>
          </a:p>
          <a:p>
            <a:pPr lvl="1"/>
            <a:r>
              <a:rPr lang="en-US" sz="3200" dirty="0" smtClean="0"/>
              <a:t>Abstraction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Post 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53200" cy="49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5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Control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0937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Communications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45584"/>
            <a:ext cx="8288066" cy="28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4348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6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Configurability</a:t>
            </a:r>
          </a:p>
          <a:p>
            <a:pPr lvl="1"/>
            <a:r>
              <a:rPr lang="en-US" sz="3200" dirty="0" smtClean="0"/>
              <a:t>Printer Configurability</a:t>
            </a:r>
          </a:p>
          <a:p>
            <a:pPr lvl="1"/>
            <a:r>
              <a:rPr lang="en-US" sz="3200" dirty="0" smtClean="0"/>
              <a:t>Print Configurability</a:t>
            </a:r>
          </a:p>
          <a:p>
            <a:pPr lvl="1"/>
            <a:r>
              <a:rPr lang="en-US" sz="3200" dirty="0" smtClean="0"/>
              <a:t>Material Configurability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Package interfaces</a:t>
            </a:r>
          </a:p>
          <a:p>
            <a:pPr lvl="1"/>
            <a:r>
              <a:rPr lang="en-US" sz="3200" dirty="0" smtClean="0"/>
              <a:t>Configuration pass through</a:t>
            </a:r>
          </a:p>
          <a:p>
            <a:pPr lvl="1"/>
            <a:r>
              <a:rPr lang="en-US" sz="3200" dirty="0" smtClean="0"/>
              <a:t>Concrete implementation selection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Extensibility</a:t>
            </a:r>
          </a:p>
          <a:p>
            <a:pPr lvl="1"/>
            <a:r>
              <a:rPr lang="en-US" sz="3200" dirty="0" smtClean="0"/>
              <a:t>Reusable sub-systems</a:t>
            </a:r>
          </a:p>
          <a:p>
            <a:pPr lvl="1"/>
            <a:r>
              <a:rPr lang="en-US" sz="3200" dirty="0" smtClean="0"/>
              <a:t>Need to add future sub-systems</a:t>
            </a:r>
          </a:p>
          <a:p>
            <a:pPr lvl="1"/>
            <a:r>
              <a:rPr lang="en-US" sz="3200" dirty="0" smtClean="0"/>
              <a:t>Maintainable codebase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interfaces</a:t>
            </a:r>
          </a:p>
          <a:p>
            <a:pPr lvl="1"/>
            <a:r>
              <a:rPr lang="en-US" sz="3200" dirty="0" smtClean="0"/>
              <a:t>Composite configurations</a:t>
            </a:r>
          </a:p>
          <a:p>
            <a:pPr lvl="1"/>
            <a:r>
              <a:rPr lang="en-US" sz="3200" dirty="0" smtClean="0"/>
              <a:t>Establish frameworks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Portability</a:t>
            </a:r>
            <a:endParaRPr lang="en-US" sz="3200" u="sng" dirty="0" smtClean="0"/>
          </a:p>
          <a:p>
            <a:pPr lvl="1"/>
            <a:r>
              <a:rPr lang="en-US" sz="3200" dirty="0" smtClean="0"/>
              <a:t>Usable with a variety of printers</a:t>
            </a:r>
            <a:endParaRPr lang="en-US" sz="3200" dirty="0" smtClean="0"/>
          </a:p>
          <a:p>
            <a:pPr lvl="1"/>
            <a:r>
              <a:rPr lang="en-US" sz="3200" dirty="0" smtClean="0"/>
              <a:t>Usable with different interfaces</a:t>
            </a:r>
            <a:endParaRPr lang="en-US" sz="3200" dirty="0" smtClean="0"/>
          </a:p>
          <a:p>
            <a:r>
              <a:rPr lang="en-US" sz="3200" i="1" dirty="0" smtClean="0"/>
              <a:t>Design </a:t>
            </a:r>
            <a:r>
              <a:rPr lang="en-US" sz="3200" i="1" dirty="0" smtClean="0"/>
              <a:t>implications</a:t>
            </a:r>
          </a:p>
          <a:p>
            <a:pPr lvl="1"/>
            <a:r>
              <a:rPr lang="en-US" sz="3200" dirty="0" smtClean="0"/>
              <a:t>Abstract communications layer</a:t>
            </a:r>
            <a:endParaRPr lang="en-US" sz="3200" dirty="0" smtClean="0"/>
          </a:p>
          <a:p>
            <a:pPr lvl="1"/>
            <a:r>
              <a:rPr lang="en-US" sz="3200" dirty="0" smtClean="0"/>
              <a:t>Can implement different G-Code flavors</a:t>
            </a:r>
            <a:endParaRPr lang="en-US" sz="3200" dirty="0" smtClean="0"/>
          </a:p>
          <a:p>
            <a:pPr lvl="1"/>
            <a:r>
              <a:rPr lang="en-US" sz="3200" dirty="0" smtClean="0"/>
              <a:t>Abstract printer feedback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343730" imgH="9410580" progId="Visio.Drawing.15">
                  <p:embed/>
                </p:oleObj>
              </mc:Choice>
              <mc:Fallback>
                <p:oleObj name="Visio" r:id="rId3" imgW="7343730" imgH="94105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8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7534278" imgH="9677340" progId="Visio.Drawing.15">
                  <p:embed/>
                </p:oleObj>
              </mc:Choice>
              <mc:Fallback>
                <p:oleObj name="Visio" r:id="rId3" imgW="7534278" imgH="96773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0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077199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9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914400"/>
            <a:ext cx="4586288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97275" cy="4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7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123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1_Adjacency</vt:lpstr>
      <vt:lpstr>2_Adjacency</vt:lpstr>
      <vt:lpstr>3_Adjacency</vt:lpstr>
      <vt:lpstr>4_Adjacency</vt:lpstr>
      <vt:lpstr>5_Adjacency</vt:lpstr>
      <vt:lpstr>6_Adjacency</vt:lpstr>
      <vt:lpstr>7_Adjacency</vt:lpstr>
      <vt:lpstr>8_Adjacency</vt:lpstr>
      <vt:lpstr>9_Adjacency</vt:lpstr>
      <vt:lpstr>10_Adjacency</vt:lpstr>
      <vt:lpstr>11_Adjacency</vt:lpstr>
      <vt:lpstr>12_Adjacency</vt:lpstr>
      <vt:lpstr>Visio</vt:lpstr>
      <vt:lpstr>Architecture Guiding Principle</vt:lpstr>
      <vt:lpstr>Architecture Guiding Principle</vt:lpstr>
      <vt:lpstr>Architecture Guiding Principle</vt:lpstr>
      <vt:lpstr>Architecture Guiding Principle</vt:lpstr>
      <vt:lpstr>Architecture Design</vt:lpstr>
      <vt:lpstr>Module  Decomposition</vt:lpstr>
      <vt:lpstr>User Interface Layer</vt:lpstr>
      <vt:lpstr>Preprocessing Layer</vt:lpstr>
      <vt:lpstr>Processing Layer</vt:lpstr>
      <vt:lpstr>Post Processing Layer</vt:lpstr>
      <vt:lpstr>Printer Control Layer</vt:lpstr>
      <vt:lpstr>Communications Layer</vt:lpstr>
      <vt:lpstr>Printer Feedback Layer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</dc:title>
  <dc:creator>qpHalcy0n</dc:creator>
  <cp:lastModifiedBy>qpHalcy0n</cp:lastModifiedBy>
  <cp:revision>4</cp:revision>
  <dcterms:created xsi:type="dcterms:W3CDTF">2014-04-27T15:32:28Z</dcterms:created>
  <dcterms:modified xsi:type="dcterms:W3CDTF">2014-04-27T16:13:08Z</dcterms:modified>
</cp:coreProperties>
</file>