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94" r:id="rId4"/>
    <p:sldId id="262" r:id="rId5"/>
    <p:sldId id="267" r:id="rId6"/>
    <p:sldId id="273" r:id="rId7"/>
    <p:sldId id="268" r:id="rId8"/>
    <p:sldId id="269" r:id="rId9"/>
    <p:sldId id="271" r:id="rId10"/>
    <p:sldId id="272" r:id="rId11"/>
    <p:sldId id="274" r:id="rId12"/>
    <p:sldId id="270" r:id="rId13"/>
    <p:sldId id="257" r:id="rId14"/>
    <p:sldId id="26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3" r:id="rId28"/>
    <p:sldId id="261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112" y="-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User Interface Requirements</a:t>
            </a:r>
          </a:p>
          <a:p>
            <a:r>
              <a:rPr lang="en-US" dirty="0" smtClean="0"/>
              <a:t>Input and Output Requirements</a:t>
            </a:r>
          </a:p>
          <a:p>
            <a:r>
              <a:rPr lang="en-US" dirty="0" smtClean="0"/>
              <a:t>Packaging Requirements</a:t>
            </a:r>
          </a:p>
          <a:p>
            <a:r>
              <a:rPr lang="en-US" dirty="0" smtClean="0"/>
              <a:t>Performance Requirements</a:t>
            </a:r>
          </a:p>
          <a:p>
            <a:r>
              <a:rPr lang="en-US" dirty="0" smtClean="0"/>
              <a:t>Other Requirements</a:t>
            </a:r>
          </a:p>
          <a:p>
            <a:r>
              <a:rPr lang="en-US" dirty="0" smtClean="0"/>
              <a:t>Uses Cases</a:t>
            </a:r>
          </a:p>
          <a:p>
            <a:r>
              <a:rPr lang="en-US" dirty="0" smtClean="0"/>
              <a:t>Feasibility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</a:t>
            </a:r>
            <a:r>
              <a:rPr lang="en-US" b="1" dirty="0" smtClean="0"/>
              <a:t>	TUCBW</a:t>
            </a:r>
            <a:r>
              <a:rPr lang="en-US" b="1" dirty="0"/>
              <a:t>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/>
              <a:t>10.3.3	TUCBW</a:t>
            </a:r>
            <a:r>
              <a:rPr lang="en-US" b="1" dirty="0"/>
              <a:t>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Scope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Scope: Software only</a:t>
            </a:r>
          </a:p>
          <a:p>
            <a:r>
              <a:rPr lang="en-US" sz="2800" dirty="0" smtClean="0"/>
              <a:t>Majority of the scope:</a:t>
            </a:r>
          </a:p>
          <a:p>
            <a:pPr lvl="1"/>
            <a:r>
              <a:rPr lang="en-US" sz="2800" dirty="0"/>
              <a:t>Customer Requirement 3.14 Slicing Geometry into Thickness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3.11 Creating Printing </a:t>
            </a:r>
            <a:r>
              <a:rPr lang="en-US" sz="2800" dirty="0" smtClean="0"/>
              <a:t>Paths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3.3   Generating Machine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3.4   Issuing Machine </a:t>
            </a:r>
            <a:r>
              <a:rPr lang="en-US" sz="2800" dirty="0" smtClean="0"/>
              <a:t>Instructions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Key Risks and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STL format not sufficient for describing multiple materials</a:t>
            </a:r>
          </a:p>
          <a:p>
            <a:pPr lvl="1"/>
            <a:r>
              <a:rPr lang="en-US" sz="3200" dirty="0" smtClean="0"/>
              <a:t>Resolution:  Simple conversion to another format (AMF)</a:t>
            </a:r>
          </a:p>
          <a:p>
            <a:r>
              <a:rPr lang="en-US" sz="3600" dirty="0" smtClean="0"/>
              <a:t>Slic3r </a:t>
            </a:r>
            <a:r>
              <a:rPr lang="en-US" sz="3600" dirty="0"/>
              <a:t>is unsuited for the task </a:t>
            </a:r>
            <a:r>
              <a:rPr lang="en-US" sz="3600" dirty="0" smtClean="0"/>
              <a:t>as-is</a:t>
            </a:r>
          </a:p>
          <a:p>
            <a:pPr lvl="1"/>
            <a:r>
              <a:rPr lang="en-US" sz="3400" dirty="0" smtClean="0"/>
              <a:t>Deficiency:  Analytic </a:t>
            </a:r>
            <a:r>
              <a:rPr lang="en-US" sz="3400" dirty="0"/>
              <a:t>Geometry skills not </a:t>
            </a:r>
            <a:r>
              <a:rPr lang="en-US" sz="3400" dirty="0" smtClean="0"/>
              <a:t>sufficient</a:t>
            </a:r>
          </a:p>
          <a:p>
            <a:pPr lvl="1"/>
            <a:r>
              <a:rPr lang="en-US" sz="3400" dirty="0" smtClean="0"/>
              <a:t>Resolution:  Research </a:t>
            </a:r>
            <a:r>
              <a:rPr lang="en-US" sz="3400" dirty="0" smtClean="0"/>
              <a:t>and </a:t>
            </a:r>
            <a:r>
              <a:rPr lang="en-US" sz="3400" dirty="0" smtClean="0"/>
              <a:t>Experimentation</a:t>
            </a:r>
            <a:endParaRPr lang="en-US" sz="3400" dirty="0" smtClean="0"/>
          </a:p>
          <a:p>
            <a:r>
              <a:rPr lang="en-US" sz="3600" dirty="0"/>
              <a:t>Hardware </a:t>
            </a:r>
            <a:r>
              <a:rPr lang="en-US" sz="3600" smtClean="0"/>
              <a:t>implementation problems</a:t>
            </a:r>
            <a:endParaRPr lang="en-US" sz="3600" dirty="0" smtClean="0"/>
          </a:p>
          <a:p>
            <a:pPr lvl="1"/>
            <a:r>
              <a:rPr lang="en-US" sz="3400" dirty="0" smtClean="0"/>
              <a:t>Deficiency:  Only one computer engineer with sufficient hardware knowledge/experience</a:t>
            </a:r>
            <a:endParaRPr lang="en-US" sz="3400" dirty="0" smtClean="0"/>
          </a:p>
          <a:p>
            <a:pPr lvl="1"/>
            <a:r>
              <a:rPr lang="en-US" sz="3400" dirty="0" smtClean="0"/>
              <a:t>Resolution:  Scope </a:t>
            </a:r>
            <a:r>
              <a:rPr lang="en-US" sz="3400" dirty="0" smtClean="0"/>
              <a:t>Definition</a:t>
            </a:r>
          </a:p>
          <a:p>
            <a:r>
              <a:rPr lang="en-US" sz="3600" dirty="0" smtClean="0"/>
              <a:t>Lack of 3-D printing experience</a:t>
            </a:r>
          </a:p>
          <a:p>
            <a:pPr lvl="1"/>
            <a:r>
              <a:rPr lang="en-US" sz="3400" dirty="0" smtClean="0"/>
              <a:t>Resolution:  Research </a:t>
            </a:r>
            <a:r>
              <a:rPr lang="en-US" sz="3400" dirty="0" smtClean="0"/>
              <a:t>and Demonstrations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41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Cost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64793"/>
              </p:ext>
            </p:extLst>
          </p:nvPr>
        </p:nvGraphicFramePr>
        <p:xfrm>
          <a:off x="740979" y="1417638"/>
          <a:ext cx="10028622" cy="509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054"/>
                <a:gridCol w="1540856"/>
                <a:gridCol w="1540856"/>
                <a:gridCol w="1540856"/>
              </a:tblGrid>
              <a:tr h="8726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Cost/Unit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 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SainSmart</a:t>
                      </a:r>
                      <a:r>
                        <a:rPr lang="en-US" sz="2400" dirty="0">
                          <a:effectLst/>
                        </a:rPr>
                        <a:t> Mega2560 Controller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RAMPS 1.4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A4988 Driver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10.97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76.79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Raspberry Pi Model B R2.0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8GB SD Flash Card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Male/Male USB 2.0 Cable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50ft. 20GA Solid Copper Interconnect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1602 LCD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Passive Electronics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271.54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Function Points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5874"/>
              </p:ext>
            </p:extLst>
          </p:nvPr>
        </p:nvGraphicFramePr>
        <p:xfrm>
          <a:off x="849089" y="1135581"/>
          <a:ext cx="8763002" cy="59996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3447"/>
                <a:gridCol w="1683447"/>
                <a:gridCol w="1682629"/>
                <a:gridCol w="1683447"/>
                <a:gridCol w="2030032"/>
              </a:tblGrid>
              <a:tr h="389686">
                <a:tc gridSpan="5">
                  <a:txBody>
                    <a:bodyPr/>
                    <a:lstStyle/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 algn="ctr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 </a:t>
                      </a:r>
                      <a:r>
                        <a:rPr lang="en-US" sz="2000" dirty="0">
                          <a:effectLst/>
                        </a:rPr>
                        <a:t>Points Analysis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dirty="0" smtClean="0">
                          <a:effectLst/>
                        </a:rPr>
                        <a:t>og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10" dirty="0" smtClean="0"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m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dirty="0">
                          <a:effectLst/>
                        </a:rPr>
                        <a:t>istic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Low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pc="-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pc="-5" dirty="0" smtClean="0">
                          <a:effectLst/>
                        </a:rPr>
                        <a:t>M</a:t>
                      </a:r>
                      <a:r>
                        <a:rPr lang="en-US" sz="2000" dirty="0" smtClean="0">
                          <a:effectLst/>
                        </a:rPr>
                        <a:t>o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spc="-5" dirty="0" smtClean="0">
                          <a:effectLst/>
                        </a:rPr>
                        <a:t>er</a:t>
                      </a:r>
                      <a:r>
                        <a:rPr lang="en-US" sz="2000" dirty="0" smtClean="0">
                          <a:effectLst/>
                        </a:rPr>
                        <a:t>ate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</a:t>
                      </a:r>
                      <a:r>
                        <a:rPr lang="en-US" sz="2000" spc="5" dirty="0" smtClean="0">
                          <a:effectLst/>
                        </a:rPr>
                        <a:t>i</a:t>
                      </a:r>
                      <a:r>
                        <a:rPr lang="en-US" sz="2000" dirty="0" smtClean="0">
                          <a:effectLst/>
                        </a:rPr>
                        <a:t>gh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spc="10" dirty="0">
                          <a:effectLst/>
                        </a:rPr>
                        <a:t>o</a:t>
                      </a:r>
                      <a:r>
                        <a:rPr lang="en-US" sz="2000" spc="-15" dirty="0">
                          <a:effectLst/>
                        </a:rPr>
                        <a:t>m</a:t>
                      </a:r>
                      <a:r>
                        <a:rPr lang="en-US" sz="2000" spc="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lexity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spc="-5" dirty="0" smtClean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tion Poi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  <a:p>
                      <a:pPr marL="647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48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npu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</a:t>
                      </a:r>
                      <a:r>
                        <a:rPr lang="en-US" sz="2000" spc="-15" dirty="0" smtClean="0">
                          <a:effectLst/>
                        </a:rPr>
                        <a:t>m</a:t>
                      </a:r>
                      <a:r>
                        <a:rPr lang="en-US" sz="2000" spc="5" dirty="0" smtClean="0">
                          <a:effectLst/>
                        </a:rPr>
                        <a:t>be</a:t>
                      </a:r>
                      <a:r>
                        <a:rPr lang="en-US" sz="2000" dirty="0" smtClean="0">
                          <a:effectLst/>
                        </a:rPr>
                        <a:t>r</a:t>
                      </a:r>
                      <a:r>
                        <a:rPr lang="en-US" sz="2000" spc="-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tp</a:t>
                      </a:r>
                      <a:r>
                        <a:rPr lang="en-US" sz="2000" spc="5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</a:t>
                      </a:r>
                      <a:r>
                        <a:rPr lang="en-US" sz="2000" spc="5" dirty="0" smtClean="0">
                          <a:effectLst/>
                        </a:rPr>
                        <a:t>nqu</a:t>
                      </a:r>
                      <a:r>
                        <a:rPr lang="en-US" sz="2000" dirty="0" smtClean="0">
                          <a:effectLst/>
                        </a:rPr>
                        <a:t>iri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Logical </a:t>
                      </a: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Files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2*15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84338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Ext</a:t>
                      </a:r>
                      <a:r>
                        <a:rPr lang="en-US" sz="2000" spc="-10" dirty="0" smtClean="0">
                          <a:effectLst/>
                        </a:rPr>
                        <a:t>e</a:t>
                      </a:r>
                      <a:r>
                        <a:rPr lang="en-US" sz="2000" spc="-5" dirty="0" smtClean="0">
                          <a:effectLst/>
                        </a:rPr>
                        <a:t>r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al</a:t>
                      </a:r>
                      <a:endParaRPr lang="en-US" sz="2000" dirty="0">
                        <a:effectLst/>
                      </a:endParaRPr>
                    </a:p>
                    <a:p>
                      <a:pPr marL="65405" marR="0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r</a:t>
                      </a:r>
                      <a:r>
                        <a:rPr lang="en-US" sz="2000" spc="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File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0*7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1*10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700530" marR="0" algn="l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Una</a:t>
                      </a:r>
                      <a:r>
                        <a:rPr lang="en-US" sz="2000" spc="5" dirty="0" smtClean="0">
                          <a:effectLst/>
                        </a:rPr>
                        <a:t>d</a:t>
                      </a:r>
                      <a:r>
                        <a:rPr lang="en-US" sz="2000" dirty="0" smtClean="0">
                          <a:effectLst/>
                        </a:rPr>
                        <a:t>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</a:t>
                      </a:r>
                      <a:r>
                        <a:rPr lang="en-US" sz="2000" spc="-15" dirty="0">
                          <a:effectLst/>
                        </a:rPr>
                        <a:t>P</a:t>
                      </a:r>
                      <a:r>
                        <a:rPr lang="en-US" sz="2000" dirty="0">
                          <a:effectLst/>
                        </a:rPr>
                        <a:t>oi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54930">
                <a:tc gridSpan="4">
                  <a:txBody>
                    <a:bodyPr/>
                    <a:lstStyle/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967865" marR="1956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me</a:t>
                      </a:r>
                      <a:r>
                        <a:rPr lang="en-US" sz="2000" spc="5" dirty="0" smtClean="0">
                          <a:effectLst/>
                        </a:rPr>
                        <a:t>n</a:t>
                      </a:r>
                      <a:r>
                        <a:rPr lang="en-US" sz="2000" dirty="0" smtClean="0">
                          <a:effectLst/>
                        </a:rPr>
                        <a:t>t </a:t>
                      </a:r>
                      <a:r>
                        <a:rPr lang="en-US" sz="2000" spc="-5" dirty="0">
                          <a:effectLst/>
                        </a:rPr>
                        <a:t>F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5" dirty="0">
                          <a:effectLst/>
                        </a:rPr>
                        <a:t>o</a:t>
                      </a:r>
                      <a:r>
                        <a:rPr lang="en-US" sz="2000" dirty="0">
                          <a:effectLst/>
                        </a:rPr>
                        <a:t>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.</a:t>
                      </a:r>
                      <a:r>
                        <a:rPr lang="en-US" sz="2000" dirty="0">
                          <a:effectLst/>
                        </a:rPr>
                        <a:t>99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63305">
                <a:tc gridSpan="4">
                  <a:txBody>
                    <a:bodyPr/>
                    <a:lstStyle/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161861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Adjust</a:t>
                      </a:r>
                      <a:r>
                        <a:rPr lang="en-US" sz="2000" spc="-5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d</a:t>
                      </a:r>
                      <a:r>
                        <a:rPr lang="en-US" sz="2000" spc="5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Fu</a:t>
                      </a:r>
                      <a:r>
                        <a:rPr lang="en-US" sz="2000" spc="5" dirty="0">
                          <a:effectLst/>
                        </a:rPr>
                        <a:t>n</a:t>
                      </a:r>
                      <a:r>
                        <a:rPr lang="en-US" sz="2000" spc="-5" dirty="0">
                          <a:effectLst/>
                        </a:rPr>
                        <a:t>c</a:t>
                      </a:r>
                      <a:r>
                        <a:rPr lang="en-US" sz="2000" dirty="0">
                          <a:effectLst/>
                        </a:rPr>
                        <a:t>tion Poi</a:t>
                      </a:r>
                      <a:r>
                        <a:rPr lang="en-US" sz="2000" spc="-5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t To</a:t>
                      </a:r>
                      <a:r>
                        <a:rPr lang="en-US" sz="2000" spc="-5" dirty="0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9610" algn="ctr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152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8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Size – Lines of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27955"/>
              </p:ext>
            </p:extLst>
          </p:nvPr>
        </p:nvGraphicFramePr>
        <p:xfrm>
          <a:off x="576943" y="1273629"/>
          <a:ext cx="10276113" cy="50234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25371"/>
                <a:gridCol w="3425371"/>
                <a:gridCol w="3425371"/>
              </a:tblGrid>
              <a:tr h="829390">
                <a:tc gridSpan="3">
                  <a:txBody>
                    <a:bodyPr/>
                    <a:lstStyle/>
                    <a:p>
                      <a:pPr marL="6540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>
                          <a:effectLst/>
                        </a:rPr>
                        <a:t>Size</a:t>
                      </a:r>
                      <a:r>
                        <a:rPr lang="en-US" sz="2400">
                          <a:effectLst/>
                        </a:rPr>
                        <a:t> Esti</a:t>
                      </a:r>
                      <a:r>
                        <a:rPr lang="en-US" sz="2400" spc="-15">
                          <a:effectLst/>
                        </a:rPr>
                        <a:t>m</a:t>
                      </a:r>
                      <a:r>
                        <a:rPr lang="en-US" sz="2400">
                          <a:effectLst/>
                        </a:rPr>
                        <a:t>ate – Lines of Code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9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-15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15" dirty="0" smtClean="0">
                          <a:effectLst/>
                        </a:rPr>
                        <a:t>L</a:t>
                      </a:r>
                      <a:r>
                        <a:rPr lang="en-US" sz="2400" dirty="0" smtClean="0">
                          <a:effectLst/>
                        </a:rPr>
                        <a:t>ow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</a:t>
                      </a:r>
                      <a:r>
                        <a:rPr lang="en-US" sz="2400" spc="10" dirty="0">
                          <a:effectLst/>
                        </a:rPr>
                        <a:t>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gh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5" dirty="0">
                          <a:effectLst/>
                        </a:rPr>
                        <a:t>S</a:t>
                      </a:r>
                      <a:r>
                        <a:rPr lang="en-US" sz="2400" spc="-10" dirty="0">
                          <a:effectLst/>
                        </a:rPr>
                        <a:t>i</a:t>
                      </a:r>
                      <a:r>
                        <a:rPr lang="en-US" sz="2400" spc="5" dirty="0">
                          <a:effectLst/>
                        </a:rPr>
                        <a:t>d</a:t>
                      </a:r>
                      <a:r>
                        <a:rPr lang="en-US" sz="2400" dirty="0">
                          <a:effectLst/>
                        </a:rPr>
                        <a:t>e 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dirty="0">
                          <a:effectLst/>
                        </a:rPr>
                        <a:t>ation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spc="5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5" dirty="0" smtClean="0">
                          <a:effectLst/>
                        </a:rPr>
                        <a:t>S</a:t>
                      </a:r>
                      <a:r>
                        <a:rPr lang="en-US" sz="2400" dirty="0" smtClean="0">
                          <a:effectLst/>
                        </a:rPr>
                        <a:t>ize</a:t>
                      </a:r>
                      <a:r>
                        <a:rPr lang="en-US" sz="2400" spc="-5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Esti</a:t>
                      </a:r>
                      <a:r>
                        <a:rPr lang="en-US" sz="2400" spc="-15" dirty="0">
                          <a:effectLst/>
                        </a:rPr>
                        <a:t>m</a:t>
                      </a:r>
                      <a:r>
                        <a:rPr lang="en-US" sz="2400" spc="10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te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10,000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6249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5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c</a:t>
                      </a:r>
                      <a:r>
                        <a:rPr lang="en-US" sz="2400" dirty="0" smtClean="0">
                          <a:effectLst/>
                        </a:rPr>
                        <a:t>tivity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250</a:t>
                      </a:r>
                      <a:r>
                        <a:rPr lang="en-US" sz="2400" spc="10" dirty="0" smtClean="0">
                          <a:effectLst/>
                        </a:rPr>
                        <a:t> </a:t>
                      </a:r>
                      <a:r>
                        <a:rPr lang="en-US" sz="2400" spc="-25" dirty="0">
                          <a:effectLst/>
                        </a:rPr>
                        <a:t>L</a:t>
                      </a:r>
                      <a:r>
                        <a:rPr lang="en-US" sz="2400" dirty="0">
                          <a:effectLst/>
                        </a:rPr>
                        <a:t>ines </a:t>
                      </a:r>
                      <a:r>
                        <a:rPr lang="en-US" sz="2400" spc="10" dirty="0">
                          <a:effectLst/>
                        </a:rPr>
                        <a:t>o</a:t>
                      </a:r>
                      <a:r>
                        <a:rPr lang="en-US" sz="2400" dirty="0">
                          <a:effectLst/>
                        </a:rPr>
                        <a:t>f Code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Ef</a:t>
                      </a:r>
                      <a:r>
                        <a:rPr lang="en-US" sz="2400" spc="5" dirty="0" smtClean="0">
                          <a:effectLst/>
                        </a:rPr>
                        <a:t>f</a:t>
                      </a:r>
                      <a:r>
                        <a:rPr lang="en-US" sz="2400" dirty="0" smtClean="0">
                          <a:effectLst/>
                        </a:rPr>
                        <a:t>o</a:t>
                      </a:r>
                      <a:r>
                        <a:rPr lang="en-US" sz="2400" spc="-5" dirty="0" smtClean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829390">
                <a:tc>
                  <a:txBody>
                    <a:bodyPr/>
                    <a:lstStyle/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5405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Du</a:t>
                      </a:r>
                      <a:r>
                        <a:rPr lang="en-US" sz="2400" spc="-5" dirty="0" smtClean="0">
                          <a:effectLst/>
                        </a:rPr>
                        <a:t>ra</a:t>
                      </a:r>
                      <a:r>
                        <a:rPr lang="en-US" sz="2400" dirty="0" smtClean="0">
                          <a:effectLst/>
                        </a:rPr>
                        <a:t>t</a:t>
                      </a:r>
                      <a:r>
                        <a:rPr lang="en-US" sz="2400" spc="5" dirty="0" smtClean="0">
                          <a:effectLst/>
                        </a:rPr>
                        <a:t>i</a:t>
                      </a:r>
                      <a:r>
                        <a:rPr lang="en-US" sz="2400" dirty="0" smtClean="0">
                          <a:effectLst/>
                        </a:rPr>
                        <a:t>on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spc="5" dirty="0">
                          <a:effectLst/>
                        </a:rPr>
                        <a:t>P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rson 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spc="-5" dirty="0">
                          <a:effectLst/>
                        </a:rPr>
                        <a:t>e</a:t>
                      </a:r>
                      <a:r>
                        <a:rPr lang="en-US" sz="2400" spc="5" dirty="0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 </a:t>
                      </a:r>
                      <a:r>
                        <a:rPr lang="en-US" sz="2400" dirty="0">
                          <a:effectLst/>
                        </a:rPr>
                        <a:t>Months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 smtClean="0">
                        <a:effectLst/>
                      </a:endParaRPr>
                    </a:p>
                    <a:p>
                      <a:pPr marL="64770" marR="0">
                        <a:lnSpc>
                          <a:spcPts val="13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 </a:t>
                      </a:r>
                      <a:r>
                        <a:rPr lang="en-US" sz="2400" dirty="0">
                          <a:effectLst/>
                        </a:rPr>
                        <a:t>mon</a:t>
                      </a:r>
                      <a:r>
                        <a:rPr lang="en-US" sz="2400" spc="5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hs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3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Effort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7533"/>
              </p:ext>
            </p:extLst>
          </p:nvPr>
        </p:nvGraphicFramePr>
        <p:xfrm>
          <a:off x="711563" y="1337417"/>
          <a:ext cx="8312694" cy="10900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0898"/>
                <a:gridCol w="2770898"/>
                <a:gridCol w="2770898"/>
              </a:tblGrid>
              <a:tr h="27252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Jones First Order Estimation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Worst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Average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Best in 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152</a:t>
                      </a:r>
                      <a:r>
                        <a:rPr lang="en-US" sz="1400" b="0" baseline="30000" dirty="0">
                          <a:effectLst/>
                        </a:rPr>
                        <a:t>.48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r>
                        <a:rPr lang="en-US" sz="1400" baseline="30000">
                          <a:effectLst/>
                        </a:rPr>
                        <a:t>.43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2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effectLst/>
                        </a:rPr>
                        <a:t>11.2 Calendar Months</a:t>
                      </a:r>
                      <a:endParaRPr lang="en-US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9.6 Calendar Months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8.7 Calendar Months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75826"/>
              </p:ext>
            </p:extLst>
          </p:nvPr>
        </p:nvGraphicFramePr>
        <p:xfrm>
          <a:off x="689790" y="2748890"/>
          <a:ext cx="8421552" cy="169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184"/>
                <a:gridCol w="2807184"/>
                <a:gridCol w="2807184"/>
              </a:tblGrid>
              <a:tr h="20840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CoCoMo</a:t>
                      </a:r>
                      <a:r>
                        <a:rPr lang="en-US" sz="1600" dirty="0">
                          <a:effectLst/>
                        </a:rPr>
                        <a:t> Estimate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971550" algn="l"/>
                          <a:tab pos="1371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Effort – Person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3.0(5)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18.2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 = 3.0(10)</a:t>
                      </a:r>
                      <a:r>
                        <a:rPr lang="en-US" sz="1600" baseline="30000" dirty="0">
                          <a:effectLst/>
                        </a:rPr>
                        <a:t>1.12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= 39.5 Man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5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Duration –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 = 2.5(18.3)</a:t>
                      </a:r>
                      <a:r>
                        <a:rPr lang="en-US" sz="1600" baseline="30000" dirty="0">
                          <a:effectLst/>
                        </a:rPr>
                        <a:t>.35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/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7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 = 2.5(18.3)</a:t>
                      </a:r>
                      <a:r>
                        <a:rPr lang="en-US" sz="1600" baseline="30000" dirty="0">
                          <a:effectLst/>
                        </a:rPr>
                        <a:t>.</a:t>
                      </a:r>
                      <a:r>
                        <a:rPr lang="en-US" sz="1600" baseline="30000" dirty="0" smtClean="0">
                          <a:effectLst/>
                        </a:rPr>
                        <a:t>35</a:t>
                      </a:r>
                      <a:r>
                        <a:rPr lang="en-US" sz="1600" baseline="0" dirty="0" smtClean="0">
                          <a:effectLst/>
                        </a:rPr>
                        <a:t/>
                      </a:r>
                      <a:br>
                        <a:rPr lang="en-US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D </a:t>
                      </a:r>
                      <a:r>
                        <a:rPr lang="en-US" sz="1600" dirty="0">
                          <a:effectLst/>
                        </a:rPr>
                        <a:t>= 9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4871"/>
              </p:ext>
            </p:extLst>
          </p:nvPr>
        </p:nvGraphicFramePr>
        <p:xfrm>
          <a:off x="678905" y="4512560"/>
          <a:ext cx="8443323" cy="1714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441"/>
                <a:gridCol w="2814441"/>
                <a:gridCol w="2814441"/>
              </a:tblGrid>
              <a:tr h="28567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Estimate Comparison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Method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Low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High Estimate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Jones First Order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11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Lines of Code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10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CoCoMo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56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6.6 Months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 Months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7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Conclusion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9600" dirty="0" smtClean="0"/>
              <a:t>Project is Feasible</a:t>
            </a:r>
            <a:endParaRPr lang="en-US" sz="9600" dirty="0"/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9475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</TotalTime>
  <Words>662</Words>
  <Application>Microsoft Macintosh PowerPoint</Application>
  <PresentationFormat>Custom</PresentationFormat>
  <Paragraphs>500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Team Ink3D SRS Gate Review</vt:lpstr>
      <vt:lpstr>Overview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  <vt:lpstr>Feasibility: Scope Analysis</vt:lpstr>
      <vt:lpstr>Feasibility: Key Risks and Deficiencies</vt:lpstr>
      <vt:lpstr>Feasibility: Cost Analysis</vt:lpstr>
      <vt:lpstr>Feasibility: Size – Function Points</vt:lpstr>
      <vt:lpstr>Feasibility: Size – Lines of Code</vt:lpstr>
      <vt:lpstr>Feasibility: Effort</vt:lpstr>
      <vt:lpstr>Feasibility: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Mammoth</cp:lastModifiedBy>
  <cp:revision>28</cp:revision>
  <dcterms:created xsi:type="dcterms:W3CDTF">2013-11-02T22:22:24Z</dcterms:created>
  <dcterms:modified xsi:type="dcterms:W3CDTF">2013-11-04T00:25:23Z</dcterms:modified>
</cp:coreProperties>
</file>