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2" r:id="rId4"/>
    <p:sldId id="267" r:id="rId5"/>
    <p:sldId id="273" r:id="rId6"/>
    <p:sldId id="268" r:id="rId7"/>
    <p:sldId id="269" r:id="rId8"/>
    <p:sldId id="271" r:id="rId9"/>
    <p:sldId id="272" r:id="rId10"/>
    <p:sldId id="274" r:id="rId11"/>
    <p:sldId id="270" r:id="rId12"/>
    <p:sldId id="257" r:id="rId13"/>
    <p:sldId id="264" r:id="rId14"/>
    <p:sldId id="275" r:id="rId15"/>
    <p:sldId id="276" r:id="rId16"/>
    <p:sldId id="277" r:id="rId17"/>
    <p:sldId id="278" r:id="rId18"/>
    <p:sldId id="279" r:id="rId19"/>
    <p:sldId id="280" r:id="rId20"/>
    <p:sldId id="263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8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108" y="-28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905001"/>
            <a:ext cx="104648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SRS Gate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2743"/>
            <a:ext cx="10160000" cy="51380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3.2	Graphical User Interface</a:t>
            </a:r>
          </a:p>
          <a:p>
            <a:pPr lvl="1"/>
            <a:r>
              <a:rPr lang="en-US" b="1" dirty="0" smtClean="0"/>
              <a:t>3.2.1</a:t>
            </a:r>
            <a:r>
              <a:rPr lang="en-US" b="1" dirty="0"/>
              <a:t>	Description:</a:t>
            </a:r>
            <a:r>
              <a:rPr lang="en-US" dirty="0"/>
              <a:t>  The system shall provide a graphical user interface from which </a:t>
            </a:r>
            <a:r>
              <a:rPr lang="en-US" dirty="0" smtClean="0"/>
              <a:t>			        the </a:t>
            </a:r>
            <a:r>
              <a:rPr lang="en-US" dirty="0"/>
              <a:t>user can import 3D models and initiate print operations.  The </a:t>
            </a:r>
            <a:r>
              <a:rPr lang="en-US" dirty="0" smtClean="0"/>
              <a:t>			        GUI </a:t>
            </a:r>
            <a:r>
              <a:rPr lang="en-US" dirty="0"/>
              <a:t>must be both intuitive and responsive.  </a:t>
            </a:r>
          </a:p>
          <a:p>
            <a:pPr lvl="1"/>
            <a:r>
              <a:rPr lang="en-US" b="1" dirty="0" smtClean="0"/>
              <a:t>3.2.2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3.2.4 </a:t>
            </a:r>
            <a:r>
              <a:rPr lang="en-US" b="1" dirty="0"/>
              <a:t>	Standards:</a:t>
            </a:r>
            <a:r>
              <a:rPr lang="en-US" dirty="0"/>
              <a:t> Java Swing/AWT</a:t>
            </a:r>
          </a:p>
          <a:p>
            <a:pPr lvl="1"/>
            <a:r>
              <a:rPr lang="en-US" b="1" dirty="0" smtClean="0"/>
              <a:t>3.2.5</a:t>
            </a:r>
            <a:r>
              <a:rPr lang="en-US" b="1" dirty="0"/>
              <a:t>	Priority:</a:t>
            </a:r>
            <a:r>
              <a:rPr lang="en-US" dirty="0"/>
              <a:t>  3 </a:t>
            </a:r>
            <a:r>
              <a:rPr lang="en-US" dirty="0" smtClean="0"/>
              <a:t>– Moderate</a:t>
            </a:r>
          </a:p>
          <a:p>
            <a:r>
              <a:rPr lang="en-US" b="1" dirty="0"/>
              <a:t>3.12	Database Interface</a:t>
            </a:r>
          </a:p>
          <a:p>
            <a:pPr lvl="1"/>
            <a:r>
              <a:rPr lang="en-US" b="1" dirty="0"/>
              <a:t>3.12.1	Description:</a:t>
            </a:r>
            <a:r>
              <a:rPr lang="en-US" dirty="0"/>
              <a:t> The system shall have an interface that allows the user to view what 			       material is already stored in the database and enter new information 			       for material not already stored.</a:t>
            </a:r>
          </a:p>
          <a:p>
            <a:pPr lvl="1"/>
            <a:r>
              <a:rPr lang="en-US" b="1" dirty="0"/>
              <a:t>3.12.2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/>
              <a:t>3.12.3 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/>
              <a:t>3.12.4	 Standards:</a:t>
            </a:r>
            <a:r>
              <a:rPr lang="en-US" dirty="0"/>
              <a:t>  Java / Swing / AWT</a:t>
            </a:r>
          </a:p>
          <a:p>
            <a:pPr lvl="1"/>
            <a:r>
              <a:rPr lang="en-US" dirty="0"/>
              <a:t>3</a:t>
            </a:r>
            <a:r>
              <a:rPr lang="en-US" b="1" dirty="0"/>
              <a:t>.12.5	Priority:</a:t>
            </a:r>
            <a:r>
              <a:rPr lang="en-US" dirty="0"/>
              <a:t>  1 - </a:t>
            </a:r>
            <a:r>
              <a:rPr lang="en-US" dirty="0" smtClean="0"/>
              <a:t>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6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3.13</a:t>
            </a:r>
            <a:r>
              <a:rPr lang="en-US" b="1" dirty="0"/>
              <a:t>	Store &amp; Load Material Records</a:t>
            </a:r>
          </a:p>
          <a:p>
            <a:pPr lvl="1"/>
            <a:r>
              <a:rPr lang="en-US" b="1" dirty="0" smtClean="0"/>
              <a:t>3.13.1</a:t>
            </a:r>
            <a:r>
              <a:rPr lang="en-US" b="1" dirty="0"/>
              <a:t>	Description:</a:t>
            </a:r>
            <a:r>
              <a:rPr lang="en-US" dirty="0"/>
              <a:t> The system shall be able to load the material records stored in the </a:t>
            </a:r>
            <a:r>
              <a:rPr lang="en-US" dirty="0" smtClean="0"/>
              <a:t>			       materials </a:t>
            </a:r>
            <a:r>
              <a:rPr lang="en-US" dirty="0"/>
              <a:t>database in order to control the temperature, movement </a:t>
            </a:r>
            <a:r>
              <a:rPr lang="en-US" dirty="0" smtClean="0"/>
              <a:t>			       speed</a:t>
            </a:r>
            <a:r>
              <a:rPr lang="en-US" dirty="0"/>
              <a:t>, and flow speed of the nozzle at the correct setting.</a:t>
            </a:r>
          </a:p>
          <a:p>
            <a:pPr lvl="1"/>
            <a:r>
              <a:rPr lang="en-US" b="1" dirty="0" smtClean="0"/>
              <a:t>3.13.2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3.13.3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3.13.4 	Standards</a:t>
            </a:r>
            <a:r>
              <a:rPr lang="en-US" b="1" dirty="0"/>
              <a:t>:</a:t>
            </a:r>
            <a:r>
              <a:rPr lang="en-US" dirty="0"/>
              <a:t>  Must be able to be serialized.</a:t>
            </a:r>
          </a:p>
          <a:p>
            <a:pPr lvl="1"/>
            <a:r>
              <a:rPr lang="en-US" b="1" dirty="0" smtClean="0"/>
              <a:t>3.13.5</a:t>
            </a:r>
            <a:r>
              <a:rPr lang="en-US" b="1" dirty="0"/>
              <a:t>	Priority:</a:t>
            </a:r>
            <a:r>
              <a:rPr lang="en-US" dirty="0"/>
              <a:t>  1 – </a:t>
            </a:r>
            <a:r>
              <a:rPr lang="en-US" dirty="0" smtClean="0"/>
              <a:t>Critical</a:t>
            </a:r>
          </a:p>
          <a:p>
            <a:r>
              <a:rPr lang="en-US" b="1" dirty="0"/>
              <a:t>3.19	Graphical Object Models</a:t>
            </a:r>
          </a:p>
          <a:p>
            <a:pPr lvl="1"/>
            <a:r>
              <a:rPr lang="en-US" b="1" dirty="0"/>
              <a:t>3.19.1	Description:</a:t>
            </a:r>
            <a:r>
              <a:rPr lang="en-US" dirty="0"/>
              <a:t> The system shall display a graphical model of the objects represented 			       by imported STL files.  The user will be able to drag the graphical 			       model around on a virtual printer bed in order to specify the location 			       on the printer bed where the object will be printed.</a:t>
            </a:r>
          </a:p>
          <a:p>
            <a:pPr lvl="1"/>
            <a:r>
              <a:rPr lang="en-US" b="1" dirty="0"/>
              <a:t>3.19.2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/>
              <a:t>3.19.3 	Constraints:</a:t>
            </a:r>
            <a:r>
              <a:rPr lang="en-US" dirty="0"/>
              <a:t>  This will require graphics processing and may make the GUI 				       unresponsive.</a:t>
            </a:r>
          </a:p>
          <a:p>
            <a:pPr lvl="1"/>
            <a:r>
              <a:rPr lang="en-US" b="1" dirty="0"/>
              <a:t>3.19.4 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/>
              <a:t>3.19.5	Priority:</a:t>
            </a:r>
            <a:r>
              <a:rPr lang="en-US" dirty="0"/>
              <a:t>  5 – Future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1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1026" name="Picture 2" descr="Print 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0" y="2078261"/>
            <a:ext cx="45815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Material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80" y="2078261"/>
            <a:ext cx="4670268" cy="392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52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942" y="1600200"/>
            <a:ext cx="3243943" cy="4800600"/>
          </a:xfrm>
        </p:spPr>
        <p:txBody>
          <a:bodyPr/>
          <a:lstStyle/>
          <a:p>
            <a:pPr fontAlgn="t"/>
            <a:r>
              <a:rPr lang="en-US" b="1" dirty="0" smtClean="0"/>
              <a:t>Inputs</a:t>
            </a:r>
          </a:p>
          <a:p>
            <a:pPr lvl="1" fontAlgn="t"/>
            <a:r>
              <a:rPr lang="en-US" dirty="0" smtClean="0"/>
              <a:t>STL </a:t>
            </a:r>
            <a:r>
              <a:rPr lang="en-US" dirty="0"/>
              <a:t>File</a:t>
            </a:r>
          </a:p>
          <a:p>
            <a:pPr lvl="1" fontAlgn="t"/>
            <a:r>
              <a:rPr lang="en-US" dirty="0"/>
              <a:t>Material Data</a:t>
            </a:r>
          </a:p>
          <a:p>
            <a:pPr lvl="1" fontAlgn="t"/>
            <a:r>
              <a:rPr lang="en-US" dirty="0" smtClean="0"/>
              <a:t>GUI Selection</a:t>
            </a:r>
            <a:endParaRPr lang="en-US" dirty="0"/>
          </a:p>
          <a:p>
            <a:pPr lvl="1" fontAlgn="t"/>
            <a:r>
              <a:rPr lang="en-US" dirty="0"/>
              <a:t>Start Printing</a:t>
            </a:r>
          </a:p>
          <a:p>
            <a:pPr lvl="1" fontAlgn="t"/>
            <a:r>
              <a:rPr lang="en-US" dirty="0"/>
              <a:t>Stop/Pause </a:t>
            </a:r>
            <a:r>
              <a:rPr lang="en-US" dirty="0" smtClean="0"/>
              <a:t>Printing</a:t>
            </a:r>
          </a:p>
          <a:p>
            <a:pPr lvl="1" fontAlgn="t"/>
            <a:r>
              <a:rPr lang="en-US" dirty="0"/>
              <a:t>Heat Sensor</a:t>
            </a:r>
            <a:endParaRPr lang="en-US" sz="3400" dirty="0"/>
          </a:p>
          <a:p>
            <a:pPr lvl="1" fontAlgn="t"/>
            <a:r>
              <a:rPr lang="en-US" dirty="0"/>
              <a:t>Position Sensor</a:t>
            </a:r>
            <a:endParaRPr lang="en-US" sz="3400" dirty="0"/>
          </a:p>
          <a:p>
            <a:pPr lvl="1" fontAlgn="t"/>
            <a:r>
              <a:rPr lang="en-US" dirty="0"/>
              <a:t>Flow Sensor</a:t>
            </a:r>
            <a:endParaRPr lang="en-US" sz="3400" dirty="0"/>
          </a:p>
          <a:p>
            <a:pPr lvl="1" fontAlgn="t"/>
            <a:r>
              <a:rPr lang="en-US" dirty="0"/>
              <a:t>Door Sensor</a:t>
            </a:r>
            <a:endParaRPr lang="en-US" sz="3400" dirty="0"/>
          </a:p>
          <a:p>
            <a:pPr lvl="1" fontAlgn="t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6285" y="1589315"/>
            <a:ext cx="395151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b="1" dirty="0" smtClean="0"/>
              <a:t>Outputs</a:t>
            </a:r>
          </a:p>
          <a:p>
            <a:pPr lvl="1" fontAlgn="t"/>
            <a:r>
              <a:rPr lang="en-US" dirty="0" smtClean="0"/>
              <a:t>G-Codes</a:t>
            </a:r>
            <a:endParaRPr lang="en-US" dirty="0"/>
          </a:p>
          <a:p>
            <a:pPr lvl="1" fontAlgn="t"/>
            <a:r>
              <a:rPr lang="en-US" dirty="0"/>
              <a:t>State Notification</a:t>
            </a:r>
          </a:p>
          <a:p>
            <a:pPr lvl="1" fontAlgn="t"/>
            <a:r>
              <a:rPr lang="en-US" dirty="0"/>
              <a:t>Confirmation Message(s)</a:t>
            </a:r>
          </a:p>
          <a:p>
            <a:pPr lvl="1" fontAlgn="t"/>
            <a:r>
              <a:rPr lang="en-US" dirty="0"/>
              <a:t>Printed Object</a:t>
            </a:r>
          </a:p>
          <a:p>
            <a:pPr lvl="1" fontAlgn="t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7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4.1	Software Installer</a:t>
            </a:r>
          </a:p>
          <a:p>
            <a:pPr lvl="1"/>
            <a:r>
              <a:rPr lang="en-US" b="1" dirty="0" smtClean="0"/>
              <a:t>4.1.1</a:t>
            </a:r>
            <a:r>
              <a:rPr lang="en-US" b="1" dirty="0"/>
              <a:t>	Description:</a:t>
            </a:r>
            <a:r>
              <a:rPr lang="en-US" dirty="0"/>
              <a:t>  The host software shall be delivered as an executable installer via </a:t>
            </a:r>
            <a:r>
              <a:rPr lang="en-US" dirty="0" smtClean="0"/>
              <a:t>			        USB </a:t>
            </a:r>
            <a:r>
              <a:rPr lang="en-US" dirty="0"/>
              <a:t>flash memory </a:t>
            </a:r>
            <a:r>
              <a:rPr lang="en-US" dirty="0" smtClean="0"/>
              <a:t>and </a:t>
            </a:r>
            <a:r>
              <a:rPr lang="en-US" dirty="0"/>
              <a:t>Compact Disc.</a:t>
            </a:r>
          </a:p>
          <a:p>
            <a:pPr lvl="1"/>
            <a:r>
              <a:rPr lang="en-US" b="1" dirty="0" smtClean="0"/>
              <a:t>4.1.2</a:t>
            </a:r>
            <a:r>
              <a:rPr lang="en-US" b="1" dirty="0"/>
              <a:t>	Source:</a:t>
            </a:r>
            <a:r>
              <a:rPr lang="en-US" dirty="0"/>
              <a:t>  Dan Lain (Team Member)</a:t>
            </a:r>
          </a:p>
          <a:p>
            <a:pPr lvl="1"/>
            <a:r>
              <a:rPr lang="en-US" b="1" dirty="0" smtClean="0"/>
              <a:t>4.1.3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4.1.4 </a:t>
            </a:r>
            <a:r>
              <a:rPr lang="en-US" b="1" dirty="0"/>
              <a:t>	Standards:</a:t>
            </a:r>
            <a:r>
              <a:rPr lang="en-US" dirty="0"/>
              <a:t>  Windows Installer</a:t>
            </a:r>
          </a:p>
          <a:p>
            <a:pPr lvl="1"/>
            <a:r>
              <a:rPr lang="en-US" b="1" dirty="0" smtClean="0"/>
              <a:t>4.1.5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r>
              <a:rPr lang="en-US" b="1" dirty="0"/>
              <a:t>4.2	Host Software to Printer Connection</a:t>
            </a:r>
          </a:p>
          <a:p>
            <a:pPr lvl="1"/>
            <a:r>
              <a:rPr lang="en-US" b="1" dirty="0" smtClean="0"/>
              <a:t>4.2.1</a:t>
            </a:r>
            <a:r>
              <a:rPr lang="en-US" b="1" dirty="0"/>
              <a:t>	Description:  </a:t>
            </a:r>
            <a:r>
              <a:rPr lang="en-US" dirty="0"/>
              <a:t>The host software shall be connected to the printing hardware </a:t>
            </a:r>
            <a:r>
              <a:rPr lang="en-US" dirty="0" smtClean="0"/>
              <a:t>			        using </a:t>
            </a:r>
            <a:r>
              <a:rPr lang="en-US" dirty="0"/>
              <a:t>a DE-9, DB-25, or Universal Serial Bus cable.</a:t>
            </a:r>
          </a:p>
          <a:p>
            <a:pPr lvl="1"/>
            <a:r>
              <a:rPr lang="en-US" b="1" dirty="0" smtClean="0"/>
              <a:t>4.2.2</a:t>
            </a:r>
            <a:r>
              <a:rPr lang="en-US" b="1" dirty="0"/>
              <a:t>	Source:  </a:t>
            </a:r>
            <a:r>
              <a:rPr lang="en-US" dirty="0"/>
              <a:t>Shawn Simonson (Team Member)</a:t>
            </a:r>
          </a:p>
          <a:p>
            <a:pPr lvl="1"/>
            <a:r>
              <a:rPr lang="en-US" b="1" dirty="0" smtClean="0"/>
              <a:t>4.2.3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4.2.4 </a:t>
            </a:r>
            <a:r>
              <a:rPr lang="en-US" b="1" dirty="0"/>
              <a:t>	Standards:</a:t>
            </a:r>
            <a:r>
              <a:rPr lang="en-US" dirty="0"/>
              <a:t>  USB, RS-232</a:t>
            </a:r>
          </a:p>
          <a:p>
            <a:pPr lvl="1"/>
            <a:r>
              <a:rPr lang="en-US" b="1" dirty="0" smtClean="0"/>
              <a:t>4.2.5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0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4.3	User Manual</a:t>
            </a:r>
          </a:p>
          <a:p>
            <a:pPr lvl="1"/>
            <a:r>
              <a:rPr lang="en-US" b="1" dirty="0" smtClean="0"/>
              <a:t>4.3.1</a:t>
            </a:r>
            <a:r>
              <a:rPr lang="en-US" b="1" dirty="0"/>
              <a:t>	Description:</a:t>
            </a:r>
            <a:r>
              <a:rPr lang="en-US" dirty="0"/>
              <a:t>  The system shall be delivered with a user manual.  The user </a:t>
            </a:r>
            <a:r>
              <a:rPr lang="en-US" dirty="0" smtClean="0"/>
              <a:t>			         manual </a:t>
            </a:r>
            <a:r>
              <a:rPr lang="en-US" dirty="0"/>
              <a:t>will include detailed instructions on how to operate the </a:t>
            </a:r>
            <a:r>
              <a:rPr lang="en-US" dirty="0" smtClean="0"/>
              <a:t>			         host </a:t>
            </a:r>
            <a:r>
              <a:rPr lang="en-US" dirty="0"/>
              <a:t>software and how to properly connect the host software to </a:t>
            </a:r>
            <a:r>
              <a:rPr lang="en-US" dirty="0" smtClean="0"/>
              <a:t>			         the </a:t>
            </a:r>
            <a:r>
              <a:rPr lang="en-US" dirty="0"/>
              <a:t>printer.</a:t>
            </a:r>
          </a:p>
          <a:p>
            <a:pPr lvl="1"/>
            <a:r>
              <a:rPr lang="en-US" b="1" dirty="0" smtClean="0"/>
              <a:t>4.3.2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4.3.3</a:t>
            </a:r>
            <a:r>
              <a:rPr lang="en-US" b="1" dirty="0"/>
              <a:t>	Constraints:</a:t>
            </a:r>
            <a:r>
              <a:rPr lang="en-US" dirty="0"/>
              <a:t> None</a:t>
            </a:r>
          </a:p>
          <a:p>
            <a:pPr lvl="1"/>
            <a:r>
              <a:rPr lang="en-US" b="1" dirty="0" smtClean="0"/>
              <a:t>4.3.4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4.3.5</a:t>
            </a:r>
            <a:r>
              <a:rPr lang="en-US" b="1" dirty="0"/>
              <a:t>	Priority:</a:t>
            </a:r>
            <a:r>
              <a:rPr lang="en-US" dirty="0"/>
              <a:t>  3 - Moderate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5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5.1	Startup Time</a:t>
            </a:r>
          </a:p>
          <a:p>
            <a:pPr lvl="1"/>
            <a:r>
              <a:rPr lang="en-US" b="1" dirty="0" smtClean="0"/>
              <a:t>5.1.1</a:t>
            </a:r>
            <a:r>
              <a:rPr lang="en-US" b="1" dirty="0"/>
              <a:t>	Description:</a:t>
            </a:r>
            <a:r>
              <a:rPr lang="en-US" dirty="0"/>
              <a:t>  The host software shall start in one minute or less.</a:t>
            </a:r>
          </a:p>
          <a:p>
            <a:pPr lvl="1"/>
            <a:r>
              <a:rPr lang="en-US" b="1" dirty="0" smtClean="0"/>
              <a:t>5.1.2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5.1.4 </a:t>
            </a:r>
            <a:r>
              <a:rPr lang="en-US" b="1" dirty="0"/>
              <a:t>	Standards:  </a:t>
            </a:r>
            <a:r>
              <a:rPr lang="en-US" dirty="0"/>
              <a:t>None</a:t>
            </a:r>
          </a:p>
          <a:p>
            <a:pPr lvl="1"/>
            <a:r>
              <a:rPr lang="en-US" b="1" dirty="0" smtClean="0"/>
              <a:t>5.1.5</a:t>
            </a:r>
            <a:r>
              <a:rPr lang="en-US" b="1" dirty="0"/>
              <a:t>	Priority: </a:t>
            </a:r>
            <a:r>
              <a:rPr lang="en-US" dirty="0"/>
              <a:t>4 – Low</a:t>
            </a:r>
          </a:p>
          <a:p>
            <a:r>
              <a:rPr lang="en-US" b="1" dirty="0"/>
              <a:t>5.2	STL Import Time</a:t>
            </a:r>
          </a:p>
          <a:p>
            <a:pPr lvl="1"/>
            <a:r>
              <a:rPr lang="en-US" b="1" dirty="0" smtClean="0"/>
              <a:t>5.2.1</a:t>
            </a:r>
            <a:r>
              <a:rPr lang="en-US" b="1" dirty="0"/>
              <a:t>	Description:</a:t>
            </a:r>
            <a:r>
              <a:rPr lang="en-US" dirty="0"/>
              <a:t>  The host software shall import STL files in one minute or less.</a:t>
            </a:r>
          </a:p>
          <a:p>
            <a:pPr lvl="1"/>
            <a:r>
              <a:rPr lang="en-US" b="1" dirty="0" smtClean="0"/>
              <a:t>5.2.2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5.2.4 </a:t>
            </a:r>
            <a:r>
              <a:rPr lang="en-US" b="1" dirty="0"/>
              <a:t>	Standards:</a:t>
            </a:r>
            <a:r>
              <a:rPr lang="en-US" dirty="0"/>
              <a:t>  The STL file format will be imported.</a:t>
            </a:r>
          </a:p>
          <a:p>
            <a:pPr lvl="1"/>
            <a:r>
              <a:rPr lang="en-US" b="1" dirty="0" smtClean="0"/>
              <a:t>5.2.5</a:t>
            </a:r>
            <a:r>
              <a:rPr lang="en-US" b="1" dirty="0"/>
              <a:t>	Priority:</a:t>
            </a:r>
            <a:r>
              <a:rPr lang="en-US" dirty="0"/>
              <a:t> 4 –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7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5.3	Object Processing Time</a:t>
            </a:r>
          </a:p>
          <a:p>
            <a:pPr lvl="1"/>
            <a:r>
              <a:rPr lang="en-US" b="1" dirty="0" smtClean="0"/>
              <a:t>5.3.1</a:t>
            </a:r>
            <a:r>
              <a:rPr lang="en-US" b="1" dirty="0"/>
              <a:t>	Description:</a:t>
            </a:r>
            <a:r>
              <a:rPr lang="en-US" dirty="0"/>
              <a:t>  The host software shall perform object processing and machine </a:t>
            </a:r>
            <a:r>
              <a:rPr lang="en-US" dirty="0" smtClean="0"/>
              <a:t>			        instruction </a:t>
            </a:r>
            <a:r>
              <a:rPr lang="en-US" dirty="0"/>
              <a:t>generation in five minute or less.</a:t>
            </a:r>
          </a:p>
          <a:p>
            <a:pPr lvl="1"/>
            <a:r>
              <a:rPr lang="en-US" b="1" dirty="0" smtClean="0"/>
              <a:t>5.3.2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5.3.3</a:t>
            </a:r>
            <a:r>
              <a:rPr lang="en-US" b="1" dirty="0"/>
              <a:t>	Constraints:</a:t>
            </a:r>
            <a:r>
              <a:rPr lang="en-US" dirty="0"/>
              <a:t>  The geometric processing algorithms used to process objects must be </a:t>
            </a:r>
            <a:r>
              <a:rPr lang="en-US" dirty="0" smtClean="0"/>
              <a:t>			       efficient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5.3.4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5.3.5</a:t>
            </a:r>
            <a:r>
              <a:rPr lang="en-US" b="1" dirty="0"/>
              <a:t>	Priority:</a:t>
            </a:r>
            <a:r>
              <a:rPr lang="en-US" dirty="0"/>
              <a:t> 2 – High</a:t>
            </a:r>
          </a:p>
          <a:p>
            <a:r>
              <a:rPr lang="en-US" b="1" dirty="0"/>
              <a:t>5.4	GUI Responsiveness</a:t>
            </a:r>
          </a:p>
          <a:p>
            <a:pPr lvl="1"/>
            <a:r>
              <a:rPr lang="en-US" b="1" dirty="0" smtClean="0"/>
              <a:t>5.4.1</a:t>
            </a:r>
            <a:r>
              <a:rPr lang="en-US" b="1" dirty="0"/>
              <a:t>	Description:</a:t>
            </a:r>
            <a:r>
              <a:rPr lang="en-US" dirty="0"/>
              <a:t>  The graphical components of the user interface shall be responsive to </a:t>
            </a:r>
            <a:r>
              <a:rPr lang="en-US" dirty="0" smtClean="0"/>
              <a:t>			        user </a:t>
            </a:r>
            <a:r>
              <a:rPr lang="en-US" dirty="0"/>
              <a:t>interaction.</a:t>
            </a:r>
          </a:p>
          <a:p>
            <a:pPr lvl="1"/>
            <a:r>
              <a:rPr lang="en-US" b="1" dirty="0" smtClean="0"/>
              <a:t>5.4.2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5.4.3</a:t>
            </a:r>
            <a:r>
              <a:rPr lang="en-US" b="1" dirty="0"/>
              <a:t>	Constraints:</a:t>
            </a:r>
            <a:r>
              <a:rPr lang="en-US" dirty="0"/>
              <a:t>  In order to achieve a responsive user interface, multi-thread </a:t>
            </a:r>
            <a:r>
              <a:rPr lang="en-US" dirty="0" smtClean="0"/>
              <a:t>				        processing </a:t>
            </a:r>
            <a:r>
              <a:rPr lang="en-US" dirty="0"/>
              <a:t>may be required.</a:t>
            </a:r>
          </a:p>
          <a:p>
            <a:pPr lvl="1"/>
            <a:r>
              <a:rPr lang="en-US" b="1" dirty="0" smtClean="0"/>
              <a:t>5.4.4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5.4.5</a:t>
            </a:r>
            <a:r>
              <a:rPr lang="en-US" b="1" dirty="0"/>
              <a:t>	Priority:</a:t>
            </a:r>
            <a:r>
              <a:rPr lang="en-US" dirty="0"/>
              <a:t> 3 – Moderate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9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5.5	Real Time Sensor Monitoring</a:t>
            </a:r>
          </a:p>
          <a:p>
            <a:pPr lvl="1"/>
            <a:r>
              <a:rPr lang="en-US" b="1" dirty="0" smtClean="0"/>
              <a:t>5.5.1</a:t>
            </a:r>
            <a:r>
              <a:rPr lang="en-US" b="1" dirty="0"/>
              <a:t>	Description:</a:t>
            </a:r>
            <a:r>
              <a:rPr lang="en-US" dirty="0"/>
              <a:t>  The system shall monitor data from sensors in real time during </a:t>
            </a:r>
            <a:r>
              <a:rPr lang="en-US" dirty="0" smtClean="0"/>
              <a:t>			         operation</a:t>
            </a:r>
            <a:r>
              <a:rPr lang="en-US" dirty="0"/>
              <a:t>.  The sensor data must be monitored in real time to </a:t>
            </a:r>
            <a:r>
              <a:rPr lang="en-US" dirty="0" smtClean="0"/>
              <a:t>			         ensure </a:t>
            </a:r>
            <a:r>
              <a:rPr lang="en-US" dirty="0"/>
              <a:t>proper printer functionality as well as enforce safety </a:t>
            </a:r>
            <a:r>
              <a:rPr lang="en-US" dirty="0" smtClean="0"/>
              <a:t>			         systems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5.5.2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5.5.3</a:t>
            </a:r>
            <a:r>
              <a:rPr lang="en-US" b="1" dirty="0"/>
              <a:t>	Constraints:</a:t>
            </a:r>
            <a:r>
              <a:rPr lang="en-US" dirty="0"/>
              <a:t>  Constant monitoring of sensors could require expensive </a:t>
            </a:r>
            <a:r>
              <a:rPr lang="en-US" dirty="0" smtClean="0"/>
              <a:t>				        processing </a:t>
            </a:r>
            <a:r>
              <a:rPr lang="en-US" dirty="0"/>
              <a:t>and memory resources.</a:t>
            </a:r>
          </a:p>
          <a:p>
            <a:pPr lvl="1"/>
            <a:r>
              <a:rPr lang="en-US" b="1" dirty="0" smtClean="0"/>
              <a:t>5.5.4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5.5.5</a:t>
            </a:r>
            <a:r>
              <a:rPr lang="en-US" b="1" dirty="0"/>
              <a:t>	Priority:</a:t>
            </a:r>
            <a:r>
              <a:rPr lang="en-US" dirty="0"/>
              <a:t> 2 –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4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5.5	Real Time Sensor Monitoring</a:t>
            </a:r>
          </a:p>
          <a:p>
            <a:pPr lvl="1"/>
            <a:r>
              <a:rPr lang="en-US" b="1" dirty="0" smtClean="0"/>
              <a:t>5.5.1</a:t>
            </a:r>
            <a:r>
              <a:rPr lang="en-US" b="1" dirty="0"/>
              <a:t>	Description:</a:t>
            </a:r>
            <a:r>
              <a:rPr lang="en-US" dirty="0"/>
              <a:t>  The system shall monitor data from sensors in real time during </a:t>
            </a:r>
            <a:r>
              <a:rPr lang="en-US" dirty="0" smtClean="0"/>
              <a:t>			         operation</a:t>
            </a:r>
            <a:r>
              <a:rPr lang="en-US" dirty="0"/>
              <a:t>.  The sensor data must be monitored in real time to </a:t>
            </a:r>
            <a:r>
              <a:rPr lang="en-US" dirty="0" smtClean="0"/>
              <a:t>			         ensure </a:t>
            </a:r>
            <a:r>
              <a:rPr lang="en-US" dirty="0"/>
              <a:t>proper printer functionality as well as enforce safety </a:t>
            </a:r>
            <a:r>
              <a:rPr lang="en-US" dirty="0" smtClean="0"/>
              <a:t>			         systems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5.5.2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5.5.3</a:t>
            </a:r>
            <a:r>
              <a:rPr lang="en-US" b="1" dirty="0"/>
              <a:t>	Constraints:</a:t>
            </a:r>
            <a:r>
              <a:rPr lang="en-US" dirty="0"/>
              <a:t>  Constant monitoring of sensors could require expensive </a:t>
            </a:r>
            <a:r>
              <a:rPr lang="en-US" dirty="0" smtClean="0"/>
              <a:t>				        processing </a:t>
            </a:r>
            <a:r>
              <a:rPr lang="en-US" dirty="0"/>
              <a:t>and memory resources.</a:t>
            </a:r>
          </a:p>
          <a:p>
            <a:pPr lvl="1"/>
            <a:r>
              <a:rPr lang="en-US" b="1" dirty="0" smtClean="0"/>
              <a:t>5.5.4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5.5.5</a:t>
            </a:r>
            <a:r>
              <a:rPr lang="en-US" b="1" dirty="0"/>
              <a:t>	Priority:</a:t>
            </a:r>
            <a:r>
              <a:rPr lang="en-US" dirty="0"/>
              <a:t> 2 –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5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Product: 3-D Printer Fabrication System</a:t>
            </a:r>
          </a:p>
          <a:p>
            <a:endParaRPr lang="en-US" dirty="0" smtClean="0"/>
          </a:p>
          <a:p>
            <a:r>
              <a:rPr lang="en-US" dirty="0" smtClean="0"/>
              <a:t>Problem Solved: The need to fabricate custom human compatible medical devices</a:t>
            </a:r>
          </a:p>
          <a:p>
            <a:endParaRPr lang="en-US" dirty="0" smtClean="0"/>
          </a:p>
          <a:p>
            <a:r>
              <a:rPr lang="en-US" dirty="0" smtClean="0"/>
              <a:t>Audience: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, Manufacturing Automation and Robotic Systems (MARS) lab at University of Texas </a:t>
            </a:r>
            <a:r>
              <a:rPr lang="en-US" dirty="0" smtClean="0"/>
              <a:t>Arlington, </a:t>
            </a:r>
          </a:p>
          <a:p>
            <a:pPr lvl="1"/>
            <a:r>
              <a:rPr lang="en-US" dirty="0" smtClean="0"/>
              <a:t>Medical Researchers</a:t>
            </a:r>
          </a:p>
          <a:p>
            <a:pPr lvl="1"/>
            <a:r>
              <a:rPr lang="en-US" dirty="0" smtClean="0"/>
              <a:t> Material Researchers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5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099" name="Picture 3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19" y="1690688"/>
            <a:ext cx="6565358" cy="476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404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b="1" dirty="0"/>
              <a:t>10.1	Import STL File to System</a:t>
            </a:r>
          </a:p>
          <a:p>
            <a:pPr marL="114300" indent="0">
              <a:buNone/>
            </a:pPr>
            <a:r>
              <a:rPr lang="en-US" b="1" dirty="0"/>
              <a:t>	10.1.1	Scenario:</a:t>
            </a:r>
            <a:r>
              <a:rPr lang="en-US" dirty="0"/>
              <a:t>  The user selects an STL file to be printed.</a:t>
            </a:r>
          </a:p>
          <a:p>
            <a:pPr marL="114300" indent="0">
              <a:buNone/>
            </a:pPr>
            <a:r>
              <a:rPr lang="en-US" b="1" dirty="0"/>
              <a:t>	10.1.2	Actor(s):</a:t>
            </a:r>
            <a:r>
              <a:rPr lang="en-US" dirty="0"/>
              <a:t>  The user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10.1.3 TUCBW:</a:t>
            </a:r>
            <a:r>
              <a:rPr lang="en-US" dirty="0"/>
              <a:t>  The user clicks the “Import STL” button</a:t>
            </a:r>
          </a:p>
          <a:p>
            <a:pPr marL="114300" indent="0">
              <a:buNone/>
            </a:pPr>
            <a:r>
              <a:rPr lang="en-US" b="1" dirty="0"/>
              <a:t>	10.1.4	TUCEW:</a:t>
            </a:r>
            <a:r>
              <a:rPr lang="en-US" dirty="0"/>
              <a:t>  The user sees the confirmation message that STL file was successfully </a:t>
            </a:r>
            <a:r>
              <a:rPr lang="en-US" dirty="0" smtClean="0"/>
              <a:t>			uploaded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b="1" dirty="0"/>
              <a:t>10.2	Print 3D Object</a:t>
            </a:r>
          </a:p>
          <a:p>
            <a:pPr marL="114300" indent="0">
              <a:buNone/>
            </a:pPr>
            <a:r>
              <a:rPr lang="en-US" b="1" dirty="0"/>
              <a:t>	10.2.1	Scenario:</a:t>
            </a:r>
            <a:r>
              <a:rPr lang="en-US" dirty="0"/>
              <a:t>  The user uses the system to print an STL file as a physical 3D object.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10.2.2	Actor(s):  </a:t>
            </a:r>
            <a:r>
              <a:rPr lang="en-US" dirty="0"/>
              <a:t>The user</a:t>
            </a:r>
          </a:p>
          <a:p>
            <a:pPr marL="114300" indent="0">
              <a:buNone/>
            </a:pPr>
            <a:r>
              <a:rPr lang="en-US" b="1" dirty="0"/>
              <a:t>	10.2.3 TUCBW:</a:t>
            </a:r>
            <a:r>
              <a:rPr lang="en-US" dirty="0"/>
              <a:t>  The user clicks the print button.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10.2.4	TUCEW:</a:t>
            </a:r>
            <a:r>
              <a:rPr lang="en-US" dirty="0"/>
              <a:t>  The user sees the physical 3D object on the platform.</a:t>
            </a:r>
          </a:p>
          <a:p>
            <a:pPr marL="114300" indent="0">
              <a:buNone/>
            </a:pPr>
            <a:r>
              <a:rPr lang="en-US" b="1" dirty="0"/>
              <a:t>10.3	Edit Material Database</a:t>
            </a:r>
          </a:p>
          <a:p>
            <a:pPr marL="114300" indent="0">
              <a:buNone/>
            </a:pPr>
            <a:r>
              <a:rPr lang="en-US" b="1" dirty="0"/>
              <a:t>	10.3.1	Scenario:</a:t>
            </a:r>
            <a:r>
              <a:rPr lang="en-US" dirty="0"/>
              <a:t>  The user can add new or modify material information in the database.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10.3.2	Actor(s):</a:t>
            </a:r>
            <a:r>
              <a:rPr lang="en-US" dirty="0"/>
              <a:t>  The user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10.3.3 TUCBW:</a:t>
            </a:r>
            <a:r>
              <a:rPr lang="en-US" dirty="0"/>
              <a:t>  The user clicks the “Update Materials” button.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10.3.4	TUCEW:</a:t>
            </a:r>
            <a:r>
              <a:rPr lang="en-US" dirty="0"/>
              <a:t>  The user sees the material updated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99645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pic>
        <p:nvPicPr>
          <p:cNvPr id="3074" name="Picture 2" descr="Mock-up 3D Prin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98" y="1690688"/>
            <a:ext cx="7919339" cy="498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87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3.1	 STL File Input</a:t>
            </a:r>
          </a:p>
          <a:p>
            <a:pPr lvl="1"/>
            <a:r>
              <a:rPr lang="en-US" b="1" dirty="0" smtClean="0"/>
              <a:t>3.1.1</a:t>
            </a:r>
            <a:r>
              <a:rPr lang="en-US" b="1" dirty="0"/>
              <a:t>	Description:</a:t>
            </a:r>
            <a:r>
              <a:rPr lang="en-US" dirty="0"/>
              <a:t>  The system shall provide a way for the user to select an STL file and </a:t>
            </a:r>
            <a:r>
              <a:rPr lang="en-US" dirty="0" smtClean="0"/>
              <a:t>			        then </a:t>
            </a:r>
            <a:r>
              <a:rPr lang="en-US" dirty="0"/>
              <a:t>input that STL file into the system for processing.</a:t>
            </a:r>
          </a:p>
          <a:p>
            <a:pPr lvl="1"/>
            <a:r>
              <a:rPr lang="en-US" b="1" dirty="0" smtClean="0"/>
              <a:t>3.1.2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3.1.3</a:t>
            </a:r>
            <a:r>
              <a:rPr lang="en-US" b="1" dirty="0"/>
              <a:t>	Constraints:</a:t>
            </a:r>
            <a:r>
              <a:rPr lang="en-US" dirty="0"/>
              <a:t>  The system must support multi-material objects but the STL file </a:t>
            </a:r>
            <a:r>
              <a:rPr lang="en-US" dirty="0" smtClean="0"/>
              <a:t>			        format </a:t>
            </a:r>
            <a:r>
              <a:rPr lang="en-US" dirty="0"/>
              <a:t>does not support material information.</a:t>
            </a:r>
          </a:p>
          <a:p>
            <a:pPr lvl="1"/>
            <a:r>
              <a:rPr lang="en-US" b="1" dirty="0" smtClean="0"/>
              <a:t>3.1.4 </a:t>
            </a:r>
            <a:r>
              <a:rPr lang="en-US" b="1" dirty="0"/>
              <a:t>	Standards:  </a:t>
            </a:r>
            <a:r>
              <a:rPr lang="en-US" dirty="0"/>
              <a:t>STL (</a:t>
            </a:r>
            <a:r>
              <a:rPr lang="en-US" dirty="0" err="1"/>
              <a:t>STereo</a:t>
            </a:r>
            <a:r>
              <a:rPr lang="en-US" dirty="0"/>
              <a:t> Lithography) File Format</a:t>
            </a:r>
          </a:p>
          <a:p>
            <a:pPr lvl="1"/>
            <a:r>
              <a:rPr lang="en-US" b="1" dirty="0" smtClean="0"/>
              <a:t>3.1.5</a:t>
            </a:r>
            <a:r>
              <a:rPr lang="en-US" b="1" dirty="0"/>
              <a:t>	Priority:  </a:t>
            </a:r>
            <a:r>
              <a:rPr lang="en-US" dirty="0"/>
              <a:t>1 </a:t>
            </a:r>
            <a:r>
              <a:rPr lang="en-US" dirty="0" smtClean="0"/>
              <a:t>– Critical</a:t>
            </a:r>
          </a:p>
          <a:p>
            <a:r>
              <a:rPr lang="en-US" b="1" dirty="0"/>
              <a:t>3.4	Issue Machine Instructions</a:t>
            </a:r>
          </a:p>
          <a:p>
            <a:pPr lvl="1"/>
            <a:r>
              <a:rPr lang="en-US" b="1" dirty="0" smtClean="0"/>
              <a:t>3.4.1</a:t>
            </a:r>
            <a:r>
              <a:rPr lang="en-US" b="1" dirty="0"/>
              <a:t>	Description:</a:t>
            </a:r>
            <a:r>
              <a:rPr lang="en-US" dirty="0"/>
              <a:t>  The system shall issue generated machine instructions from the </a:t>
            </a:r>
            <a:r>
              <a:rPr lang="en-US" dirty="0" smtClean="0"/>
              <a:t>			        software </a:t>
            </a:r>
            <a:r>
              <a:rPr lang="en-US" dirty="0"/>
              <a:t>component to the printing hardware component.</a:t>
            </a:r>
          </a:p>
          <a:p>
            <a:pPr lvl="1"/>
            <a:r>
              <a:rPr lang="en-US" b="1" dirty="0" smtClean="0"/>
              <a:t>3.4.2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3.4.3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3.4.4 </a:t>
            </a:r>
            <a:r>
              <a:rPr lang="en-US" b="1" dirty="0"/>
              <a:t>	Standards:</a:t>
            </a:r>
            <a:r>
              <a:rPr lang="en-US" dirty="0"/>
              <a:t> </a:t>
            </a:r>
            <a:r>
              <a:rPr lang="en-US" dirty="0" err="1"/>
              <a:t>GCode</a:t>
            </a:r>
            <a:endParaRPr lang="en-US" dirty="0"/>
          </a:p>
          <a:p>
            <a:pPr lvl="1"/>
            <a:r>
              <a:rPr lang="en-US" b="1" dirty="0" smtClean="0"/>
              <a:t>3.4.5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9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6287"/>
            <a:ext cx="10160000" cy="535577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3.5	Monitor Temperature</a:t>
            </a:r>
          </a:p>
          <a:p>
            <a:pPr lvl="1"/>
            <a:r>
              <a:rPr lang="en-US" b="1" dirty="0" smtClean="0"/>
              <a:t>3.5.1</a:t>
            </a:r>
            <a:r>
              <a:rPr lang="en-US" b="1" dirty="0"/>
              <a:t>	Description:</a:t>
            </a:r>
            <a:r>
              <a:rPr lang="en-US" dirty="0"/>
              <a:t>  The system shall monitor input from heat sensors attached to the printing </a:t>
            </a:r>
            <a:r>
              <a:rPr lang="en-US" dirty="0" smtClean="0"/>
              <a:t>			      hardware</a:t>
            </a:r>
            <a:r>
              <a:rPr lang="en-US" dirty="0"/>
              <a:t>.  The temperature of each extruder’s nozzle must be monitored at all </a:t>
            </a:r>
            <a:r>
              <a:rPr lang="en-US" dirty="0" smtClean="0"/>
              <a:t>			      times </a:t>
            </a:r>
            <a:r>
              <a:rPr lang="en-US" dirty="0"/>
              <a:t>to ensure that material is extruded at the proper temperature.</a:t>
            </a:r>
          </a:p>
          <a:p>
            <a:pPr lvl="1"/>
            <a:r>
              <a:rPr lang="en-US" b="1" dirty="0" smtClean="0"/>
              <a:t>3.5.2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</a:t>
            </a:r>
            <a:r>
              <a:rPr lang="en-US" dirty="0" smtClean="0"/>
              <a:t>Sponsor)</a:t>
            </a:r>
          </a:p>
          <a:p>
            <a:pPr lvl="1"/>
            <a:r>
              <a:rPr lang="en-US" b="1" dirty="0" smtClean="0"/>
              <a:t>3.5.3</a:t>
            </a:r>
            <a:r>
              <a:rPr lang="en-US" b="1" dirty="0"/>
              <a:t>	Constraints:</a:t>
            </a:r>
            <a:r>
              <a:rPr lang="en-US" dirty="0"/>
              <a:t>  In order to monitor the temperature of different extruder nozzles, the printing </a:t>
            </a:r>
            <a:r>
              <a:rPr lang="en-US" dirty="0" smtClean="0"/>
              <a:t>			      hardware </a:t>
            </a:r>
            <a:r>
              <a:rPr lang="en-US" dirty="0"/>
              <a:t>must output information describing the temperature of each </a:t>
            </a:r>
            <a:r>
              <a:rPr lang="en-US" dirty="0" smtClean="0"/>
              <a:t>			      extruder </a:t>
            </a:r>
            <a:r>
              <a:rPr lang="en-US" dirty="0"/>
              <a:t>nozzle.</a:t>
            </a:r>
          </a:p>
          <a:p>
            <a:pPr lvl="1"/>
            <a:r>
              <a:rPr lang="en-US" b="1" dirty="0" smtClean="0"/>
              <a:t>3.5.4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3.5.5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3.6	Monitor Position</a:t>
            </a:r>
          </a:p>
          <a:p>
            <a:pPr lvl="1"/>
            <a:r>
              <a:rPr lang="en-US" b="1" dirty="0" smtClean="0"/>
              <a:t>3.6.1</a:t>
            </a:r>
            <a:r>
              <a:rPr lang="en-US" b="1" dirty="0"/>
              <a:t>	Description:</a:t>
            </a:r>
            <a:r>
              <a:rPr lang="en-US" dirty="0"/>
              <a:t>  The system shall monitor the position of the printing head at all times during </a:t>
            </a:r>
            <a:r>
              <a:rPr lang="en-US" dirty="0" smtClean="0"/>
              <a:t>			      operation</a:t>
            </a:r>
            <a:r>
              <a:rPr lang="en-US" dirty="0"/>
              <a:t>.  The system must be aware of the position of the printing head in </a:t>
            </a:r>
            <a:r>
              <a:rPr lang="en-US" dirty="0" smtClean="0"/>
              <a:t>			      order </a:t>
            </a:r>
            <a:r>
              <a:rPr lang="en-US" dirty="0"/>
              <a:t>to adhere to a predefined printing path.</a:t>
            </a:r>
          </a:p>
          <a:p>
            <a:pPr lvl="1"/>
            <a:r>
              <a:rPr lang="en-US" b="1" dirty="0" smtClean="0"/>
              <a:t>3.6.2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3.6.3</a:t>
            </a:r>
            <a:r>
              <a:rPr lang="en-US" b="1" dirty="0"/>
              <a:t>	Constraints:</a:t>
            </a:r>
            <a:r>
              <a:rPr lang="en-US" dirty="0"/>
              <a:t>  In order for the printing head position to be monitored by the system, </a:t>
            </a:r>
            <a:r>
              <a:rPr lang="en-US" dirty="0" smtClean="0"/>
              <a:t>the 			      printing </a:t>
            </a:r>
            <a:r>
              <a:rPr lang="en-US" dirty="0"/>
              <a:t>hardware must output information describing the position of the </a:t>
            </a:r>
            <a:r>
              <a:rPr lang="en-US" dirty="0" smtClean="0"/>
              <a:t>			      printing </a:t>
            </a:r>
            <a:r>
              <a:rPr lang="en-US" dirty="0"/>
              <a:t>head.</a:t>
            </a:r>
          </a:p>
          <a:p>
            <a:pPr lvl="1"/>
            <a:r>
              <a:rPr lang="en-US" b="1" dirty="0" smtClean="0"/>
              <a:t>3.6.4 </a:t>
            </a:r>
            <a:r>
              <a:rPr lang="en-US" b="1" dirty="0"/>
              <a:t>	Standards:</a:t>
            </a:r>
            <a:r>
              <a:rPr lang="en-US" dirty="0"/>
              <a:t> None</a:t>
            </a:r>
          </a:p>
          <a:p>
            <a:pPr lvl="1"/>
            <a:r>
              <a:rPr lang="en-US" b="1" dirty="0" smtClean="0"/>
              <a:t>3.6.5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6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3.8	Identify Materials</a:t>
            </a:r>
          </a:p>
          <a:p>
            <a:pPr lvl="1"/>
            <a:r>
              <a:rPr lang="en-US" b="1" dirty="0" smtClean="0"/>
              <a:t>3.8.1</a:t>
            </a:r>
            <a:r>
              <a:rPr lang="en-US" b="1" dirty="0"/>
              <a:t>	Description:</a:t>
            </a:r>
            <a:r>
              <a:rPr lang="en-US" dirty="0"/>
              <a:t>  The system shall identify every type of material that is being used for </a:t>
            </a:r>
            <a:r>
              <a:rPr lang="en-US" dirty="0" smtClean="0"/>
              <a:t>			        printing </a:t>
            </a:r>
            <a:r>
              <a:rPr lang="en-US" dirty="0"/>
              <a:t>the 3D object.</a:t>
            </a:r>
          </a:p>
          <a:p>
            <a:pPr lvl="1"/>
            <a:r>
              <a:rPr lang="en-US" b="1" dirty="0" smtClean="0"/>
              <a:t>3.8.2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3.8.3 </a:t>
            </a:r>
            <a:r>
              <a:rPr lang="en-US" b="1" dirty="0"/>
              <a:t>	Constraints: </a:t>
            </a:r>
            <a:r>
              <a:rPr lang="en-US" dirty="0"/>
              <a:t>None</a:t>
            </a:r>
          </a:p>
          <a:p>
            <a:pPr lvl="1"/>
            <a:r>
              <a:rPr lang="en-US" b="1" dirty="0" smtClean="0"/>
              <a:t>3.8.4 </a:t>
            </a:r>
            <a:r>
              <a:rPr lang="en-US" b="1" dirty="0"/>
              <a:t>	Standards:</a:t>
            </a:r>
            <a:r>
              <a:rPr lang="en-US" dirty="0"/>
              <a:t>  STL</a:t>
            </a:r>
          </a:p>
          <a:p>
            <a:pPr lvl="1"/>
            <a:r>
              <a:rPr lang="en-US" b="1" dirty="0" smtClean="0"/>
              <a:t>3.8.5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3.9	Identify Shapes</a:t>
            </a:r>
          </a:p>
          <a:p>
            <a:pPr lvl="1"/>
            <a:r>
              <a:rPr lang="en-US" b="1" dirty="0" smtClean="0"/>
              <a:t>3.9.1</a:t>
            </a:r>
            <a:r>
              <a:rPr lang="en-US" b="1" dirty="0"/>
              <a:t>	Description:</a:t>
            </a:r>
            <a:r>
              <a:rPr lang="en-US" dirty="0"/>
              <a:t>  The system shall identify the shape of the object being printed by </a:t>
            </a:r>
            <a:r>
              <a:rPr lang="en-US" dirty="0" smtClean="0"/>
              <a:t>			       dividing </a:t>
            </a:r>
            <a:r>
              <a:rPr lang="en-US" dirty="0"/>
              <a:t>it into smaller shapes for each individual material used. </a:t>
            </a:r>
          </a:p>
          <a:p>
            <a:pPr lvl="1"/>
            <a:r>
              <a:rPr lang="en-US" b="1" dirty="0" smtClean="0"/>
              <a:t>3.9.2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3.9.3 	Constraints</a:t>
            </a:r>
            <a:r>
              <a:rPr lang="en-US" b="1" dirty="0"/>
              <a:t>:</a:t>
            </a:r>
            <a:r>
              <a:rPr lang="en-US" dirty="0"/>
              <a:t>  Unification of multiple shapes within the same dimensional space.</a:t>
            </a:r>
          </a:p>
          <a:p>
            <a:pPr lvl="1"/>
            <a:r>
              <a:rPr lang="en-US" b="1" dirty="0" smtClean="0"/>
              <a:t>3.9.4</a:t>
            </a:r>
            <a:r>
              <a:rPr lang="en-US" b="1" dirty="0"/>
              <a:t>	Standards:</a:t>
            </a:r>
            <a:r>
              <a:rPr lang="en-US" dirty="0"/>
              <a:t>  STL file</a:t>
            </a:r>
          </a:p>
          <a:p>
            <a:pPr lvl="1"/>
            <a:r>
              <a:rPr lang="en-US" b="1" dirty="0" smtClean="0"/>
              <a:t>3.9.5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2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3.10	Determine Shape of Support Material Structure</a:t>
            </a:r>
          </a:p>
          <a:p>
            <a:pPr lvl="1"/>
            <a:r>
              <a:rPr lang="en-US" b="1" dirty="0" smtClean="0"/>
              <a:t>3.10.1</a:t>
            </a:r>
            <a:r>
              <a:rPr lang="en-US" b="1" dirty="0"/>
              <a:t>	Description:</a:t>
            </a:r>
            <a:r>
              <a:rPr lang="en-US" dirty="0"/>
              <a:t>  The system shall determine the shape that the support material </a:t>
            </a:r>
            <a:r>
              <a:rPr lang="en-US" dirty="0" smtClean="0"/>
              <a:t>			        needs </a:t>
            </a:r>
            <a:r>
              <a:rPr lang="en-US" dirty="0"/>
              <a:t>to be for stabilizing the 3D object as it is being printed. 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Without </a:t>
            </a:r>
            <a:r>
              <a:rPr lang="en-US" dirty="0"/>
              <a:t>the support, the object could collapse during printing.</a:t>
            </a:r>
          </a:p>
          <a:p>
            <a:pPr lvl="1"/>
            <a:r>
              <a:rPr lang="en-US" b="1" dirty="0" smtClean="0"/>
              <a:t>3.10.2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 </a:t>
            </a:r>
          </a:p>
          <a:p>
            <a:pPr lvl="1"/>
            <a:r>
              <a:rPr lang="en-US" b="1" dirty="0" smtClean="0"/>
              <a:t>3.10.3</a:t>
            </a:r>
            <a:r>
              <a:rPr lang="en-US" b="1" dirty="0"/>
              <a:t>	Constraints:</a:t>
            </a:r>
            <a:r>
              <a:rPr lang="en-US" dirty="0"/>
              <a:t>  Complex analytical geometry.</a:t>
            </a:r>
          </a:p>
          <a:p>
            <a:pPr lvl="1"/>
            <a:r>
              <a:rPr lang="en-US" b="1" dirty="0" smtClean="0"/>
              <a:t>3.10.4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3.10.5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3.11	Create Printing Path</a:t>
            </a:r>
          </a:p>
          <a:p>
            <a:pPr lvl="1"/>
            <a:r>
              <a:rPr lang="en-US" b="1" dirty="0" smtClean="0"/>
              <a:t>3.11.1</a:t>
            </a:r>
            <a:r>
              <a:rPr lang="en-US" b="1" dirty="0"/>
              <a:t>	Description:</a:t>
            </a:r>
            <a:r>
              <a:rPr lang="en-US" dirty="0"/>
              <a:t> The system shall determine a route that the printing head must follow </a:t>
            </a:r>
            <a:r>
              <a:rPr lang="en-US" dirty="0" smtClean="0"/>
              <a:t>			       as </a:t>
            </a:r>
            <a:r>
              <a:rPr lang="en-US" dirty="0"/>
              <a:t>it prints.</a:t>
            </a:r>
          </a:p>
          <a:p>
            <a:pPr lvl="1"/>
            <a:r>
              <a:rPr lang="en-US" b="1" dirty="0" smtClean="0"/>
              <a:t>3.11.2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3.11.3	Constraints</a:t>
            </a:r>
            <a:r>
              <a:rPr lang="en-US" b="1" dirty="0"/>
              <a:t>:</a:t>
            </a:r>
            <a:r>
              <a:rPr lang="en-US" dirty="0"/>
              <a:t>  Cannot print two materials on the same path.</a:t>
            </a:r>
          </a:p>
          <a:p>
            <a:pPr lvl="1"/>
            <a:r>
              <a:rPr lang="en-US" b="1" dirty="0" smtClean="0"/>
              <a:t>3.11.4 	Standards</a:t>
            </a:r>
            <a:r>
              <a:rPr lang="en-US" b="1" dirty="0"/>
              <a:t>:</a:t>
            </a:r>
            <a:r>
              <a:rPr lang="en-US" dirty="0"/>
              <a:t>  G-Code</a:t>
            </a:r>
          </a:p>
          <a:p>
            <a:pPr lvl="1"/>
            <a:r>
              <a:rPr lang="en-US" b="1" dirty="0" smtClean="0"/>
              <a:t>3.11.5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8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3.14	Slice Geometry into Thickness Levels</a:t>
            </a:r>
          </a:p>
          <a:p>
            <a:pPr lvl="1"/>
            <a:r>
              <a:rPr lang="en-US" b="1" dirty="0" smtClean="0"/>
              <a:t>3.14.1</a:t>
            </a:r>
            <a:r>
              <a:rPr lang="en-US" b="1" dirty="0"/>
              <a:t>	Description:</a:t>
            </a:r>
            <a:r>
              <a:rPr lang="en-US" dirty="0"/>
              <a:t> The system shall be able to process geometry in such a way as to </a:t>
            </a:r>
            <a:r>
              <a:rPr lang="en-US" dirty="0" smtClean="0"/>
              <a:t>			        generate </a:t>
            </a:r>
            <a:r>
              <a:rPr lang="en-US" dirty="0"/>
              <a:t>sub-models of appropriate and customizable thickness </a:t>
            </a:r>
            <a:r>
              <a:rPr lang="en-US" dirty="0" smtClean="0"/>
              <a:t>			        such </a:t>
            </a:r>
            <a:r>
              <a:rPr lang="en-US" dirty="0"/>
              <a:t>that the 3D printer can print each layer of the given </a:t>
            </a:r>
            <a:r>
              <a:rPr lang="en-US" dirty="0" smtClean="0"/>
              <a:t>				        thickness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3.14.2</a:t>
            </a:r>
            <a:r>
              <a:rPr lang="en-US" b="1" dirty="0"/>
              <a:t>	Source:</a:t>
            </a:r>
            <a:r>
              <a:rPr lang="en-US" dirty="0"/>
              <a:t>  </a:t>
            </a:r>
            <a:r>
              <a:rPr lang="en-US" dirty="0"/>
              <a:t>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3.14.3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3.14.4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3.14.5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3.17	Allow for UV Head Polymerization</a:t>
            </a:r>
          </a:p>
          <a:p>
            <a:pPr lvl="1"/>
            <a:r>
              <a:rPr lang="en-US" b="1" dirty="0" smtClean="0"/>
              <a:t>3.17.1</a:t>
            </a:r>
            <a:r>
              <a:rPr lang="en-US" b="1" dirty="0"/>
              <a:t>	Description:</a:t>
            </a:r>
            <a:r>
              <a:rPr lang="en-US" dirty="0"/>
              <a:t> The head shall be able to use UV light to cure or dry the extruded </a:t>
            </a:r>
            <a:r>
              <a:rPr lang="en-US" dirty="0" smtClean="0"/>
              <a:t>			       material</a:t>
            </a:r>
            <a:r>
              <a:rPr lang="en-US" dirty="0"/>
              <a:t>. The system shall accommodate the use of UV to be turned </a:t>
            </a:r>
            <a:r>
              <a:rPr lang="en-US" dirty="0" smtClean="0"/>
              <a:t>			       on </a:t>
            </a:r>
            <a:r>
              <a:rPr lang="en-US" dirty="0"/>
              <a:t>and off such that the material can be cured. </a:t>
            </a:r>
          </a:p>
          <a:p>
            <a:pPr lvl="1"/>
            <a:r>
              <a:rPr lang="en-US" b="1" dirty="0" smtClean="0"/>
              <a:t>3.17.2</a:t>
            </a:r>
            <a:r>
              <a:rPr lang="en-US" b="1" dirty="0"/>
              <a:t>	Source:</a:t>
            </a:r>
            <a:r>
              <a:rPr lang="en-US" dirty="0"/>
              <a:t>  </a:t>
            </a:r>
            <a:r>
              <a:rPr lang="en-US" dirty="0"/>
              <a:t>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3.17.3 	Constraints</a:t>
            </a:r>
            <a:r>
              <a:rPr lang="en-US" b="1" dirty="0"/>
              <a:t>:</a:t>
            </a:r>
            <a:r>
              <a:rPr lang="en-US" dirty="0"/>
              <a:t>  The system shall allow for duplicate paths.</a:t>
            </a:r>
          </a:p>
          <a:p>
            <a:pPr lvl="1"/>
            <a:r>
              <a:rPr lang="en-US" b="1" dirty="0" smtClean="0"/>
              <a:t>3.17.4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3.17.5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</p:txBody>
      </p:sp>
    </p:spTree>
    <p:extLst>
      <p:ext uri="{BB962C8B-B14F-4D97-AF65-F5344CB8AC3E}">
        <p14:creationId xmlns:p14="http://schemas.microsoft.com/office/powerpoint/2010/main" val="213131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Critical Requirements</a:t>
            </a:r>
          </a:p>
          <a:p>
            <a:pPr lvl="1"/>
            <a:r>
              <a:rPr lang="en-US" dirty="0"/>
              <a:t>3.16	Monitor Door </a:t>
            </a:r>
            <a:r>
              <a:rPr lang="en-US" dirty="0" smtClean="0"/>
              <a:t>Switch</a:t>
            </a:r>
          </a:p>
          <a:p>
            <a:pPr lvl="1"/>
            <a:r>
              <a:rPr lang="en-US" dirty="0"/>
              <a:t>3.18	</a:t>
            </a:r>
            <a:r>
              <a:rPr lang="en-US" dirty="0" err="1"/>
              <a:t>Sparsity</a:t>
            </a:r>
            <a:r>
              <a:rPr lang="en-US" dirty="0"/>
              <a:t> and Density </a:t>
            </a:r>
            <a:r>
              <a:rPr lang="en-US" dirty="0" smtClean="0"/>
              <a:t>Controls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10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83</TotalTime>
  <Words>147</Words>
  <Application>Microsoft Office PowerPoint</Application>
  <PresentationFormat>Custom</PresentationFormat>
  <Paragraphs>204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Team Ink3D SRS Gate Review</vt:lpstr>
      <vt:lpstr>Product Concept</vt:lpstr>
      <vt:lpstr>Product Concept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User Interfaces Requirements</vt:lpstr>
      <vt:lpstr>User Interfaces Requirements</vt:lpstr>
      <vt:lpstr>User Interface</vt:lpstr>
      <vt:lpstr>Inputs and Outputs</vt:lpstr>
      <vt:lpstr>Packaging Requirements</vt:lpstr>
      <vt:lpstr>Packaging Requirements</vt:lpstr>
      <vt:lpstr>Performance Requirements</vt:lpstr>
      <vt:lpstr>Performance Requirements</vt:lpstr>
      <vt:lpstr>Performance Requirements</vt:lpstr>
      <vt:lpstr>Other Requirements</vt:lpstr>
      <vt:lpstr>Use Case Diagram</vt:lpstr>
      <vt:lpstr>Use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</dc:title>
  <dc:creator>courtney</dc:creator>
  <cp:lastModifiedBy>Dan</cp:lastModifiedBy>
  <cp:revision>13</cp:revision>
  <dcterms:created xsi:type="dcterms:W3CDTF">2013-11-02T22:22:24Z</dcterms:created>
  <dcterms:modified xsi:type="dcterms:W3CDTF">2013-11-03T21:32:15Z</dcterms:modified>
</cp:coreProperties>
</file>