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0" r:id="rId4"/>
    <p:sldId id="271" r:id="rId5"/>
    <p:sldId id="272" r:id="rId6"/>
    <p:sldId id="274" r:id="rId7"/>
    <p:sldId id="277" r:id="rId8"/>
    <p:sldId id="280" r:id="rId9"/>
    <p:sldId id="282" r:id="rId10"/>
    <p:sldId id="284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0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4/27/2014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Charter / Plan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: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6.1.1</a:t>
            </a:r>
            <a:r>
              <a:rPr lang="en-US" b="1" dirty="0"/>
              <a:t>	Description:</a:t>
            </a:r>
            <a:r>
              <a:rPr lang="en-US" dirty="0"/>
              <a:t>  The system shall include a temperature cutoff threshold for </a:t>
            </a:r>
            <a:r>
              <a:rPr lang="en-US" dirty="0" smtClean="0"/>
              <a:t>the printer 			        head</a:t>
            </a:r>
            <a:r>
              <a:rPr lang="en-US" dirty="0"/>
              <a:t>.  If the temperature of the printer head reaches the </a:t>
            </a:r>
            <a:r>
              <a:rPr lang="en-US" dirty="0" smtClean="0"/>
              <a:t>cutoff 				        temperature</a:t>
            </a:r>
            <a:r>
              <a:rPr lang="en-US" dirty="0"/>
              <a:t>, the system will abort the operation and shut off </a:t>
            </a:r>
            <a:r>
              <a:rPr lang="en-US" dirty="0" smtClean="0"/>
              <a:t> the </a:t>
            </a:r>
            <a:r>
              <a:rPr lang="en-US" dirty="0"/>
              <a:t>heating </a:t>
            </a:r>
            <a:r>
              <a:rPr lang="en-US" dirty="0" smtClean="0"/>
              <a:t>			        device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6.1.2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6.1.3</a:t>
            </a:r>
            <a:r>
              <a:rPr lang="en-US" b="1" dirty="0"/>
              <a:t>	Constraints:</a:t>
            </a:r>
            <a:r>
              <a:rPr lang="en-US" dirty="0"/>
              <a:t>  The system must be able to accurately monitor the temperature of </a:t>
            </a:r>
            <a:r>
              <a:rPr lang="en-US" dirty="0" smtClean="0"/>
              <a:t>			        	        each </a:t>
            </a:r>
            <a:r>
              <a:rPr lang="en-US" dirty="0"/>
              <a:t>printing head.</a:t>
            </a:r>
          </a:p>
          <a:p>
            <a:pPr lvl="1"/>
            <a:r>
              <a:rPr lang="en-US" b="1" dirty="0" smtClean="0"/>
              <a:t>6.1.4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6.2.1</a:t>
            </a:r>
            <a:r>
              <a:rPr lang="en-US" b="1" dirty="0"/>
              <a:t>	Description:</a:t>
            </a:r>
            <a:r>
              <a:rPr lang="en-US" dirty="0"/>
              <a:t>  The system shall only extrude material within a configured area. </a:t>
            </a:r>
            <a:r>
              <a:rPr lang="en-US" dirty="0" smtClean="0"/>
              <a:t>Material 			        extruded </a:t>
            </a:r>
            <a:r>
              <a:rPr lang="en-US" dirty="0"/>
              <a:t>by the printer will be at a high temperature and </a:t>
            </a:r>
            <a:r>
              <a:rPr lang="en-US" dirty="0" smtClean="0"/>
              <a:t> may </a:t>
            </a:r>
            <a:r>
              <a:rPr lang="en-US" dirty="0"/>
              <a:t>cause harm </a:t>
            </a:r>
            <a:r>
              <a:rPr lang="en-US" dirty="0" smtClean="0"/>
              <a:t>			        to </a:t>
            </a:r>
            <a:r>
              <a:rPr lang="en-US" dirty="0"/>
              <a:t>the printer’s surroundings; therefore it is </a:t>
            </a:r>
            <a:r>
              <a:rPr lang="en-US" dirty="0" smtClean="0"/>
              <a:t>important </a:t>
            </a:r>
            <a:r>
              <a:rPr lang="en-US" dirty="0"/>
              <a:t>to ensure that the </a:t>
            </a:r>
            <a:r>
              <a:rPr lang="en-US" dirty="0" smtClean="0"/>
              <a:t>			        material </a:t>
            </a:r>
            <a:r>
              <a:rPr lang="en-US" dirty="0"/>
              <a:t>is only extruded in a specified safe area.</a:t>
            </a:r>
          </a:p>
          <a:p>
            <a:pPr lvl="1"/>
            <a:r>
              <a:rPr lang="en-US" b="1" dirty="0" smtClean="0"/>
              <a:t>6.2.2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6.2.5</a:t>
            </a:r>
            <a:r>
              <a:rPr lang="en-US" b="1" dirty="0"/>
              <a:t>	Priority: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274638"/>
            <a:ext cx="8596993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 smtClean="0"/>
              <a:t>7.1.1</a:t>
            </a:r>
            <a:r>
              <a:rPr lang="en-US" b="1" dirty="0"/>
              <a:t>	Description</a:t>
            </a:r>
            <a:r>
              <a:rPr lang="en-US" dirty="0"/>
              <a:t>:  A manual that details the operation of the host software shall be </a:t>
            </a:r>
            <a:r>
              <a:rPr lang="en-US" dirty="0" smtClean="0"/>
              <a:t>provided</a:t>
            </a:r>
            <a:r>
              <a:rPr lang="en-US" dirty="0"/>
              <a:t>.  </a:t>
            </a:r>
            <a:r>
              <a:rPr lang="en-US" dirty="0" smtClean="0"/>
              <a:t>			       Here</a:t>
            </a:r>
            <a:r>
              <a:rPr lang="en-US" dirty="0"/>
              <a:t>, “host software” is that software which is run on the </a:t>
            </a:r>
            <a:r>
              <a:rPr lang="en-US" dirty="0" smtClean="0"/>
              <a:t>workstation </a:t>
            </a:r>
            <a:r>
              <a:rPr lang="en-US" dirty="0"/>
              <a:t>that </a:t>
            </a:r>
            <a:r>
              <a:rPr lang="en-US" dirty="0" smtClean="0"/>
              <a:t>			       generates </a:t>
            </a:r>
            <a:r>
              <a:rPr lang="en-US" dirty="0"/>
              <a:t>machine instructions for the printing </a:t>
            </a:r>
            <a:r>
              <a:rPr lang="en-US" dirty="0" smtClean="0"/>
              <a:t>hardware</a:t>
            </a:r>
            <a:r>
              <a:rPr lang="en-US" dirty="0"/>
              <a:t>.  The manual </a:t>
            </a:r>
            <a:r>
              <a:rPr lang="en-US" dirty="0" smtClean="0"/>
              <a:t>			       must </a:t>
            </a:r>
            <a:r>
              <a:rPr lang="en-US" dirty="0"/>
              <a:t>detail common troubleshooting issues as </a:t>
            </a:r>
            <a:r>
              <a:rPr lang="en-US" dirty="0" smtClean="0"/>
              <a:t>well </a:t>
            </a:r>
            <a:r>
              <a:rPr lang="en-US" dirty="0"/>
              <a:t>as provide basic usage </a:t>
            </a:r>
            <a:r>
              <a:rPr lang="en-US" dirty="0" smtClean="0"/>
              <a:t>			       instructions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7.1.2</a:t>
            </a:r>
            <a:r>
              <a:rPr lang="en-US" b="1" dirty="0"/>
              <a:t>	Source:</a:t>
            </a:r>
            <a:r>
              <a:rPr lang="en-US" dirty="0"/>
              <a:t>  Shawn Simonson (Team Member)</a:t>
            </a:r>
          </a:p>
          <a:p>
            <a:pPr lvl="1"/>
            <a:r>
              <a:rPr lang="en-US" b="1" dirty="0" smtClean="0"/>
              <a:t>7.1.3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 smtClean="0"/>
              <a:t>7.2.1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well documented </a:t>
            </a:r>
            <a:r>
              <a:rPr lang="en-US" dirty="0" smtClean="0"/>
              <a:t>			       with </a:t>
            </a:r>
            <a:r>
              <a:rPr lang="en-US" dirty="0"/>
              <a:t>comments explaining the functionality of all modules and any </a:t>
            </a:r>
            <a:r>
              <a:rPr lang="en-US" dirty="0" smtClean="0"/>
              <a:t>non-			       obvious </a:t>
            </a:r>
            <a:r>
              <a:rPr lang="en-US" dirty="0"/>
              <a:t>code.  This documentation is intended to support any future </a:t>
            </a:r>
            <a:r>
              <a:rPr lang="en-US" dirty="0" smtClean="0"/>
              <a:t>				      development </a:t>
            </a:r>
            <a:r>
              <a:rPr lang="en-US" dirty="0"/>
              <a:t>on the system.</a:t>
            </a:r>
          </a:p>
          <a:p>
            <a:pPr lvl="1"/>
            <a:r>
              <a:rPr lang="en-US" b="1" dirty="0" smtClean="0"/>
              <a:t>7.2.2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7.2.3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7.2.5</a:t>
            </a:r>
            <a:r>
              <a:rPr lang="en-US" b="1" dirty="0"/>
              <a:t>	Priority:</a:t>
            </a:r>
            <a:r>
              <a:rPr lang="en-US" dirty="0"/>
              <a:t>  2 – High</a:t>
            </a:r>
          </a:p>
        </p:txBody>
      </p:sp>
    </p:spTree>
    <p:extLst>
      <p:ext uri="{BB962C8B-B14F-4D97-AF65-F5344CB8AC3E}">
        <p14:creationId xmlns:p14="http://schemas.microsoft.com/office/powerpoint/2010/main" val="19919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274638"/>
            <a:ext cx="8596993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/>
          </a:bodyPr>
          <a:lstStyle/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 smtClean="0"/>
              <a:t>7.3.1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freely </a:t>
            </a:r>
            <a:r>
              <a:rPr lang="en-US" dirty="0" smtClean="0"/>
              <a:t>				         available </a:t>
            </a:r>
            <a:r>
              <a:rPr lang="en-US" dirty="0"/>
              <a:t>to developers and the public. The source code will be hosted </a:t>
            </a:r>
            <a:r>
              <a:rPr lang="en-US" dirty="0" smtClean="0"/>
              <a:t>			         on </a:t>
            </a:r>
            <a:r>
              <a:rPr lang="en-US" dirty="0"/>
              <a:t>a public repository.</a:t>
            </a:r>
          </a:p>
          <a:p>
            <a:pPr lvl="1"/>
            <a:r>
              <a:rPr lang="en-US" b="1" dirty="0" smtClean="0"/>
              <a:t>7.3.2</a:t>
            </a:r>
            <a:r>
              <a:rPr lang="en-US" b="1" dirty="0"/>
              <a:t>	Source:</a:t>
            </a:r>
            <a:r>
              <a:rPr lang="en-US" dirty="0"/>
              <a:t>  Shawn Simonson (Team Members)</a:t>
            </a:r>
          </a:p>
          <a:p>
            <a:pPr lvl="1"/>
            <a:r>
              <a:rPr lang="en-US" b="1" dirty="0" smtClean="0"/>
              <a:t>7.3.3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7.3.4 </a:t>
            </a:r>
            <a:r>
              <a:rPr lang="en-US" b="1" dirty="0"/>
              <a:t>	Standards:</a:t>
            </a:r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, SVN</a:t>
            </a:r>
          </a:p>
          <a:p>
            <a:pPr lvl="1"/>
            <a:r>
              <a:rPr lang="en-US" b="1" dirty="0" smtClean="0"/>
              <a:t>7.3.5</a:t>
            </a:r>
            <a:r>
              <a:rPr lang="en-US" b="1" dirty="0"/>
              <a:t>	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274638"/>
            <a:ext cx="8596993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 smtClean="0"/>
              <a:t>8.1.1</a:t>
            </a:r>
            <a:r>
              <a:rPr lang="en-US" b="1" dirty="0"/>
              <a:t>	Description</a:t>
            </a:r>
            <a:r>
              <a:rPr lang="en-US" dirty="0"/>
              <a:t>:  The system shall have a database that holds information about how the </a:t>
            </a:r>
            <a:r>
              <a:rPr lang="en-US" dirty="0" smtClean="0"/>
              <a:t>			         material </a:t>
            </a:r>
            <a:r>
              <a:rPr lang="en-US" dirty="0"/>
              <a:t>is printed.  For each material, the database must hold the </a:t>
            </a:r>
            <a:r>
              <a:rPr lang="en-US" dirty="0" smtClean="0"/>
              <a:t>			         diameter </a:t>
            </a:r>
            <a:r>
              <a:rPr lang="en-US" dirty="0"/>
              <a:t>of the material filament and the temperature the filament </a:t>
            </a:r>
            <a:r>
              <a:rPr lang="en-US" dirty="0" smtClean="0"/>
              <a:t>			         must </a:t>
            </a:r>
            <a:r>
              <a:rPr lang="en-US" dirty="0"/>
              <a:t>be extruded at.</a:t>
            </a:r>
          </a:p>
          <a:p>
            <a:pPr lvl="1"/>
            <a:r>
              <a:rPr lang="en-US" b="1" dirty="0" smtClean="0"/>
              <a:t>8.1.2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8.1.3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8.1.4	Standards</a:t>
            </a:r>
            <a:r>
              <a:rPr lang="en-US" b="1" dirty="0"/>
              <a:t>:</a:t>
            </a:r>
            <a:r>
              <a:rPr lang="en-US" dirty="0"/>
              <a:t>  Binary Text</a:t>
            </a:r>
          </a:p>
          <a:p>
            <a:pPr lvl="1"/>
            <a:r>
              <a:rPr lang="en-US" b="1" dirty="0" smtClean="0"/>
              <a:t>8.1.5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 smtClean="0"/>
              <a:t>8.2.1</a:t>
            </a:r>
            <a:r>
              <a:rPr lang="en-US" b="1" dirty="0"/>
              <a:t>	Description:</a:t>
            </a:r>
            <a:r>
              <a:rPr lang="en-US" dirty="0"/>
              <a:t> The system shall allow for multiple different printers and multiple </a:t>
            </a:r>
            <a:r>
              <a:rPr lang="en-US" dirty="0" smtClean="0"/>
              <a:t>				        different </a:t>
            </a:r>
            <a:r>
              <a:rPr lang="en-US" dirty="0"/>
              <a:t>heads to be used with minimal software change.</a:t>
            </a:r>
          </a:p>
          <a:p>
            <a:pPr lvl="1"/>
            <a:r>
              <a:rPr lang="en-US" b="1" dirty="0" smtClean="0"/>
              <a:t>8.2.2</a:t>
            </a:r>
            <a:r>
              <a:rPr lang="en-US" b="1" dirty="0"/>
              <a:t>	Source:</a:t>
            </a:r>
            <a:r>
              <a:rPr lang="en-US" dirty="0"/>
              <a:t>  Jesse Bowles (Team Member)</a:t>
            </a:r>
          </a:p>
          <a:p>
            <a:pPr lvl="1"/>
            <a:r>
              <a:rPr lang="en-US" b="1" dirty="0" smtClean="0"/>
              <a:t>8.2.3 	Constraints</a:t>
            </a:r>
            <a:r>
              <a:rPr lang="en-US" b="1" dirty="0"/>
              <a:t>:</a:t>
            </a:r>
            <a:r>
              <a:rPr lang="en-US" dirty="0"/>
              <a:t>  Unknown hardware interface </a:t>
            </a:r>
          </a:p>
          <a:p>
            <a:pPr lvl="1"/>
            <a:r>
              <a:rPr lang="en-US" b="1" dirty="0" smtClean="0"/>
              <a:t>8.2.4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8.2.5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274638"/>
            <a:ext cx="8596993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/>
          </a:bodyPr>
          <a:lstStyle/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 smtClean="0"/>
              <a:t>8.3.1</a:t>
            </a:r>
            <a:r>
              <a:rPr lang="en-US" b="1" dirty="0"/>
              <a:t>	Description:</a:t>
            </a:r>
            <a:r>
              <a:rPr lang="en-US" dirty="0"/>
              <a:t> The software shall be developed using proven design principles to </a:t>
            </a:r>
            <a:r>
              <a:rPr lang="en-US" dirty="0" smtClean="0"/>
              <a:t>				        ensure </a:t>
            </a:r>
            <a:r>
              <a:rPr lang="en-US" dirty="0"/>
              <a:t>that it can be scaled and maintained by future development </a:t>
            </a:r>
            <a:r>
              <a:rPr lang="en-US" dirty="0" smtClean="0"/>
              <a:t>			        teams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8.3.2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8.3.4 	Standards</a:t>
            </a:r>
            <a:r>
              <a:rPr lang="en-US" b="1" dirty="0"/>
              <a:t>:</a:t>
            </a:r>
            <a:r>
              <a:rPr lang="en-US" dirty="0"/>
              <a:t>  S.O.L.I.D. Design Principles</a:t>
            </a:r>
          </a:p>
          <a:p>
            <a:pPr lvl="1"/>
            <a:r>
              <a:rPr lang="en-US" b="1" dirty="0" smtClean="0"/>
              <a:t>8.3.5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7620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Assumptions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4939"/>
              </p:ext>
            </p:extLst>
          </p:nvPr>
        </p:nvGraphicFramePr>
        <p:xfrm>
          <a:off x="685801" y="1074420"/>
          <a:ext cx="6553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389"/>
                <a:gridCol w="2165405"/>
                <a:gridCol w="2165405"/>
              </a:tblGrid>
              <a:tr h="132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Assigned 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Responsibility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Daniel Lain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Manager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Hardware Lead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Shawn Simonson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 Liaison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Software Engineering Lead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Jesse Bowles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 UMLs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74828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 Programmer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 Edmonson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Research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Change Approval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User Interface Requirements</a:t>
            </a:r>
          </a:p>
          <a:p>
            <a:r>
              <a:rPr lang="en-US" dirty="0" smtClean="0"/>
              <a:t>Input and Output Requirements</a:t>
            </a:r>
          </a:p>
          <a:p>
            <a:r>
              <a:rPr lang="en-US" dirty="0" smtClean="0"/>
              <a:t>Packaging Requirements</a:t>
            </a:r>
          </a:p>
          <a:p>
            <a:r>
              <a:rPr lang="en-US" dirty="0" smtClean="0"/>
              <a:t>Performance Requirements</a:t>
            </a:r>
          </a:p>
          <a:p>
            <a:r>
              <a:rPr lang="en-US" dirty="0" smtClean="0"/>
              <a:t>Other Requirements</a:t>
            </a:r>
          </a:p>
          <a:p>
            <a:r>
              <a:rPr lang="en-US" dirty="0" smtClean="0"/>
              <a:t>Uses Cases</a:t>
            </a:r>
          </a:p>
          <a:p>
            <a:r>
              <a:rPr lang="en-US" dirty="0" smtClean="0"/>
              <a:t>Feasibility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0442" y="2514600"/>
            <a:ext cx="22860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Partially 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0442" y="3276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213" y="4114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</TotalTime>
  <Words>232</Words>
  <Application>Microsoft Office PowerPoint</Application>
  <PresentationFormat>On-screen Show (4:3)</PresentationFormat>
  <Paragraphs>192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Team Ink3D Charter / Plan Review</vt:lpstr>
      <vt:lpstr>Organization</vt:lpstr>
      <vt:lpstr>Overview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Performance Requirements</vt:lpstr>
      <vt:lpstr>Other Requirements : Safety</vt:lpstr>
      <vt:lpstr>Other Requirements: Maintenance and Support</vt:lpstr>
      <vt:lpstr>Other Requirements: Maintenance and Support</vt:lpstr>
      <vt:lpstr>Other Requirements: Additional</vt:lpstr>
      <vt:lpstr>Other Requirements: Additional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21</cp:revision>
  <dcterms:created xsi:type="dcterms:W3CDTF">2013-10-17T22:49:05Z</dcterms:created>
  <dcterms:modified xsi:type="dcterms:W3CDTF">2014-04-27T15:28:30Z</dcterms:modified>
</cp:coreProperties>
</file>