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69" r:id="rId2"/>
    <p:sldId id="268"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6" r:id="rId26"/>
    <p:sldId id="303" r:id="rId27"/>
    <p:sldId id="297" r:id="rId28"/>
    <p:sldId id="304" r:id="rId29"/>
    <p:sldId id="298" r:id="rId30"/>
    <p:sldId id="305" r:id="rId31"/>
    <p:sldId id="333" r:id="rId32"/>
    <p:sldId id="299" r:id="rId33"/>
    <p:sldId id="334" r:id="rId34"/>
    <p:sldId id="300" r:id="rId35"/>
    <p:sldId id="335" r:id="rId36"/>
    <p:sldId id="302" r:id="rId37"/>
    <p:sldId id="338" r:id="rId38"/>
    <p:sldId id="301" r:id="rId39"/>
    <p:sldId id="336" r:id="rId40"/>
    <p:sldId id="337" r:id="rId41"/>
    <p:sldId id="330" r:id="rId42"/>
    <p:sldId id="312" r:id="rId43"/>
    <p:sldId id="313" r:id="rId44"/>
    <p:sldId id="314" r:id="rId45"/>
    <p:sldId id="315" r:id="rId46"/>
    <p:sldId id="316" r:id="rId47"/>
    <p:sldId id="317" r:id="rId48"/>
    <p:sldId id="318" r:id="rId49"/>
    <p:sldId id="331" r:id="rId50"/>
    <p:sldId id="319" r:id="rId51"/>
    <p:sldId id="320" r:id="rId52"/>
    <p:sldId id="321" r:id="rId53"/>
    <p:sldId id="322" r:id="rId54"/>
    <p:sldId id="332" r:id="rId55"/>
    <p:sldId id="323" r:id="rId56"/>
    <p:sldId id="324" r:id="rId57"/>
    <p:sldId id="325" r:id="rId58"/>
    <p:sldId id="326" r:id="rId59"/>
    <p:sldId id="327" r:id="rId60"/>
    <p:sldId id="328" r:id="rId61"/>
    <p:sldId id="329" r:id="rId62"/>
    <p:sldId id="339" r:id="rId63"/>
    <p:sldId id="342" r:id="rId64"/>
    <p:sldId id="340" r:id="rId65"/>
    <p:sldId id="344" r:id="rId66"/>
    <p:sldId id="345" r:id="rId67"/>
    <p:sldId id="346" r:id="rId68"/>
    <p:sldId id="341" r:id="rId69"/>
    <p:sldId id="343" r:id="rId70"/>
    <p:sldId id="292" r:id="rId71"/>
    <p:sldId id="293" r:id="rId72"/>
    <p:sldId id="294" r:id="rId73"/>
    <p:sldId id="295"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7030A0"/>
    <a:srgbClr val="A5A5A5"/>
    <a:srgbClr val="5B9BD5"/>
    <a:srgbClr val="AC770D"/>
    <a:srgbClr val="B43500"/>
    <a:srgbClr val="ED7D31"/>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05" d="100"/>
          <a:sy n="205" d="100"/>
        </p:scale>
        <p:origin x="-178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C8B938-9E0C-4F25-92CE-3A21ABD891F9}" type="datetimeFigureOut">
              <a:rPr lang="en-US" smtClean="0"/>
              <a:t>2/19/2014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D161F-F9B5-45E2-934F-A095ABAB8F48}" type="slidenum">
              <a:rPr lang="en-US" smtClean="0"/>
              <a:t>‹#›</a:t>
            </a:fld>
            <a:endParaRPr lang="en-US"/>
          </a:p>
        </p:txBody>
      </p:sp>
    </p:spTree>
    <p:extLst>
      <p:ext uri="{BB962C8B-B14F-4D97-AF65-F5344CB8AC3E}">
        <p14:creationId xmlns:p14="http://schemas.microsoft.com/office/powerpoint/2010/main" val="223653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DFC780-3B2D-4875-90ED-BA3819F86372}" type="slidenum">
              <a:rPr lang="en-US" smtClean="0"/>
              <a:t>65</a:t>
            </a:fld>
            <a:endParaRPr lang="en-US"/>
          </a:p>
        </p:txBody>
      </p:sp>
    </p:spTree>
    <p:extLst>
      <p:ext uri="{BB962C8B-B14F-4D97-AF65-F5344CB8AC3E}">
        <p14:creationId xmlns:p14="http://schemas.microsoft.com/office/powerpoint/2010/main" val="3699152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F4DA45-B795-4CB0-B3BB-6A487B8C4B48}"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4DA45-B795-4CB0-B3BB-6A487B8C4B48}"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4DA45-B795-4CB0-B3BB-6A487B8C4B48}"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4DA45-B795-4CB0-B3BB-6A487B8C4B48}"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F4DA45-B795-4CB0-B3BB-6A487B8C4B48}"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F4DA45-B795-4CB0-B3BB-6A487B8C4B48}"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F4DA45-B795-4CB0-B3BB-6A487B8C4B48}" type="datetimeFigureOut">
              <a:rPr lang="en-US" smtClean="0"/>
              <a:t>2/19/2014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F4DA45-B795-4CB0-B3BB-6A487B8C4B48}" type="datetimeFigureOut">
              <a:rPr lang="en-US" smtClean="0"/>
              <a:t>2/19/2014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4DA45-B795-4CB0-B3BB-6A487B8C4B48}" type="datetimeFigureOut">
              <a:rPr lang="en-US" smtClean="0"/>
              <a:t>2/19/2014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F4DA45-B795-4CB0-B3BB-6A487B8C4B48}"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13003-4F67-4F0F-9D1F-1BB6FD8C78C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FF4DA45-B795-4CB0-B3BB-6A487B8C4B48}" type="datetimeFigureOut">
              <a:rPr lang="en-US" smtClean="0"/>
              <a:t>2/19/2014</a:t>
            </a:fld>
            <a:endParaRPr lang="en-US"/>
          </a:p>
        </p:txBody>
      </p:sp>
      <p:sp>
        <p:nvSpPr>
          <p:cNvPr id="9" name="Slide Number Placeholder 8"/>
          <p:cNvSpPr>
            <a:spLocks noGrp="1"/>
          </p:cNvSpPr>
          <p:nvPr>
            <p:ph type="sldNum" sz="quarter" idx="11"/>
          </p:nvPr>
        </p:nvSpPr>
        <p:spPr/>
        <p:txBody>
          <a:bodyPr/>
          <a:lstStyle/>
          <a:p>
            <a:fld id="{AF613003-4F67-4F0F-9D1F-1BB6FD8C78C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F613003-4F67-4F0F-9D1F-1BB6FD8C78C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FF4DA45-B795-4CB0-B3BB-6A487B8C4B48}" type="datetimeFigureOut">
              <a:rPr lang="en-US" smtClean="0"/>
              <a:t>2/19/2014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0"/>
            <a:ext cx="7848600" cy="2593975"/>
          </a:xfrm>
        </p:spPr>
        <p:txBody>
          <a:bodyPr/>
          <a:lstStyle/>
          <a:p>
            <a:r>
              <a:rPr lang="en-US" dirty="0" smtClean="0"/>
              <a:t>Team Ink</a:t>
            </a:r>
            <a:r>
              <a:rPr lang="en-US" dirty="0" smtClean="0">
                <a:solidFill>
                  <a:srgbClr val="FF0000"/>
                </a:solidFill>
              </a:rPr>
              <a:t>3D</a:t>
            </a:r>
            <a:r>
              <a:rPr lang="en-US" dirty="0"/>
              <a:t/>
            </a:r>
            <a:br>
              <a:rPr lang="en-US" dirty="0"/>
            </a:br>
            <a:r>
              <a:rPr lang="en-US" dirty="0" smtClean="0"/>
              <a:t>Detail Design Specification Review</a:t>
            </a:r>
            <a:endParaRPr lang="en-US" dirty="0"/>
          </a:p>
        </p:txBody>
      </p:sp>
      <p:sp>
        <p:nvSpPr>
          <p:cNvPr id="3" name="Subtitle 2"/>
          <p:cNvSpPr>
            <a:spLocks noGrp="1"/>
          </p:cNvSpPr>
          <p:nvPr>
            <p:ph type="subTitle" idx="1"/>
          </p:nvPr>
        </p:nvSpPr>
        <p:spPr>
          <a:xfrm>
            <a:off x="685800" y="4495800"/>
            <a:ext cx="6461760" cy="1066800"/>
          </a:xfrm>
        </p:spPr>
        <p:txBody>
          <a:bodyPr>
            <a:normAutofit fontScale="77500" lnSpcReduction="20000"/>
          </a:bodyPr>
          <a:lstStyle/>
          <a:p>
            <a:r>
              <a:rPr lang="en-US" dirty="0" smtClean="0"/>
              <a:t>Daniel Lain</a:t>
            </a:r>
          </a:p>
          <a:p>
            <a:r>
              <a:rPr lang="en-US" dirty="0" smtClean="0"/>
              <a:t>Tim Edmonson</a:t>
            </a:r>
          </a:p>
          <a:p>
            <a:r>
              <a:rPr lang="en-US" dirty="0" smtClean="0"/>
              <a:t>Shawn Simonson</a:t>
            </a:r>
          </a:p>
          <a:p>
            <a:r>
              <a:rPr lang="en-US" dirty="0" smtClean="0"/>
              <a:t>Jesse Bowles</a:t>
            </a:r>
            <a:endParaRPr lang="en-US" dirty="0"/>
          </a:p>
        </p:txBody>
      </p:sp>
    </p:spTree>
    <p:extLst>
      <p:ext uri="{BB962C8B-B14F-4D97-AF65-F5344CB8AC3E}">
        <p14:creationId xmlns:p14="http://schemas.microsoft.com/office/powerpoint/2010/main" val="1760931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295400"/>
          </a:xfrm>
        </p:spPr>
        <p:txBody>
          <a:bodyPr/>
          <a:lstStyle/>
          <a:p>
            <a:r>
              <a:rPr lang="en-US" dirty="0" smtClean="0"/>
              <a:t>Printer Status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dds_diagrams\Data Classes Aggregation Heirachy - Printer Status.png"/>
          <p:cNvPicPr/>
          <p:nvPr/>
        </p:nvPicPr>
        <p:blipFill rotWithShape="1">
          <a:blip r:embed="rId2" cstate="print">
            <a:extLst>
              <a:ext uri="{28A0092B-C50C-407E-A947-70E740481C1C}">
                <a14:useLocalDpi xmlns:a14="http://schemas.microsoft.com/office/drawing/2010/main" val="0"/>
              </a:ext>
            </a:extLst>
          </a:blip>
          <a:srcRect l="3427" r="3713"/>
          <a:stretch/>
        </p:blipFill>
        <p:spPr bwMode="auto">
          <a:xfrm>
            <a:off x="1219200" y="1371600"/>
            <a:ext cx="5181600" cy="2383155"/>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1953573249"/>
              </p:ext>
            </p:extLst>
          </p:nvPr>
        </p:nvGraphicFramePr>
        <p:xfrm>
          <a:off x="685800" y="4211955"/>
          <a:ext cx="6219825" cy="2528316"/>
        </p:xfrm>
        <a:graphic>
          <a:graphicData uri="http://schemas.openxmlformats.org/drawingml/2006/table">
            <a:tbl>
              <a:tblPr firstRow="1" firstCol="1" bandRow="1">
                <a:tableStyleId>{5C22544A-7EE6-4342-B048-85BDC9FD1C3A}</a:tableStyleId>
              </a:tblPr>
              <a:tblGrid>
                <a:gridCol w="1439152"/>
                <a:gridCol w="571092"/>
                <a:gridCol w="2284367"/>
                <a:gridCol w="456873"/>
                <a:gridCol w="146834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extruderTemperature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ArrayList&lt;Double&gt;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An ArrayList containing the current temperature of each extruder.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degrees C</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Set by the material constraints of the materials in each extruder.</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bedTemperature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current temperature of the printer bed.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degrees C</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Set by the printer configuration constraints.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positionX</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x position of the first extruder.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Set by the printer configuration contraints.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positionY</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y position of the first extruder.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Set by the printer configuration contraints.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positionZ</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z position of the first extruder.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Set by the printer configuration contraints.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gCodesExectured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900">
                          <a:effectLst/>
                        </a:rPr>
                        <a:t>List</a:t>
                      </a:r>
                      <a:endParaRPr lang="en-US" sz="1100">
                        <a:effectLst/>
                      </a:endParaRPr>
                    </a:p>
                    <a:p>
                      <a:pPr marL="0" marR="0" algn="just">
                        <a:lnSpc>
                          <a:spcPct val="105000"/>
                        </a:lnSpc>
                        <a:spcBef>
                          <a:spcPts val="0"/>
                        </a:spcBef>
                        <a:spcAft>
                          <a:spcPts val="0"/>
                        </a:spcAft>
                      </a:pPr>
                      <a:r>
                        <a:rPr lang="en-US" sz="900">
                          <a:effectLst/>
                        </a:rPr>
                        <a:t>&lt;String&gt;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last 5 GCodes executed.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dirty="0">
                          <a:effectLst/>
                        </a:rPr>
                        <a:t>N/A</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909908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295400"/>
          </a:xfrm>
        </p:spPr>
        <p:txBody>
          <a:bodyPr/>
          <a:lstStyle/>
          <a:p>
            <a:r>
              <a:rPr lang="en-US" dirty="0" smtClean="0"/>
              <a:t>Subsection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D:\dds_diagrams\Data Classes Aggregation Heirachy - SubsectionConfigur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143000"/>
            <a:ext cx="5943600" cy="2567940"/>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4061639845"/>
              </p:ext>
            </p:extLst>
          </p:nvPr>
        </p:nvGraphicFramePr>
        <p:xfrm>
          <a:off x="947530" y="4114800"/>
          <a:ext cx="6219825" cy="2080260"/>
        </p:xfrm>
        <a:graphic>
          <a:graphicData uri="http://schemas.openxmlformats.org/drawingml/2006/table">
            <a:tbl>
              <a:tblPr firstRow="1" firstCol="1" bandRow="1">
                <a:tableStyleId>{5C22544A-7EE6-4342-B048-85BDC9FD1C3A}</a:tableStyleId>
              </a:tblPr>
              <a:tblGrid>
                <a:gridCol w="1439152"/>
                <a:gridCol w="571092"/>
                <a:gridCol w="2284367"/>
                <a:gridCol w="456873"/>
                <a:gridCol w="146834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bottomZ</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bottom of the subsection with relation to the entire object to be printed.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topZ</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top of the subsection with relation to the entire object to be printed.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 and less than the total height of the object.</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amfFile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File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reference to the AMF file of the subsection.  This is set during preprocessing.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gCodeFile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File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reference to the gCode file of the subsection.  This is set during processing.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N/A</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002889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295400"/>
          </a:xfrm>
        </p:spPr>
        <p:txBody>
          <a:bodyPr/>
          <a:lstStyle/>
          <a:p>
            <a:r>
              <a:rPr lang="en-US" dirty="0" smtClean="0"/>
              <a:t>Print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dds_diagrams\Data Classes Aggregation Heirachy - PrintConfigur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990600"/>
            <a:ext cx="5943600" cy="2918460"/>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3238323097"/>
              </p:ext>
            </p:extLst>
          </p:nvPr>
        </p:nvGraphicFramePr>
        <p:xfrm>
          <a:off x="914400" y="4267200"/>
          <a:ext cx="6219825" cy="1280160"/>
        </p:xfrm>
        <a:graphic>
          <a:graphicData uri="http://schemas.openxmlformats.org/drawingml/2006/table">
            <a:tbl>
              <a:tblPr firstRow="1" firstCol="1" bandRow="1">
                <a:tableStyleId>{5C22544A-7EE6-4342-B048-85BDC9FD1C3A}</a:tableStyleId>
              </a:tblPr>
              <a:tblGrid>
                <a:gridCol w="1439152"/>
                <a:gridCol w="571092"/>
                <a:gridCol w="2284367"/>
                <a:gridCol w="456873"/>
                <a:gridCol w="146834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customStartGCode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String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custom G-Code to run when the print starts.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G-Codes that are understood by the printer.</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customEndGCode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String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custom G-Code to run when the print ends.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G-Codes that are understood by the printer.</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542764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1066800"/>
          </a:xfrm>
        </p:spPr>
        <p:txBody>
          <a:bodyPr/>
          <a:lstStyle/>
          <a:p>
            <a:r>
              <a:rPr lang="en-US" dirty="0" smtClean="0"/>
              <a:t>Infill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D:\dds_diagrams\Data Classes Aggregation Heirachy - InfillConfigur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16" y="1066800"/>
            <a:ext cx="3886200" cy="2141220"/>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730414242"/>
              </p:ext>
            </p:extLst>
          </p:nvPr>
        </p:nvGraphicFramePr>
        <p:xfrm>
          <a:off x="3733800" y="833940"/>
          <a:ext cx="4649882" cy="6048756"/>
        </p:xfrm>
        <a:graphic>
          <a:graphicData uri="http://schemas.openxmlformats.org/drawingml/2006/table">
            <a:tbl>
              <a:tblPr firstRow="1" firstCol="1" bandRow="1">
                <a:tableStyleId>{5C22544A-7EE6-4342-B048-85BDC9FD1C3A}</a:tableStyleId>
              </a:tblPr>
              <a:tblGrid>
                <a:gridCol w="1075896"/>
                <a:gridCol w="524305"/>
                <a:gridCol w="1610409"/>
                <a:gridCol w="341554"/>
                <a:gridCol w="1097718"/>
              </a:tblGrid>
              <a:tr h="270529">
                <a:tc>
                  <a:txBody>
                    <a:bodyPr/>
                    <a:lstStyle/>
                    <a:p>
                      <a:pPr marL="0" marR="0" algn="just">
                        <a:lnSpc>
                          <a:spcPct val="105000"/>
                        </a:lnSpc>
                        <a:spcBef>
                          <a:spcPts val="0"/>
                        </a:spcBef>
                        <a:spcAft>
                          <a:spcPts val="0"/>
                        </a:spcAft>
                      </a:pPr>
                      <a:r>
                        <a:rPr lang="en-US" sz="900" dirty="0">
                          <a:effectLst/>
                        </a:rPr>
                        <a:t>Name</a:t>
                      </a:r>
                      <a:endParaRPr lang="en-US" sz="1000" dirty="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Data Type</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dirty="0">
                          <a:effectLst/>
                        </a:rPr>
                        <a:t>Description</a:t>
                      </a:r>
                      <a:endParaRPr lang="en-US" sz="1000" dirty="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Units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Boundaries</a:t>
                      </a:r>
                      <a:endParaRPr lang="en-US" sz="1000">
                        <a:effectLst/>
                        <a:latin typeface="Times New Roman"/>
                        <a:ea typeface="Times New Roman"/>
                        <a:cs typeface="Times New Roman"/>
                      </a:endParaRPr>
                    </a:p>
                  </a:txBody>
                  <a:tcPr marL="60512" marR="60512" marT="0" marB="0"/>
                </a:tc>
              </a:tr>
              <a:tr h="408936">
                <a:tc>
                  <a:txBody>
                    <a:bodyPr/>
                    <a:lstStyle/>
                    <a:p>
                      <a:pPr marL="0" marR="0" algn="just">
                        <a:lnSpc>
                          <a:spcPct val="105000"/>
                        </a:lnSpc>
                        <a:spcBef>
                          <a:spcPts val="0"/>
                        </a:spcBef>
                        <a:spcAft>
                          <a:spcPts val="0"/>
                        </a:spcAft>
                      </a:pPr>
                      <a:r>
                        <a:rPr lang="en-US" sz="900">
                          <a:effectLst/>
                        </a:rPr>
                        <a:t>infillDensity</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double</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The density of infill from 0.0 - 1.0.  0.0 being no infill, 1.0 being a solid infill.</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Ratio</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0.0 – 1.0</a:t>
                      </a:r>
                      <a:endParaRPr lang="en-US" sz="1000">
                        <a:effectLst/>
                        <a:latin typeface="Times New Roman"/>
                        <a:ea typeface="Times New Roman"/>
                        <a:cs typeface="Times New Roman"/>
                      </a:endParaRPr>
                    </a:p>
                  </a:txBody>
                  <a:tcPr marL="60512" marR="60512" marT="0" marB="0"/>
                </a:tc>
              </a:tr>
              <a:tr h="408936">
                <a:tc>
                  <a:txBody>
                    <a:bodyPr/>
                    <a:lstStyle/>
                    <a:p>
                      <a:pPr marL="0" marR="0" algn="just">
                        <a:lnSpc>
                          <a:spcPct val="105000"/>
                        </a:lnSpc>
                        <a:spcBef>
                          <a:spcPts val="0"/>
                        </a:spcBef>
                        <a:spcAft>
                          <a:spcPts val="0"/>
                        </a:spcAft>
                      </a:pPr>
                      <a:r>
                        <a:rPr lang="en-US" sz="900">
                          <a:effectLst/>
                        </a:rPr>
                        <a:t>infillPattern</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String</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The pattern to use for internal infill.</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Within set of available infill patterns.</a:t>
                      </a:r>
                      <a:endParaRPr lang="en-US" sz="1000">
                        <a:effectLst/>
                        <a:latin typeface="Times New Roman"/>
                        <a:ea typeface="Times New Roman"/>
                        <a:cs typeface="Times New Roman"/>
                      </a:endParaRPr>
                    </a:p>
                  </a:txBody>
                  <a:tcPr marL="60512" marR="60512" marT="0" marB="0"/>
                </a:tc>
              </a:tr>
              <a:tr h="408936">
                <a:tc>
                  <a:txBody>
                    <a:bodyPr/>
                    <a:lstStyle/>
                    <a:p>
                      <a:pPr marL="0" marR="0" algn="just">
                        <a:lnSpc>
                          <a:spcPct val="105000"/>
                        </a:lnSpc>
                        <a:spcBef>
                          <a:spcPts val="0"/>
                        </a:spcBef>
                        <a:spcAft>
                          <a:spcPts val="0"/>
                        </a:spcAft>
                      </a:pPr>
                      <a:r>
                        <a:rPr lang="en-US" sz="900">
                          <a:effectLst/>
                        </a:rPr>
                        <a:t>topBottomInfillPattern</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String</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The pattern to use for the top and bottom layers' infill.</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Within set of available infill patterns.</a:t>
                      </a:r>
                      <a:endParaRPr lang="en-US" sz="1000">
                        <a:effectLst/>
                        <a:latin typeface="Times New Roman"/>
                        <a:ea typeface="Times New Roman"/>
                        <a:cs typeface="Times New Roman"/>
                      </a:endParaRPr>
                    </a:p>
                  </a:txBody>
                  <a:tcPr marL="60512" marR="60512" marT="0" marB="0"/>
                </a:tc>
              </a:tr>
              <a:tr h="962564">
                <a:tc>
                  <a:txBody>
                    <a:bodyPr/>
                    <a:lstStyle/>
                    <a:p>
                      <a:pPr marL="0" marR="0" algn="just">
                        <a:lnSpc>
                          <a:spcPct val="105000"/>
                        </a:lnSpc>
                        <a:spcBef>
                          <a:spcPts val="0"/>
                        </a:spcBef>
                        <a:spcAft>
                          <a:spcPts val="0"/>
                        </a:spcAft>
                      </a:pPr>
                      <a:r>
                        <a:rPr lang="en-US" sz="900">
                          <a:effectLst/>
                        </a:rPr>
                        <a:t>infillEveryNLayers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int</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The ratio of layers to infill layers expresses as an integer &gt;= 1.   For example, infillEveryNLayers = 2 results in using infill every other layer, while infillEveryNLayers = 1 results in infill every layer.</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Greater than or equal to 1.</a:t>
                      </a:r>
                      <a:endParaRPr lang="en-US" sz="1000">
                        <a:effectLst/>
                        <a:latin typeface="Times New Roman"/>
                        <a:ea typeface="Times New Roman"/>
                        <a:cs typeface="Times New Roman"/>
                      </a:endParaRPr>
                    </a:p>
                  </a:txBody>
                  <a:tcPr marL="60512" marR="60512" marT="0" marB="0"/>
                </a:tc>
              </a:tr>
              <a:tr h="408936">
                <a:tc>
                  <a:txBody>
                    <a:bodyPr/>
                    <a:lstStyle/>
                    <a:p>
                      <a:pPr marL="0" marR="0" algn="just">
                        <a:lnSpc>
                          <a:spcPct val="105000"/>
                        </a:lnSpc>
                        <a:spcBef>
                          <a:spcPts val="0"/>
                        </a:spcBef>
                        <a:spcAft>
                          <a:spcPts val="0"/>
                        </a:spcAft>
                      </a:pPr>
                      <a:r>
                        <a:rPr lang="en-US" sz="900">
                          <a:effectLst/>
                        </a:rPr>
                        <a:t>onlyInfillWhereNeeded</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boolean</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When set to true, infill is treated as support material and only extruded where necessary.</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True or false</a:t>
                      </a:r>
                      <a:endParaRPr lang="en-US" sz="1000">
                        <a:effectLst/>
                        <a:latin typeface="Times New Roman"/>
                        <a:ea typeface="Times New Roman"/>
                        <a:cs typeface="Times New Roman"/>
                      </a:endParaRPr>
                    </a:p>
                  </a:txBody>
                  <a:tcPr marL="60512" marR="60512" marT="0" marB="0"/>
                </a:tc>
              </a:tr>
              <a:tr h="685750">
                <a:tc>
                  <a:txBody>
                    <a:bodyPr/>
                    <a:lstStyle/>
                    <a:p>
                      <a:pPr marL="0" marR="0" algn="just">
                        <a:lnSpc>
                          <a:spcPct val="105000"/>
                        </a:lnSpc>
                        <a:spcBef>
                          <a:spcPts val="0"/>
                        </a:spcBef>
                        <a:spcAft>
                          <a:spcPts val="0"/>
                        </a:spcAft>
                      </a:pPr>
                      <a:r>
                        <a:rPr lang="en-US" sz="900">
                          <a:effectLst/>
                        </a:rPr>
                        <a:t>solidInfillEveryNLayers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int</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When set to a integer other than 0, a layer of solid infill with be extruded n layers, where the value of solidInfillEveryNLayers is n.</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Greater than or equal to 0.</a:t>
                      </a:r>
                      <a:endParaRPr lang="en-US" sz="1000">
                        <a:effectLst/>
                        <a:latin typeface="Times New Roman"/>
                        <a:ea typeface="Times New Roman"/>
                        <a:cs typeface="Times New Roman"/>
                      </a:endParaRPr>
                    </a:p>
                  </a:txBody>
                  <a:tcPr marL="60512" marR="60512" marT="0" marB="0"/>
                </a:tc>
              </a:tr>
              <a:tr h="685750">
                <a:tc>
                  <a:txBody>
                    <a:bodyPr/>
                    <a:lstStyle/>
                    <a:p>
                      <a:pPr marL="0" marR="0" algn="just">
                        <a:lnSpc>
                          <a:spcPct val="105000"/>
                        </a:lnSpc>
                        <a:spcBef>
                          <a:spcPts val="0"/>
                        </a:spcBef>
                        <a:spcAft>
                          <a:spcPts val="0"/>
                        </a:spcAft>
                      </a:pPr>
                      <a:r>
                        <a:rPr lang="en-US" sz="900">
                          <a:effectLst/>
                        </a:rPr>
                        <a:t>infillAngle</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int</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Default base angle for fill orientation in degrees from 0 to 359. This is the angle the infill will oriented in relation to the vertical perimeters.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degrees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0 – 359</a:t>
                      </a:r>
                      <a:endParaRPr lang="en-US" sz="1000">
                        <a:effectLst/>
                        <a:latin typeface="Times New Roman"/>
                        <a:ea typeface="Times New Roman"/>
                        <a:cs typeface="Times New Roman"/>
                      </a:endParaRPr>
                    </a:p>
                  </a:txBody>
                  <a:tcPr marL="60512" marR="60512" marT="0" marB="0"/>
                </a:tc>
              </a:tr>
              <a:tr h="408936">
                <a:tc>
                  <a:txBody>
                    <a:bodyPr/>
                    <a:lstStyle/>
                    <a:p>
                      <a:pPr marL="0" marR="0" algn="just">
                        <a:lnSpc>
                          <a:spcPct val="105000"/>
                        </a:lnSpc>
                        <a:spcBef>
                          <a:spcPts val="0"/>
                        </a:spcBef>
                        <a:spcAft>
                          <a:spcPts val="0"/>
                        </a:spcAft>
                      </a:pPr>
                      <a:r>
                        <a:rPr lang="en-US" sz="900">
                          <a:effectLst/>
                        </a:rPr>
                        <a:t>solidInfillThresholdArea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int</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The threshold for area in square mm for which to force solid infill.</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mm</a:t>
                      </a:r>
                      <a:r>
                        <a:rPr lang="en-US" sz="900" baseline="30000">
                          <a:effectLst/>
                        </a:rPr>
                        <a:t>2</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Greater or equal to 0.</a:t>
                      </a:r>
                      <a:endParaRPr lang="en-US" sz="1000">
                        <a:effectLst/>
                        <a:latin typeface="Times New Roman"/>
                        <a:ea typeface="Times New Roman"/>
                        <a:cs typeface="Times New Roman"/>
                      </a:endParaRPr>
                    </a:p>
                  </a:txBody>
                  <a:tcPr marL="60512" marR="60512" marT="0" marB="0"/>
                </a:tc>
              </a:tr>
              <a:tr h="685750">
                <a:tc>
                  <a:txBody>
                    <a:bodyPr/>
                    <a:lstStyle/>
                    <a:p>
                      <a:pPr marL="0" marR="0" algn="just">
                        <a:lnSpc>
                          <a:spcPct val="105000"/>
                        </a:lnSpc>
                        <a:spcBef>
                          <a:spcPts val="0"/>
                        </a:spcBef>
                        <a:spcAft>
                          <a:spcPts val="0"/>
                        </a:spcAft>
                      </a:pPr>
                      <a:r>
                        <a:rPr lang="en-US" sz="900">
                          <a:effectLst/>
                        </a:rPr>
                        <a:t>onlyRetractInfillWhenCrossingPerimeters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boolean</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When set to true, filament will not be retracted unless crossing a perimeter, resulting in some visible oozing throughout the infill.</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True or false</a:t>
                      </a:r>
                      <a:endParaRPr lang="en-US" sz="1000">
                        <a:effectLst/>
                        <a:latin typeface="Times New Roman"/>
                        <a:ea typeface="Times New Roman"/>
                        <a:cs typeface="Times New Roman"/>
                      </a:endParaRPr>
                    </a:p>
                  </a:txBody>
                  <a:tcPr marL="60512" marR="60512" marT="0" marB="0"/>
                </a:tc>
              </a:tr>
              <a:tr h="408936">
                <a:tc>
                  <a:txBody>
                    <a:bodyPr/>
                    <a:lstStyle/>
                    <a:p>
                      <a:pPr marL="0" marR="0" algn="just">
                        <a:lnSpc>
                          <a:spcPct val="105000"/>
                        </a:lnSpc>
                        <a:spcBef>
                          <a:spcPts val="0"/>
                        </a:spcBef>
                        <a:spcAft>
                          <a:spcPts val="0"/>
                        </a:spcAft>
                      </a:pPr>
                      <a:r>
                        <a:rPr lang="en-US" sz="900">
                          <a:effectLst/>
                        </a:rPr>
                        <a:t>infillBeforePerimeters</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boolean</a:t>
                      </a:r>
                      <a:endParaRPr lang="en-US" sz="1000">
                        <a:effectLst/>
                        <a:latin typeface="Times New Roman"/>
                        <a:ea typeface="Times New Roman"/>
                        <a:cs typeface="Times New Roman"/>
                      </a:endParaRPr>
                    </a:p>
                  </a:txBody>
                  <a:tcPr marL="60512" marR="60512" marT="0" marB="0"/>
                </a:tc>
                <a:tc>
                  <a:txBody>
                    <a:bodyPr/>
                    <a:lstStyle/>
                    <a:p>
                      <a:pPr marL="0" marR="0" algn="l">
                        <a:lnSpc>
                          <a:spcPct val="105000"/>
                        </a:lnSpc>
                        <a:spcBef>
                          <a:spcPts val="0"/>
                        </a:spcBef>
                        <a:spcAft>
                          <a:spcPts val="0"/>
                        </a:spcAft>
                      </a:pPr>
                      <a:r>
                        <a:rPr lang="en-US" sz="900">
                          <a:effectLst/>
                        </a:rPr>
                        <a:t>When set to true, infill for each layer will be extruded before the perimeters are extruded.</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a:effectLst/>
                        </a:rPr>
                        <a:t>N/A</a:t>
                      </a:r>
                      <a:endParaRPr lang="en-US" sz="1000">
                        <a:effectLst/>
                        <a:latin typeface="Times New Roman"/>
                        <a:ea typeface="Times New Roman"/>
                        <a:cs typeface="Times New Roman"/>
                      </a:endParaRPr>
                    </a:p>
                  </a:txBody>
                  <a:tcPr marL="60512" marR="60512" marT="0" marB="0"/>
                </a:tc>
                <a:tc>
                  <a:txBody>
                    <a:bodyPr/>
                    <a:lstStyle/>
                    <a:p>
                      <a:pPr marL="0" marR="0" algn="just">
                        <a:lnSpc>
                          <a:spcPct val="105000"/>
                        </a:lnSpc>
                        <a:spcBef>
                          <a:spcPts val="0"/>
                        </a:spcBef>
                        <a:spcAft>
                          <a:spcPts val="0"/>
                        </a:spcAft>
                      </a:pPr>
                      <a:r>
                        <a:rPr lang="en-US" sz="900" dirty="0">
                          <a:effectLst/>
                        </a:rPr>
                        <a:t>True or false</a:t>
                      </a:r>
                      <a:endParaRPr lang="en-US" sz="1000" dirty="0">
                        <a:effectLst/>
                        <a:latin typeface="Times New Roman"/>
                        <a:ea typeface="Times New Roman"/>
                        <a:cs typeface="Times New Roman"/>
                      </a:endParaRPr>
                    </a:p>
                  </a:txBody>
                  <a:tcPr marL="60512" marR="60512" marT="0" marB="0"/>
                </a:tc>
              </a:tr>
            </a:tbl>
          </a:graphicData>
        </a:graphic>
      </p:graphicFrame>
    </p:spTree>
    <p:extLst>
      <p:ext uri="{BB962C8B-B14F-4D97-AF65-F5344CB8AC3E}">
        <p14:creationId xmlns:p14="http://schemas.microsoft.com/office/powerpoint/2010/main" val="903402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Layer &amp; Perimeter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dds_diagrams\Data Classes Aggregation Heirachy - LayerAndPerimetersConifgur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171491"/>
            <a:ext cx="6172200" cy="2562309"/>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2907118592"/>
              </p:ext>
            </p:extLst>
          </p:nvPr>
        </p:nvGraphicFramePr>
        <p:xfrm>
          <a:off x="1066800" y="3886200"/>
          <a:ext cx="6219825" cy="2880360"/>
        </p:xfrm>
        <a:graphic>
          <a:graphicData uri="http://schemas.openxmlformats.org/drawingml/2006/table">
            <a:tbl>
              <a:tblPr firstRow="1" firstCol="1" bandRow="1">
                <a:tableStyleId>{5C22544A-7EE6-4342-B048-85BDC9FD1C3A}</a:tableStyleId>
              </a:tblPr>
              <a:tblGrid>
                <a:gridCol w="1439152"/>
                <a:gridCol w="571092"/>
                <a:gridCol w="2284367"/>
                <a:gridCol w="513983"/>
                <a:gridCol w="141123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layerHeight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height of each layer in 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firstLayerHeight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height of the first layer of the print in 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perimeters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number of vertical perimeters in the print.  Essentially the number of "walls" around the perimeter of the print.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randomizedStartingPoints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boolean</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If true, each layer should start from a different vertex to avoid build up on a specific corner.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True or false</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generateExtraPerimetersWhenNeeded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boolean</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If true, extra perimeters should be added in slopes where more than the specified number of perimeters is needed.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True or false</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solidTopLayers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number of solid layers to generate on the top of the print.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solidBottomLayers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number of solid layers to generate on the bottom of the print.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Greater than or equal to 0.</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90455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Speed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D:\dds_diagrams\Data Classes Aggregation Heirachy - SpeedConfiguration.png"/>
          <p:cNvPicPr/>
          <p:nvPr/>
        </p:nvPicPr>
        <p:blipFill rotWithShape="1">
          <a:blip r:embed="rId2" cstate="print">
            <a:extLst>
              <a:ext uri="{28A0092B-C50C-407E-A947-70E740481C1C}">
                <a14:useLocalDpi xmlns:a14="http://schemas.microsoft.com/office/drawing/2010/main" val="0"/>
              </a:ext>
            </a:extLst>
          </a:blip>
          <a:srcRect l="3943" t="5854" r="3884" b="6136"/>
          <a:stretch/>
        </p:blipFill>
        <p:spPr bwMode="auto">
          <a:xfrm>
            <a:off x="2057400" y="1066800"/>
            <a:ext cx="3886200" cy="2252207"/>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3109157048"/>
              </p:ext>
            </p:extLst>
          </p:nvPr>
        </p:nvGraphicFramePr>
        <p:xfrm>
          <a:off x="1143000" y="3395207"/>
          <a:ext cx="6219825" cy="3520440"/>
        </p:xfrm>
        <a:graphic>
          <a:graphicData uri="http://schemas.openxmlformats.org/drawingml/2006/table">
            <a:tbl>
              <a:tblPr firstRow="1" firstCol="1" bandRow="1">
                <a:tableStyleId>{5C22544A-7EE6-4342-B048-85BDC9FD1C3A}</a:tableStyleId>
              </a:tblPr>
              <a:tblGrid>
                <a:gridCol w="1439152"/>
                <a:gridCol w="571092"/>
                <a:gridCol w="2284367"/>
                <a:gridCol w="513983"/>
                <a:gridCol w="141123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perimetersSpeed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perimeters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smallPerimetersSpeed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small perimeters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externalPerimetersSpeed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external perimeters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infillSpeed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infill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solidInfillSpeed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solid infill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topSolidInfillSpeed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top solid infill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supportMaterialSpeed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support material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bridgesSpeed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bridges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gapFillSpeed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gap fill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nonPrintMovesSpeed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non prdouble movements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firstLayerSpeed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Speed for the first layer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perimetersAcceleration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Acceleration for perimeters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r>
                        <a:rPr lang="en-US" sz="1000" baseline="30000">
                          <a:effectLst/>
                        </a:rPr>
                        <a:t>2</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infillAcceleration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Acceleration for infill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r>
                        <a:rPr lang="en-US" sz="1000" baseline="30000">
                          <a:effectLst/>
                        </a:rPr>
                        <a:t>2</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bridgeAcceleration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Acceleration for bridges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r>
                        <a:rPr lang="en-US" sz="1000" baseline="30000">
                          <a:effectLst/>
                        </a:rPr>
                        <a:t>2</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defaultAcceleration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Default Acceleration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mm/s</a:t>
                      </a:r>
                      <a:r>
                        <a:rPr lang="en-US" sz="1000" baseline="30000">
                          <a:effectLst/>
                        </a:rPr>
                        <a:t>2</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Greater than or equal to 0.</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244496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Skirt &amp; Brim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dds_diagrams\Data Classes Aggregation Heirachy - SkirtAndBrimConfiguration.png"/>
          <p:cNvPicPr/>
          <p:nvPr/>
        </p:nvPicPr>
        <p:blipFill rotWithShape="1">
          <a:blip r:embed="rId2">
            <a:extLst>
              <a:ext uri="{28A0092B-C50C-407E-A947-70E740481C1C}">
                <a14:useLocalDpi xmlns:a14="http://schemas.microsoft.com/office/drawing/2010/main" val="0"/>
              </a:ext>
            </a:extLst>
          </a:blip>
          <a:srcRect l="4604" t="9567" r="4560" b="9763"/>
          <a:stretch/>
        </p:blipFill>
        <p:spPr bwMode="auto">
          <a:xfrm>
            <a:off x="1524000" y="2126974"/>
            <a:ext cx="5398936" cy="2329732"/>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1636995714"/>
              </p:ext>
            </p:extLst>
          </p:nvPr>
        </p:nvGraphicFramePr>
        <p:xfrm>
          <a:off x="1066800" y="4724400"/>
          <a:ext cx="6219825" cy="2080260"/>
        </p:xfrm>
        <a:graphic>
          <a:graphicData uri="http://schemas.openxmlformats.org/drawingml/2006/table">
            <a:tbl>
              <a:tblPr firstRow="1" firstCol="1" bandRow="1">
                <a:tableStyleId>{5C22544A-7EE6-4342-B048-85BDC9FD1C3A}</a:tableStyleId>
              </a:tblPr>
              <a:tblGrid>
                <a:gridCol w="1439152"/>
                <a:gridCol w="571092"/>
                <a:gridCol w="2284367"/>
                <a:gridCol w="513983"/>
                <a:gridCol w="141123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skirtLoops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number loops of skirt to extrude (0 will extrude no skirt).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Loops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skirtDistanceFromObject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distance from the object the skirt will be extruded at in mm &gt;= 0. Setting this to 0 will essentially turn the skirt into brim.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skirtHeight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height of the skirt in layers &gt;= 1.</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1.</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skirtMinimumExtrusionLength</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minimum extrusion length of the skirt in mm &gt;= 0.</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brimWidth</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width of the brim in mm (0 will extrude no brim).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Greater than or equal to 0.</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5782472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Support Material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D:\dds_diagrams\Data Classes Aggregation Heirachy - SupportMaterialConfiguration.png"/>
          <p:cNvPicPr/>
          <p:nvPr/>
        </p:nvPicPr>
        <p:blipFill rotWithShape="1">
          <a:blip r:embed="rId2">
            <a:extLst>
              <a:ext uri="{28A0092B-C50C-407E-A947-70E740481C1C}">
                <a14:useLocalDpi xmlns:a14="http://schemas.microsoft.com/office/drawing/2010/main" val="0"/>
              </a:ext>
            </a:extLst>
          </a:blip>
          <a:srcRect l="4382" t="9183" r="4649" b="9046"/>
          <a:stretch/>
        </p:blipFill>
        <p:spPr bwMode="auto">
          <a:xfrm>
            <a:off x="1676400" y="1142999"/>
            <a:ext cx="5029200" cy="2209139"/>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3083115264"/>
              </p:ext>
            </p:extLst>
          </p:nvPr>
        </p:nvGraphicFramePr>
        <p:xfrm>
          <a:off x="1275522" y="3355584"/>
          <a:ext cx="6219825" cy="3520440"/>
        </p:xfrm>
        <a:graphic>
          <a:graphicData uri="http://schemas.openxmlformats.org/drawingml/2006/table">
            <a:tbl>
              <a:tblPr firstRow="1" firstCol="1" bandRow="1">
                <a:tableStyleId>{5C22544A-7EE6-4342-B048-85BDC9FD1C3A}</a:tableStyleId>
              </a:tblPr>
              <a:tblGrid>
                <a:gridCol w="1439152"/>
                <a:gridCol w="571092"/>
                <a:gridCol w="2284367"/>
                <a:gridCol w="513983"/>
                <a:gridCol w="141123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generateSupportMaterial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boolean</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When set to true, G-code for support material will be generated.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True or false</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overhangThreshold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overhang threshold in degrees.  Support material will not be for overhangs whose slope angle is above this threshold.</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degrees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0 – 180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enforceSupportForFirstNLayers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Forces support material on the first n 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raftLayers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Number of raft layers to print below the object.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supportMaterialPattern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String</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Pattern used to generate support material.</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t>
                      </a:r>
                      <a:r>
                        <a:rPr lang="en-US" sz="1000" cap="all">
                          <a:effectLst/>
                        </a:rPr>
                        <a:t>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Within set of available infill patterns.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supportPatternSpacing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spacing in mm between support lines.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supportPatternAngle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angle the support pattern is extruded at (between 0 and 359).</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degrees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0 – 359</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interfaceLayers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int</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number of interface layers to print between the raft and object.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Layers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interfacePatternSpacing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spacing in mm between support lines.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Greater than or equal to 0.</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469270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File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dds_diagrams\Data Classes Aggregation Heirachy - FileConfigur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143000"/>
            <a:ext cx="7315200" cy="2590800"/>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3655009389"/>
              </p:ext>
            </p:extLst>
          </p:nvPr>
        </p:nvGraphicFramePr>
        <p:xfrm>
          <a:off x="990600" y="4495800"/>
          <a:ext cx="6219825" cy="1440180"/>
        </p:xfrm>
        <a:graphic>
          <a:graphicData uri="http://schemas.openxmlformats.org/drawingml/2006/table">
            <a:tbl>
              <a:tblPr firstRow="1" firstCol="1" bandRow="1">
                <a:tableStyleId>{5C22544A-7EE6-4342-B048-85BDC9FD1C3A}</a:tableStyleId>
              </a:tblPr>
              <a:tblGrid>
                <a:gridCol w="1439152"/>
                <a:gridCol w="571092"/>
                <a:gridCol w="2284367"/>
                <a:gridCol w="513983"/>
                <a:gridCol w="1411231"/>
              </a:tblGrid>
              <a:tr h="0">
                <a:tc>
                  <a:txBody>
                    <a:bodyPr/>
                    <a:lstStyle/>
                    <a:p>
                      <a:pPr marL="0" marR="0" algn="just">
                        <a:lnSpc>
                          <a:spcPct val="105000"/>
                        </a:lnSpc>
                        <a:spcBef>
                          <a:spcPts val="0"/>
                        </a:spcBef>
                        <a:spcAft>
                          <a:spcPts val="0"/>
                        </a:spcAft>
                      </a:pPr>
                      <a:r>
                        <a:rPr lang="en-US" sz="1000">
                          <a:effectLst/>
                        </a:rPr>
                        <a:t>Name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parentSTLFile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File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reference to the parent STL that will be subsectioned in the preprocessing layer.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subsectionSTLFile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File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reference to the STL file that represents the subsection of the parent STL file.  This is set in the preprocessing layer.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N/A</a:t>
                      </a:r>
                      <a:endParaRPr lang="en-US"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349707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Material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D:\dds_diagrams\Data Classes Aggregation Heirachy - MaterialConfiguration.png"/>
          <p:cNvPicPr/>
          <p:nvPr/>
        </p:nvPicPr>
        <p:blipFill rotWithShape="1">
          <a:blip r:embed="rId2" cstate="print">
            <a:extLst>
              <a:ext uri="{28A0092B-C50C-407E-A947-70E740481C1C}">
                <a14:useLocalDpi xmlns:a14="http://schemas.microsoft.com/office/drawing/2010/main" val="0"/>
              </a:ext>
            </a:extLst>
          </a:blip>
          <a:srcRect l="4649" t="5147" r="3980" b="4301"/>
          <a:stretch/>
        </p:blipFill>
        <p:spPr bwMode="auto">
          <a:xfrm>
            <a:off x="0" y="1066800"/>
            <a:ext cx="3990892" cy="4035950"/>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861133437"/>
              </p:ext>
            </p:extLst>
          </p:nvPr>
        </p:nvGraphicFramePr>
        <p:xfrm>
          <a:off x="4038600" y="990600"/>
          <a:ext cx="4343401" cy="5791200"/>
        </p:xfrm>
        <a:graphic>
          <a:graphicData uri="http://schemas.openxmlformats.org/drawingml/2006/table">
            <a:tbl>
              <a:tblPr firstRow="1" firstCol="1" bandRow="1">
                <a:tableStyleId>{5C22544A-7EE6-4342-B048-85BDC9FD1C3A}</a:tableStyleId>
              </a:tblPr>
              <a:tblGrid>
                <a:gridCol w="1004983"/>
                <a:gridCol w="398803"/>
                <a:gridCol w="1595209"/>
                <a:gridCol w="358922"/>
                <a:gridCol w="985484"/>
              </a:tblGrid>
              <a:tr h="193040">
                <a:tc>
                  <a:txBody>
                    <a:bodyPr/>
                    <a:lstStyle/>
                    <a:p>
                      <a:pPr marL="0" marR="0" algn="just">
                        <a:lnSpc>
                          <a:spcPct val="105000"/>
                        </a:lnSpc>
                        <a:spcBef>
                          <a:spcPts val="0"/>
                        </a:spcBef>
                        <a:spcAft>
                          <a:spcPts val="0"/>
                        </a:spcAft>
                      </a:pPr>
                      <a:r>
                        <a:rPr lang="en-US" sz="500">
                          <a:effectLst/>
                        </a:rPr>
                        <a:t>Name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Data Type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Description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Units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Boundaries</a:t>
                      </a:r>
                      <a:endParaRPr lang="en-US" sz="500">
                        <a:effectLst/>
                        <a:latin typeface="Times New Roman"/>
                        <a:ea typeface="Times New Roman"/>
                        <a:cs typeface="Times New Roman"/>
                      </a:endParaRPr>
                    </a:p>
                  </a:txBody>
                  <a:tcPr marL="34290" marR="34290" marT="0" marB="0"/>
                </a:tc>
              </a:tr>
              <a:tr h="96520">
                <a:tc>
                  <a:txBody>
                    <a:bodyPr/>
                    <a:lstStyle/>
                    <a:p>
                      <a:pPr marL="0" marR="0" algn="just">
                        <a:lnSpc>
                          <a:spcPct val="105000"/>
                        </a:lnSpc>
                        <a:spcBef>
                          <a:spcPts val="0"/>
                        </a:spcBef>
                        <a:spcAft>
                          <a:spcPts val="0"/>
                        </a:spcAft>
                      </a:pPr>
                      <a:r>
                        <a:rPr lang="en-US" sz="500">
                          <a:effectLst/>
                        </a:rPr>
                        <a:t>filamentDiameter</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Diameter in mm of the filament.</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0.</a:t>
                      </a:r>
                      <a:endParaRPr lang="en-US" sz="500">
                        <a:effectLst/>
                        <a:latin typeface="Times New Roman"/>
                        <a:ea typeface="Times New Roman"/>
                        <a:cs typeface="Times New Roman"/>
                      </a:endParaRPr>
                    </a:p>
                  </a:txBody>
                  <a:tcPr marL="34290" marR="34290" marT="0" marB="0"/>
                </a:tc>
              </a:tr>
              <a:tr h="386080">
                <a:tc>
                  <a:txBody>
                    <a:bodyPr/>
                    <a:lstStyle/>
                    <a:p>
                      <a:pPr marL="0" marR="0" algn="just">
                        <a:lnSpc>
                          <a:spcPct val="105000"/>
                        </a:lnSpc>
                        <a:spcBef>
                          <a:spcPts val="0"/>
                        </a:spcBef>
                        <a:spcAft>
                          <a:spcPts val="0"/>
                        </a:spcAft>
                      </a:pPr>
                      <a:r>
                        <a:rPr lang="en-US" sz="500">
                          <a:effectLst/>
                        </a:rPr>
                        <a:t>extrusionMultiplier</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Flow rate multiplier.  This changes the flow rate proportionally. 0.9 will be 90% flow rate, while 1.1 will be 110% flow rate.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Ratio</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0.0.</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firstLayerExtrusionTemperature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temperature (in degrees C) the extruder needs to be to extrude the first layer of this material.</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degrees C</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Within extruder temperature range.</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extrusionTemperature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temperature (in degrees C) the extruder needs to be to extrude this material.</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degrees C</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Within extruder temperature range.</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retractionLength</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Length (in mm) to retract during retraction. 0 to disable retraction.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retractionLiftZ</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(positive) z value to quickly lift the extruder by during a retraction.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retractionSpeed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speed (in mm/s) at which to retract the filament during retraction (extruder motor 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extraLengthAfterRetraction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extra length of filament to push out during the first extrude after a retraction.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minimumTravelAfterRetraction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Retraction is not triggered when travel moves shorter than this distance.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retractOnLayerChange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boolean</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When set to true, retraction will be triggered on each layer change.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N/A</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True or false</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wipeBeforeRetract</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boolean</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When set to true, the nozzle will be moved while retracting to reduce blob.</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N/A</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True or false</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retractionLengthBeforeToolChange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Length (in mm) to retract when the tool is disabled.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extraLengthOnToolReenable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double</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extra length of filament to push out during the first extrude after the tool is re-enabled.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fanAlwaysOn</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boolean</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When set to true, fan will always run at at least minimum 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N/A</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True or false</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enableAutoCooling</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boolean</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When set to true, fan speed will automatically be set based on printing time.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N/A</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True or false</a:t>
                      </a:r>
                      <a:endParaRPr lang="en-US" sz="500">
                        <a:effectLst/>
                        <a:latin typeface="Times New Roman"/>
                        <a:ea typeface="Times New Roman"/>
                        <a:cs typeface="Times New Roman"/>
                      </a:endParaRPr>
                    </a:p>
                  </a:txBody>
                  <a:tcPr marL="34290" marR="34290" marT="0" marB="0"/>
                </a:tc>
              </a:tr>
              <a:tr h="96520">
                <a:tc>
                  <a:txBody>
                    <a:bodyPr/>
                    <a:lstStyle/>
                    <a:p>
                      <a:pPr marL="0" marR="0" algn="just">
                        <a:lnSpc>
                          <a:spcPct val="105000"/>
                        </a:lnSpc>
                        <a:spcBef>
                          <a:spcPts val="0"/>
                        </a:spcBef>
                        <a:spcAft>
                          <a:spcPts val="0"/>
                        </a:spcAft>
                      </a:pPr>
                      <a:r>
                        <a:rPr lang="en-US" sz="500">
                          <a:effectLst/>
                        </a:rPr>
                        <a:t>minFanSpeed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minimum fan speed in PWM.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PWM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0 – maxFanSpeed</a:t>
                      </a:r>
                      <a:endParaRPr lang="en-US" sz="500">
                        <a:effectLst/>
                        <a:latin typeface="Times New Roman"/>
                        <a:ea typeface="Times New Roman"/>
                        <a:cs typeface="Times New Roman"/>
                      </a:endParaRPr>
                    </a:p>
                  </a:txBody>
                  <a:tcPr marL="34290" marR="34290" marT="0" marB="0"/>
                </a:tc>
              </a:tr>
              <a:tr h="96520">
                <a:tc>
                  <a:txBody>
                    <a:bodyPr/>
                    <a:lstStyle/>
                    <a:p>
                      <a:pPr marL="0" marR="0" algn="just">
                        <a:lnSpc>
                          <a:spcPct val="105000"/>
                        </a:lnSpc>
                        <a:spcBef>
                          <a:spcPts val="0"/>
                        </a:spcBef>
                        <a:spcAft>
                          <a:spcPts val="0"/>
                        </a:spcAft>
                      </a:pPr>
                      <a:r>
                        <a:rPr lang="en-US" sz="500">
                          <a:effectLst/>
                        </a:rPr>
                        <a:t>maxFanSpeed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maximum fan speed in PWM.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PWM</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minFanSpeed – 100</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bridgeFanSpeedPercent</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percentage of default fan speed used for bridges expressed as an int (100 = 100%)</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0 – 100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disableFanForFirstNLayers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number of first layers to disable the fan for.</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Layers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enableFanTimeThreshold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If the print time of a layer is below this threshold (in seconds), the fan will be activated.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Seconds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386080">
                <a:tc>
                  <a:txBody>
                    <a:bodyPr/>
                    <a:lstStyle/>
                    <a:p>
                      <a:pPr marL="0" marR="0" algn="just">
                        <a:lnSpc>
                          <a:spcPct val="105000"/>
                        </a:lnSpc>
                        <a:spcBef>
                          <a:spcPts val="0"/>
                        </a:spcBef>
                        <a:spcAft>
                          <a:spcPts val="0"/>
                        </a:spcAft>
                      </a:pPr>
                      <a:r>
                        <a:rPr lang="en-US" sz="500">
                          <a:effectLst/>
                        </a:rPr>
                        <a:t>slowDownTimeTreshold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If the print time of a layer is below this threshold (in seconds), the move speed will be slowed to attempt to get the layer print time up to this threshold.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Seconds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or equal to 0.</a:t>
                      </a:r>
                      <a:endParaRPr lang="en-US" sz="500">
                        <a:effectLst/>
                        <a:latin typeface="Times New Roman"/>
                        <a:ea typeface="Times New Roman"/>
                        <a:cs typeface="Times New Roman"/>
                      </a:endParaRPr>
                    </a:p>
                  </a:txBody>
                  <a:tcPr marL="34290" marR="34290" marT="0" marB="0"/>
                </a:tc>
              </a:tr>
              <a:tr h="193040">
                <a:tc>
                  <a:txBody>
                    <a:bodyPr/>
                    <a:lstStyle/>
                    <a:p>
                      <a:pPr marL="0" marR="0" algn="just">
                        <a:lnSpc>
                          <a:spcPct val="105000"/>
                        </a:lnSpc>
                        <a:spcBef>
                          <a:spcPts val="0"/>
                        </a:spcBef>
                        <a:spcAft>
                          <a:spcPts val="0"/>
                        </a:spcAft>
                      </a:pPr>
                      <a:r>
                        <a:rPr lang="en-US" sz="500">
                          <a:effectLst/>
                        </a:rPr>
                        <a:t>minPrintSpeed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int</a:t>
                      </a:r>
                      <a:endParaRPr lang="en-US" sz="500">
                        <a:effectLst/>
                        <a:latin typeface="Times New Roman"/>
                        <a:ea typeface="Times New Roman"/>
                        <a:cs typeface="Times New Roman"/>
                      </a:endParaRPr>
                    </a:p>
                  </a:txBody>
                  <a:tcPr marL="34290" marR="34290" marT="0" marB="0"/>
                </a:tc>
                <a:tc>
                  <a:txBody>
                    <a:bodyPr/>
                    <a:lstStyle/>
                    <a:p>
                      <a:pPr marL="0" marR="0" algn="l">
                        <a:lnSpc>
                          <a:spcPct val="105000"/>
                        </a:lnSpc>
                        <a:spcBef>
                          <a:spcPts val="0"/>
                        </a:spcBef>
                        <a:spcAft>
                          <a:spcPts val="0"/>
                        </a:spcAft>
                      </a:pPr>
                      <a:r>
                        <a:rPr lang="en-US" sz="500">
                          <a:effectLst/>
                        </a:rPr>
                        <a:t>The move speed will not be scaled down below this speed.</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mm/s</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Greater than 0.</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customStartGCode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400">
                          <a:effectLst/>
                        </a:rPr>
                        <a:t>String</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The custom G-Code to run when the material starts printing.</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N/A</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G-Codes that are understood by the printer.</a:t>
                      </a:r>
                      <a:endParaRPr lang="en-US" sz="500">
                        <a:effectLst/>
                        <a:latin typeface="Times New Roman"/>
                        <a:ea typeface="Times New Roman"/>
                        <a:cs typeface="Times New Roman"/>
                      </a:endParaRPr>
                    </a:p>
                  </a:txBody>
                  <a:tcPr marL="34290" marR="34290" marT="0" marB="0"/>
                </a:tc>
              </a:tr>
              <a:tr h="289560">
                <a:tc>
                  <a:txBody>
                    <a:bodyPr/>
                    <a:lstStyle/>
                    <a:p>
                      <a:pPr marL="0" marR="0" algn="just">
                        <a:lnSpc>
                          <a:spcPct val="105000"/>
                        </a:lnSpc>
                        <a:spcBef>
                          <a:spcPts val="0"/>
                        </a:spcBef>
                        <a:spcAft>
                          <a:spcPts val="0"/>
                        </a:spcAft>
                      </a:pPr>
                      <a:r>
                        <a:rPr lang="en-US" sz="500">
                          <a:effectLst/>
                        </a:rPr>
                        <a:t>customEndGCode</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400">
                          <a:effectLst/>
                        </a:rPr>
                        <a:t>String</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The custom G-Code to run when the material stops printing.</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a:effectLst/>
                        </a:rPr>
                        <a:t>N/A</a:t>
                      </a:r>
                      <a:endParaRPr lang="en-US" sz="500">
                        <a:effectLst/>
                        <a:latin typeface="Times New Roman"/>
                        <a:ea typeface="Times New Roman"/>
                        <a:cs typeface="Times New Roman"/>
                      </a:endParaRPr>
                    </a:p>
                  </a:txBody>
                  <a:tcPr marL="34290" marR="34290" marT="0" marB="0"/>
                </a:tc>
                <a:tc>
                  <a:txBody>
                    <a:bodyPr/>
                    <a:lstStyle/>
                    <a:p>
                      <a:pPr marL="0" marR="0" algn="just">
                        <a:lnSpc>
                          <a:spcPct val="105000"/>
                        </a:lnSpc>
                        <a:spcBef>
                          <a:spcPts val="0"/>
                        </a:spcBef>
                        <a:spcAft>
                          <a:spcPts val="0"/>
                        </a:spcAft>
                      </a:pPr>
                      <a:r>
                        <a:rPr lang="en-US" sz="500" dirty="0">
                          <a:effectLst/>
                        </a:rPr>
                        <a:t>G-Codes that are understood by the printer.</a:t>
                      </a:r>
                      <a:endParaRPr lang="en-US" sz="500" dirty="0">
                        <a:effectLst/>
                        <a:latin typeface="Times New Roman"/>
                        <a:ea typeface="Times New Roman"/>
                        <a:cs typeface="Times New Roman"/>
                      </a:endParaRPr>
                    </a:p>
                  </a:txBody>
                  <a:tcPr marL="34290" marR="34290" marT="0" marB="0"/>
                </a:tc>
              </a:tr>
            </a:tbl>
          </a:graphicData>
        </a:graphic>
      </p:graphicFrame>
    </p:spTree>
    <p:extLst>
      <p:ext uri="{BB962C8B-B14F-4D97-AF65-F5344CB8AC3E}">
        <p14:creationId xmlns:p14="http://schemas.microsoft.com/office/powerpoint/2010/main" val="2230794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Architecture Overview</a:t>
            </a:r>
          </a:p>
          <a:p>
            <a:r>
              <a:rPr lang="en-US" dirty="0" smtClean="0"/>
              <a:t>Module Overview</a:t>
            </a:r>
          </a:p>
          <a:p>
            <a:r>
              <a:rPr lang="en-US" dirty="0" smtClean="0"/>
              <a:t>Critical Data Object Requirements</a:t>
            </a:r>
          </a:p>
          <a:p>
            <a:r>
              <a:rPr lang="en-US" dirty="0" smtClean="0"/>
              <a:t>Detail Module Descriptions</a:t>
            </a:r>
          </a:p>
          <a:p>
            <a:r>
              <a:rPr lang="en-US" dirty="0" smtClean="0"/>
              <a:t>Requirements Traceability</a:t>
            </a:r>
          </a:p>
          <a:p>
            <a:r>
              <a:rPr lang="en-US" dirty="0" smtClean="0"/>
              <a:t>Acceptance Plan</a:t>
            </a:r>
          </a:p>
          <a:p>
            <a:endParaRPr lang="en-US" dirty="0" smtClean="0"/>
          </a:p>
          <a:p>
            <a:endParaRPr lang="en-US" dirty="0" smtClean="0"/>
          </a:p>
        </p:txBody>
      </p:sp>
    </p:spTree>
    <p:extLst>
      <p:ext uri="{BB962C8B-B14F-4D97-AF65-F5344CB8AC3E}">
        <p14:creationId xmlns:p14="http://schemas.microsoft.com/office/powerpoint/2010/main" val="32945719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 y="152400"/>
            <a:ext cx="8686800" cy="1066800"/>
          </a:xfrm>
        </p:spPr>
        <p:txBody>
          <a:bodyPr/>
          <a:lstStyle/>
          <a:p>
            <a:r>
              <a:rPr lang="en-US" dirty="0" smtClean="0"/>
              <a:t>Extruder Configuration </a:t>
            </a:r>
            <a:r>
              <a:rPr lang="en-US" dirty="0" smtClean="0"/>
              <a:t>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63974300"/>
              </p:ext>
            </p:extLst>
          </p:nvPr>
        </p:nvGraphicFramePr>
        <p:xfrm>
          <a:off x="1066800" y="3886200"/>
          <a:ext cx="6219825" cy="2880360"/>
        </p:xfrm>
        <a:graphic>
          <a:graphicData uri="http://schemas.openxmlformats.org/drawingml/2006/table">
            <a:tbl>
              <a:tblPr firstRow="1" firstCol="1" bandRow="1">
                <a:tableStyleId>{5C22544A-7EE6-4342-B048-85BDC9FD1C3A}</a:tableStyleId>
              </a:tblPr>
              <a:tblGrid>
                <a:gridCol w="1439152"/>
                <a:gridCol w="571092"/>
                <a:gridCol w="2284367"/>
                <a:gridCol w="513983"/>
                <a:gridCol w="1411231"/>
              </a:tblGrid>
              <a:tr h="0">
                <a:tc>
                  <a:txBody>
                    <a:bodyPr/>
                    <a:lstStyle/>
                    <a:p>
                      <a:pPr marL="0" marR="0" algn="just">
                        <a:lnSpc>
                          <a:spcPct val="105000"/>
                        </a:lnSpc>
                        <a:spcBef>
                          <a:spcPts val="0"/>
                        </a:spcBef>
                        <a:spcAft>
                          <a:spcPts val="0"/>
                        </a:spcAft>
                      </a:pPr>
                      <a:r>
                        <a:rPr lang="en-US" sz="1000" dirty="0">
                          <a:effectLst/>
                        </a:rPr>
                        <a:t>Name</a:t>
                      </a:r>
                      <a:endParaRPr lang="en-US" sz="1100" dirty="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Data Type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Description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Units</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Boundaries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extruderType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String</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type of extruder.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Within the set of available extruder types.</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nozzleDiameter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diameter of the nozzle in 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xOffset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x offset in respect to the position on the printer.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yOffset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y offset in respect to the position on the printer.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zOffset</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double</a:t>
                      </a:r>
                      <a:endParaRPr lang="en-US" sz="1100">
                        <a:effectLst/>
                        <a:latin typeface="Times New Roman"/>
                        <a:ea typeface="Times New Roman"/>
                        <a:cs typeface="Times New Roman"/>
                      </a:endParaRPr>
                    </a:p>
                  </a:txBody>
                  <a:tcPr marL="68580" marR="68580" marT="0" marB="0"/>
                </a:tc>
                <a:tc>
                  <a:txBody>
                    <a:bodyPr/>
                    <a:lstStyle/>
                    <a:p>
                      <a:pPr marL="0" marR="0" algn="l">
                        <a:lnSpc>
                          <a:spcPct val="105000"/>
                        </a:lnSpc>
                        <a:spcBef>
                          <a:spcPts val="0"/>
                        </a:spcBef>
                        <a:spcAft>
                          <a:spcPts val="0"/>
                        </a:spcAft>
                      </a:pPr>
                      <a:r>
                        <a:rPr lang="en-US" sz="1000">
                          <a:effectLst/>
                        </a:rPr>
                        <a:t>The z offset in respect to the position on the printer.</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mm</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Greater than or equal to 0.</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customStartGCode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String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custom G-Code to run when the extruder is activated for extrusion.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G-Codes that are understood by the printer.</a:t>
                      </a:r>
                      <a:endParaRPr lang="en-US" sz="1100">
                        <a:effectLst/>
                        <a:latin typeface="Times New Roman"/>
                        <a:ea typeface="Times New Roman"/>
                        <a:cs typeface="Times New Roman"/>
                      </a:endParaRPr>
                    </a:p>
                  </a:txBody>
                  <a:tcPr marL="68580" marR="68580" marT="0" marB="0"/>
                </a:tc>
              </a:tr>
              <a:tr h="0">
                <a:tc>
                  <a:txBody>
                    <a:bodyPr/>
                    <a:lstStyle/>
                    <a:p>
                      <a:pPr marL="0" marR="0" algn="just">
                        <a:lnSpc>
                          <a:spcPct val="105000"/>
                        </a:lnSpc>
                        <a:spcBef>
                          <a:spcPts val="0"/>
                        </a:spcBef>
                        <a:spcAft>
                          <a:spcPts val="0"/>
                        </a:spcAft>
                      </a:pPr>
                      <a:r>
                        <a:rPr lang="en-US" sz="1000">
                          <a:effectLst/>
                        </a:rPr>
                        <a:t>customEndGCode</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800">
                          <a:effectLst/>
                        </a:rPr>
                        <a:t>String</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The custom G-Code to run when the extruder is deactivated after extrusion.</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a:effectLst/>
                        </a:rPr>
                        <a:t>N/A</a:t>
                      </a:r>
                      <a:endParaRPr lang="en-US" sz="1100">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000" dirty="0">
                          <a:effectLst/>
                        </a:rPr>
                        <a:t>G-Codes that are understood by the printer.</a:t>
                      </a:r>
                      <a:endParaRPr lang="en-US" sz="1100" dirty="0">
                        <a:effectLst/>
                        <a:latin typeface="Times New Roman"/>
                        <a:ea typeface="Times New Roman"/>
                        <a:cs typeface="Times New Roman"/>
                      </a:endParaRPr>
                    </a:p>
                  </a:txBody>
                  <a:tcPr marL="68580" marR="68580" marT="0" marB="0"/>
                </a:tc>
              </a:tr>
            </a:tbl>
          </a:graphicData>
        </a:graphic>
      </p:graphicFrame>
      <p:pic>
        <p:nvPicPr>
          <p:cNvPr id="9" name="Picture 8" descr="D:\dds_diagrams\Data Classes Aggregation Heirachy - ExtruderConfiguration.png"/>
          <p:cNvPicPr/>
          <p:nvPr/>
        </p:nvPicPr>
        <p:blipFill rotWithShape="1">
          <a:blip r:embed="rId2">
            <a:extLst>
              <a:ext uri="{28A0092B-C50C-407E-A947-70E740481C1C}">
                <a14:useLocalDpi xmlns:a14="http://schemas.microsoft.com/office/drawing/2010/main" val="0"/>
              </a:ext>
            </a:extLst>
          </a:blip>
          <a:srcRect l="3356" t="8554" r="3935" b="8370"/>
          <a:stretch/>
        </p:blipFill>
        <p:spPr bwMode="auto">
          <a:xfrm>
            <a:off x="1494845" y="1216550"/>
            <a:ext cx="5510254" cy="2194560"/>
          </a:xfrm>
          <a:prstGeom prst="rect">
            <a:avLst/>
          </a:prstGeom>
          <a:noFill/>
          <a:ln>
            <a:noFill/>
          </a:ln>
        </p:spPr>
      </p:pic>
    </p:spTree>
    <p:extLst>
      <p:ext uri="{BB962C8B-B14F-4D97-AF65-F5344CB8AC3E}">
        <p14:creationId xmlns:p14="http://schemas.microsoft.com/office/powerpoint/2010/main" val="30507098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23082" cy="1066800"/>
          </a:xfrm>
        </p:spPr>
        <p:txBody>
          <a:bodyPr/>
          <a:lstStyle/>
          <a:p>
            <a:r>
              <a:rPr lang="en-US" dirty="0" smtClean="0"/>
              <a:t>User Interface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7239000" cy="547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35351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23082" cy="1066800"/>
          </a:xfrm>
        </p:spPr>
        <p:txBody>
          <a:bodyPr/>
          <a:lstStyle/>
          <a:p>
            <a:r>
              <a:rPr lang="en-US" dirty="0" smtClean="0"/>
              <a:t>Database Subsystem</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p:nvPr/>
        </p:nvPicPr>
        <p:blipFill>
          <a:blip r:embed="rId2"/>
          <a:stretch>
            <a:fillRect/>
          </a:stretch>
        </p:blipFill>
        <p:spPr>
          <a:xfrm>
            <a:off x="228600" y="990600"/>
            <a:ext cx="8077200" cy="5791200"/>
          </a:xfrm>
          <a:prstGeom prst="rect">
            <a:avLst/>
          </a:prstGeom>
        </p:spPr>
      </p:pic>
    </p:spTree>
    <p:extLst>
      <p:ext uri="{BB962C8B-B14F-4D97-AF65-F5344CB8AC3E}">
        <p14:creationId xmlns:p14="http://schemas.microsoft.com/office/powerpoint/2010/main" val="2440201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23082" cy="1066800"/>
          </a:xfrm>
        </p:spPr>
        <p:txBody>
          <a:bodyPr/>
          <a:lstStyle/>
          <a:p>
            <a:r>
              <a:rPr lang="en-US" dirty="0" smtClean="0"/>
              <a:t>Persistence Framework Module</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406809180"/>
              </p:ext>
            </p:extLst>
          </p:nvPr>
        </p:nvGraphicFramePr>
        <p:xfrm>
          <a:off x="29817" y="1295401"/>
          <a:ext cx="4999382" cy="5562599"/>
        </p:xfrm>
        <a:graphic>
          <a:graphicData uri="http://schemas.openxmlformats.org/drawingml/2006/table">
            <a:tbl>
              <a:tblPr>
                <a:tableStyleId>{5C22544A-7EE6-4342-B048-85BDC9FD1C3A}</a:tableStyleId>
              </a:tblPr>
              <a:tblGrid>
                <a:gridCol w="1665748"/>
                <a:gridCol w="1666817"/>
                <a:gridCol w="1666817"/>
              </a:tblGrid>
              <a:tr h="204668">
                <a:tc>
                  <a:txBody>
                    <a:bodyPr/>
                    <a:lstStyle/>
                    <a:p>
                      <a:pPr marL="0" marR="0" algn="just">
                        <a:lnSpc>
                          <a:spcPct val="105000"/>
                        </a:lnSpc>
                        <a:spcBef>
                          <a:spcPts val="0"/>
                        </a:spcBef>
                        <a:spcAft>
                          <a:spcPts val="800"/>
                        </a:spcAft>
                      </a:pPr>
                      <a:r>
                        <a:rPr lang="en-US" sz="900" dirty="0">
                          <a:effectLst/>
                        </a:rPr>
                        <a:t>Interface</a:t>
                      </a:r>
                      <a:endParaRPr lang="en-US" sz="900" dirty="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900" dirty="0">
                          <a:effectLst/>
                        </a:rPr>
                        <a:t>Information Required</a:t>
                      </a:r>
                      <a:endParaRPr lang="en-US" sz="900" dirty="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900" dirty="0">
                          <a:effectLst/>
                        </a:rPr>
                        <a:t>Information Returned</a:t>
                      </a:r>
                      <a:endParaRPr lang="en-US" sz="900" dirty="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getPrinterConfigurations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dirty="0">
                          <a:effectLst/>
                        </a:rPr>
                        <a:t>None</a:t>
                      </a:r>
                      <a:endParaRPr lang="en-US" sz="900" dirty="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dirty="0" err="1">
                          <a:effectLst/>
                        </a:rPr>
                        <a:t>ArrayList</a:t>
                      </a:r>
                      <a:r>
                        <a:rPr lang="en-US" sz="900" dirty="0">
                          <a:effectLst/>
                        </a:rPr>
                        <a:t>&lt;String&gt; of names</a:t>
                      </a:r>
                      <a:endParaRPr lang="en-US" sz="900" dirty="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getExtruderConfigurations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getMaterialConfigurations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getPrintJobConfigurations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getPrintConfigurations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getPrinterConfig</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PrinterConfiguration Object</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getExtruderConfig</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ExtruderConfiguration Object</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getMaterialConfig</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MaterialConfiguration Object</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getPrintJobConfiguration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PrintJobConfiguration Object</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getPrintConfiguration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PrintConfiguration Object</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savePrinterConfiguration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PrinterConfiguration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saveExtruderConfiguration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ExtruderConfiguration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saveMaterialConfiguration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MaterialConfiguration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savePrintJobConfiguration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PrintJobConfiguration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savePrintConfiguration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deletePrinterConfiguration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deleteExtruderConfiguration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deleteMaterialConfiguration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319629">
                <a:tc>
                  <a:txBody>
                    <a:bodyPr/>
                    <a:lstStyle/>
                    <a:p>
                      <a:pPr marL="0" marR="0" algn="l">
                        <a:lnSpc>
                          <a:spcPct val="105000"/>
                        </a:lnSpc>
                        <a:spcBef>
                          <a:spcPts val="0"/>
                        </a:spcBef>
                        <a:spcAft>
                          <a:spcPts val="0"/>
                        </a:spcAft>
                      </a:pPr>
                      <a:r>
                        <a:rPr lang="en-US" sz="900">
                          <a:effectLst/>
                        </a:rPr>
                        <a:t>deletePrintJobConfiguration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04668">
                <a:tc>
                  <a:txBody>
                    <a:bodyPr/>
                    <a:lstStyle/>
                    <a:p>
                      <a:pPr marL="0" marR="0" algn="l">
                        <a:lnSpc>
                          <a:spcPct val="105000"/>
                        </a:lnSpc>
                        <a:spcBef>
                          <a:spcPts val="0"/>
                        </a:spcBef>
                        <a:spcAft>
                          <a:spcPts val="0"/>
                        </a:spcAft>
                      </a:pPr>
                      <a:r>
                        <a:rPr lang="en-US" sz="900">
                          <a:effectLst/>
                        </a:rPr>
                        <a:t>deletePrintConfiguration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dirty="0">
                          <a:effectLst/>
                        </a:rPr>
                        <a:t>Boolean success state</a:t>
                      </a:r>
                      <a:endParaRPr lang="en-US" sz="900" dirty="0">
                        <a:effectLst/>
                        <a:latin typeface="Times New Roman"/>
                        <a:ea typeface="Times New Roman"/>
                        <a:cs typeface="Times New Roman"/>
                      </a:endParaRPr>
                    </a:p>
                  </a:txBody>
                  <a:tcPr marL="114300" marR="11430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25079044"/>
              </p:ext>
            </p:extLst>
          </p:nvPr>
        </p:nvGraphicFramePr>
        <p:xfrm>
          <a:off x="5105400" y="1676400"/>
          <a:ext cx="3352800" cy="1985645"/>
        </p:xfrm>
        <a:graphic>
          <a:graphicData uri="http://schemas.openxmlformats.org/drawingml/2006/table">
            <a:tbl>
              <a:tblPr>
                <a:tableStyleId>{5C22544A-7EE6-4342-B048-85BDC9FD1C3A}</a:tableStyleId>
              </a:tblPr>
              <a:tblGrid>
                <a:gridCol w="1676400"/>
                <a:gridCol w="1676400"/>
              </a:tblGrid>
              <a:tr h="225425">
                <a:tc>
                  <a:txBody>
                    <a:bodyPr/>
                    <a:lstStyle/>
                    <a:p>
                      <a:pPr marL="0" marR="0" algn="just">
                        <a:lnSpc>
                          <a:spcPct val="105000"/>
                        </a:lnSpc>
                        <a:spcBef>
                          <a:spcPts val="0"/>
                        </a:spcBef>
                        <a:spcAft>
                          <a:spcPts val="800"/>
                        </a:spcAft>
                      </a:pPr>
                      <a:r>
                        <a:rPr lang="en-US" sz="1100">
                          <a:effectLst/>
                        </a:rPr>
                        <a:t>Data</a:t>
                      </a:r>
                      <a:endParaRPr lang="en-US" sz="110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1100">
                          <a:effectLst/>
                        </a:rPr>
                        <a:t>Source</a:t>
                      </a:r>
                      <a:endParaRPr lang="en-US" sz="1100">
                        <a:effectLst/>
                        <a:latin typeface="Times New Roman"/>
                        <a:ea typeface="Times New Roman"/>
                        <a:cs typeface="Times New Roman"/>
                      </a:endParaRPr>
                    </a:p>
                  </a:txBody>
                  <a:tcPr marL="114300" marR="114300" marT="0" marB="0"/>
                </a:tc>
              </a:tr>
              <a:tr h="225425">
                <a:tc>
                  <a:txBody>
                    <a:bodyPr/>
                    <a:lstStyle/>
                    <a:p>
                      <a:pPr marL="0" marR="0" algn="l">
                        <a:lnSpc>
                          <a:spcPct val="105000"/>
                        </a:lnSpc>
                        <a:spcBef>
                          <a:spcPts val="0"/>
                        </a:spcBef>
                        <a:spcAft>
                          <a:spcPts val="0"/>
                        </a:spcAft>
                      </a:pPr>
                      <a:r>
                        <a:rPr lang="en-US" sz="1100">
                          <a:effectLst/>
                        </a:rPr>
                        <a:t>PrinterConfiguration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Printer Hardware Configuration Controller</a:t>
                      </a:r>
                      <a:endParaRPr lang="en-US" sz="1100">
                        <a:effectLst/>
                        <a:latin typeface="Times New Roman"/>
                        <a:ea typeface="Times New Roman"/>
                        <a:cs typeface="Times New Roman"/>
                      </a:endParaRPr>
                    </a:p>
                  </a:txBody>
                  <a:tcPr marL="114300" marR="114300" marT="0" marB="0"/>
                </a:tc>
              </a:tr>
              <a:tr h="225425">
                <a:tc>
                  <a:txBody>
                    <a:bodyPr/>
                    <a:lstStyle/>
                    <a:p>
                      <a:pPr marL="0" marR="0" algn="l">
                        <a:lnSpc>
                          <a:spcPct val="105000"/>
                        </a:lnSpc>
                        <a:spcBef>
                          <a:spcPts val="0"/>
                        </a:spcBef>
                        <a:spcAft>
                          <a:spcPts val="0"/>
                        </a:spcAft>
                      </a:pPr>
                      <a:r>
                        <a:rPr lang="en-US" sz="1100">
                          <a:effectLst/>
                        </a:rPr>
                        <a:t>ExtruderConfiguration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Extruder Controller</a:t>
                      </a:r>
                      <a:endParaRPr lang="en-US" sz="1100">
                        <a:effectLst/>
                        <a:latin typeface="Times New Roman"/>
                        <a:ea typeface="Times New Roman"/>
                        <a:cs typeface="Times New Roman"/>
                      </a:endParaRPr>
                    </a:p>
                  </a:txBody>
                  <a:tcPr marL="114300" marR="114300" marT="0" marB="0"/>
                </a:tc>
              </a:tr>
              <a:tr h="225425">
                <a:tc>
                  <a:txBody>
                    <a:bodyPr/>
                    <a:lstStyle/>
                    <a:p>
                      <a:pPr marL="0" marR="0" algn="l">
                        <a:lnSpc>
                          <a:spcPct val="105000"/>
                        </a:lnSpc>
                        <a:spcBef>
                          <a:spcPts val="0"/>
                        </a:spcBef>
                        <a:spcAft>
                          <a:spcPts val="0"/>
                        </a:spcAft>
                      </a:pPr>
                      <a:r>
                        <a:rPr lang="en-US" sz="1100">
                          <a:effectLst/>
                        </a:rPr>
                        <a:t>MaterialConfiguration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Material Controller</a:t>
                      </a:r>
                      <a:endParaRPr lang="en-US" sz="1100">
                        <a:effectLst/>
                        <a:latin typeface="Times New Roman"/>
                        <a:ea typeface="Times New Roman"/>
                        <a:cs typeface="Times New Roman"/>
                      </a:endParaRPr>
                    </a:p>
                  </a:txBody>
                  <a:tcPr marL="114300" marR="114300" marT="0" marB="0"/>
                </a:tc>
              </a:tr>
              <a:tr h="225425">
                <a:tc>
                  <a:txBody>
                    <a:bodyPr/>
                    <a:lstStyle/>
                    <a:p>
                      <a:pPr marL="0" marR="0" algn="l">
                        <a:lnSpc>
                          <a:spcPct val="105000"/>
                        </a:lnSpc>
                        <a:spcBef>
                          <a:spcPts val="0"/>
                        </a:spcBef>
                        <a:spcAft>
                          <a:spcPts val="0"/>
                        </a:spcAft>
                      </a:pPr>
                      <a:r>
                        <a:rPr lang="en-US" sz="1100">
                          <a:effectLst/>
                        </a:rPr>
                        <a:t>PrintJobConfiguration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Print Job Controller</a:t>
                      </a:r>
                      <a:endParaRPr lang="en-US" sz="1100">
                        <a:effectLst/>
                        <a:latin typeface="Times New Roman"/>
                        <a:ea typeface="Times New Roman"/>
                        <a:cs typeface="Times New Roman"/>
                      </a:endParaRPr>
                    </a:p>
                  </a:txBody>
                  <a:tcPr marL="114300" marR="114300" marT="0" marB="0"/>
                </a:tc>
              </a:tr>
              <a:tr h="225425">
                <a:tc>
                  <a:txBody>
                    <a:bodyPr/>
                    <a:lstStyle/>
                    <a:p>
                      <a:pPr marL="0" marR="0" algn="l">
                        <a:lnSpc>
                          <a:spcPct val="105000"/>
                        </a:lnSpc>
                        <a:spcBef>
                          <a:spcPts val="0"/>
                        </a:spcBef>
                        <a:spcAft>
                          <a:spcPts val="0"/>
                        </a:spcAft>
                      </a:pPr>
                      <a:r>
                        <a:rPr lang="en-US" sz="1100">
                          <a:effectLst/>
                        </a:rPr>
                        <a:t>PrintConfiguration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dirty="0">
                          <a:effectLst/>
                        </a:rPr>
                        <a:t>Print Controller</a:t>
                      </a:r>
                      <a:endParaRPr lang="en-US" sz="1100" dirty="0">
                        <a:effectLst/>
                        <a:latin typeface="Times New Roman"/>
                        <a:ea typeface="Times New Roman"/>
                        <a:cs typeface="Times New Roman"/>
                      </a:endParaRPr>
                    </a:p>
                  </a:txBody>
                  <a:tcPr marL="114300" marR="114300" marT="0" marB="0"/>
                </a:tc>
              </a:tr>
            </a:tbl>
          </a:graphicData>
        </a:graphic>
      </p:graphicFrame>
      <p:sp>
        <p:nvSpPr>
          <p:cNvPr id="9" name="Title 1"/>
          <p:cNvSpPr txBox="1">
            <a:spLocks/>
          </p:cNvSpPr>
          <p:nvPr/>
        </p:nvSpPr>
        <p:spPr>
          <a:xfrm>
            <a:off x="-15903" y="914400"/>
            <a:ext cx="3749703"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000" dirty="0" smtClean="0"/>
              <a:t>Interfaces</a:t>
            </a:r>
            <a:endParaRPr lang="en-US" sz="2000" dirty="0"/>
          </a:p>
        </p:txBody>
      </p:sp>
      <p:sp>
        <p:nvSpPr>
          <p:cNvPr id="10" name="Title 1"/>
          <p:cNvSpPr txBox="1">
            <a:spLocks/>
          </p:cNvSpPr>
          <p:nvPr/>
        </p:nvSpPr>
        <p:spPr>
          <a:xfrm>
            <a:off x="5105400" y="1295400"/>
            <a:ext cx="3749703"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000" dirty="0" smtClean="0"/>
              <a:t>Internal Data Descriptors</a:t>
            </a:r>
            <a:endParaRPr lang="en-US" sz="2000" dirty="0"/>
          </a:p>
        </p:txBody>
      </p:sp>
    </p:spTree>
    <p:extLst>
      <p:ext uri="{BB962C8B-B14F-4D97-AF65-F5344CB8AC3E}">
        <p14:creationId xmlns:p14="http://schemas.microsoft.com/office/powerpoint/2010/main" val="21265900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Command Structure Module</a:t>
            </a:r>
            <a:endParaRPr lang="en-US" dirty="0"/>
          </a:p>
        </p:txBody>
      </p:sp>
      <p:sp>
        <p:nvSpPr>
          <p:cNvPr id="5" name="Content Placeholder 4"/>
          <p:cNvSpPr>
            <a:spLocks noGrp="1"/>
          </p:cNvSpPr>
          <p:nvPr>
            <p:ph idx="1"/>
          </p:nvPr>
        </p:nvSpPr>
        <p:spPr/>
        <p:txBody>
          <a:bodyPr/>
          <a:lstStyle/>
          <a:p>
            <a:r>
              <a:rPr lang="en-US" smtClean="0"/>
              <a:t/>
            </a:r>
            <a:br>
              <a:rPr lang="en-US"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itle 1"/>
          <p:cNvSpPr txBox="1">
            <a:spLocks/>
          </p:cNvSpPr>
          <p:nvPr/>
        </p:nvSpPr>
        <p:spPr>
          <a:xfrm>
            <a:off x="-15903" y="914400"/>
            <a:ext cx="3749703"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000" dirty="0" smtClean="0"/>
              <a:t>Interfaces</a:t>
            </a:r>
            <a:endParaRPr lang="en-US" sz="2000" dirty="0"/>
          </a:p>
        </p:txBody>
      </p:sp>
      <p:sp>
        <p:nvSpPr>
          <p:cNvPr id="10" name="Title 1"/>
          <p:cNvSpPr txBox="1">
            <a:spLocks/>
          </p:cNvSpPr>
          <p:nvPr/>
        </p:nvSpPr>
        <p:spPr>
          <a:xfrm>
            <a:off x="5105400" y="1295400"/>
            <a:ext cx="3749703"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000" dirty="0" smtClean="0"/>
              <a:t>Internal Data Descriptors</a:t>
            </a:r>
            <a:endParaRPr lang="en-US" sz="2000" dirty="0"/>
          </a:p>
        </p:txBody>
      </p:sp>
      <p:graphicFrame>
        <p:nvGraphicFramePr>
          <p:cNvPr id="11" name="Table 10"/>
          <p:cNvGraphicFramePr>
            <a:graphicFrameLocks noGrp="1"/>
          </p:cNvGraphicFramePr>
          <p:nvPr>
            <p:extLst>
              <p:ext uri="{D42A27DB-BD31-4B8C-83A1-F6EECF244321}">
                <p14:modId xmlns:p14="http://schemas.microsoft.com/office/powerpoint/2010/main" val="3559732589"/>
              </p:ext>
            </p:extLst>
          </p:nvPr>
        </p:nvGraphicFramePr>
        <p:xfrm>
          <a:off x="5102750" y="1676400"/>
          <a:ext cx="3279250" cy="2018983"/>
        </p:xfrm>
        <a:graphic>
          <a:graphicData uri="http://schemas.openxmlformats.org/drawingml/2006/table">
            <a:tbl>
              <a:tblPr>
                <a:tableStyleId>{5C22544A-7EE6-4342-B048-85BDC9FD1C3A}</a:tableStyleId>
              </a:tblPr>
              <a:tblGrid>
                <a:gridCol w="1639625"/>
                <a:gridCol w="1639625"/>
              </a:tblGrid>
              <a:tr h="258763">
                <a:tc>
                  <a:txBody>
                    <a:bodyPr/>
                    <a:lstStyle/>
                    <a:p>
                      <a:pPr marL="0" marR="0" algn="just">
                        <a:lnSpc>
                          <a:spcPct val="105000"/>
                        </a:lnSpc>
                        <a:spcBef>
                          <a:spcPts val="0"/>
                        </a:spcBef>
                        <a:spcAft>
                          <a:spcPts val="800"/>
                        </a:spcAft>
                      </a:pPr>
                      <a:r>
                        <a:rPr lang="en-US" sz="1100">
                          <a:effectLst/>
                        </a:rPr>
                        <a:t>Data</a:t>
                      </a:r>
                      <a:endParaRPr lang="en-US" sz="110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1100">
                          <a:effectLst/>
                        </a:rPr>
                        <a:t>Source</a:t>
                      </a:r>
                      <a:endParaRPr lang="en-US" sz="1100">
                        <a:effectLst/>
                        <a:latin typeface="Times New Roman"/>
                        <a:ea typeface="Times New Roman"/>
                        <a:cs typeface="Times New Roman"/>
                      </a:endParaRPr>
                    </a:p>
                  </a:txBody>
                  <a:tcPr marL="114300" marR="114300" marT="0" marB="0"/>
                </a:tc>
              </a:tr>
              <a:tr h="258763">
                <a:tc>
                  <a:txBody>
                    <a:bodyPr/>
                    <a:lstStyle/>
                    <a:p>
                      <a:pPr marL="0" marR="0" algn="l">
                        <a:lnSpc>
                          <a:spcPct val="105000"/>
                        </a:lnSpc>
                        <a:spcBef>
                          <a:spcPts val="0"/>
                        </a:spcBef>
                        <a:spcAft>
                          <a:spcPts val="0"/>
                        </a:spcAft>
                      </a:pPr>
                      <a:r>
                        <a:rPr lang="en-US" sz="1100">
                          <a:effectLst/>
                        </a:rPr>
                        <a:t>PrinterConfiguration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Persistence Framework</a:t>
                      </a:r>
                      <a:endParaRPr lang="en-US" sz="1100">
                        <a:effectLst/>
                        <a:latin typeface="Times New Roman"/>
                        <a:ea typeface="Times New Roman"/>
                        <a:cs typeface="Times New Roman"/>
                      </a:endParaRPr>
                    </a:p>
                  </a:txBody>
                  <a:tcPr marL="114300" marR="114300" marT="0" marB="0"/>
                </a:tc>
              </a:tr>
              <a:tr h="258763">
                <a:tc>
                  <a:txBody>
                    <a:bodyPr/>
                    <a:lstStyle/>
                    <a:p>
                      <a:pPr marL="0" marR="0" algn="l">
                        <a:lnSpc>
                          <a:spcPct val="105000"/>
                        </a:lnSpc>
                        <a:spcBef>
                          <a:spcPts val="0"/>
                        </a:spcBef>
                        <a:spcAft>
                          <a:spcPts val="0"/>
                        </a:spcAft>
                      </a:pPr>
                      <a:r>
                        <a:rPr lang="en-US" sz="1100">
                          <a:effectLst/>
                        </a:rPr>
                        <a:t>ExtruderConfiguration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Persistence Framework</a:t>
                      </a:r>
                      <a:endParaRPr lang="en-US" sz="1100">
                        <a:effectLst/>
                        <a:latin typeface="Times New Roman"/>
                        <a:ea typeface="Times New Roman"/>
                        <a:cs typeface="Times New Roman"/>
                      </a:endParaRPr>
                    </a:p>
                  </a:txBody>
                  <a:tcPr marL="114300" marR="114300" marT="0" marB="0"/>
                </a:tc>
              </a:tr>
              <a:tr h="258763">
                <a:tc>
                  <a:txBody>
                    <a:bodyPr/>
                    <a:lstStyle/>
                    <a:p>
                      <a:pPr marL="0" marR="0" algn="l">
                        <a:lnSpc>
                          <a:spcPct val="105000"/>
                        </a:lnSpc>
                        <a:spcBef>
                          <a:spcPts val="0"/>
                        </a:spcBef>
                        <a:spcAft>
                          <a:spcPts val="0"/>
                        </a:spcAft>
                      </a:pPr>
                      <a:r>
                        <a:rPr lang="en-US" sz="1100">
                          <a:effectLst/>
                        </a:rPr>
                        <a:t>MaterialConfiguration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Persistence Framework</a:t>
                      </a:r>
                      <a:endParaRPr lang="en-US" sz="1100">
                        <a:effectLst/>
                        <a:latin typeface="Times New Roman"/>
                        <a:ea typeface="Times New Roman"/>
                        <a:cs typeface="Times New Roman"/>
                      </a:endParaRPr>
                    </a:p>
                  </a:txBody>
                  <a:tcPr marL="114300" marR="114300" marT="0" marB="0"/>
                </a:tc>
              </a:tr>
              <a:tr h="258763">
                <a:tc>
                  <a:txBody>
                    <a:bodyPr/>
                    <a:lstStyle/>
                    <a:p>
                      <a:pPr marL="0" marR="0" algn="l">
                        <a:lnSpc>
                          <a:spcPct val="105000"/>
                        </a:lnSpc>
                        <a:spcBef>
                          <a:spcPts val="0"/>
                        </a:spcBef>
                        <a:spcAft>
                          <a:spcPts val="0"/>
                        </a:spcAft>
                      </a:pPr>
                      <a:r>
                        <a:rPr lang="en-US" sz="1100">
                          <a:effectLst/>
                        </a:rPr>
                        <a:t>PrintJobConfiguration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a:effectLst/>
                        </a:rPr>
                        <a:t>Persistence Framework</a:t>
                      </a:r>
                      <a:endParaRPr lang="en-US" sz="1100">
                        <a:effectLst/>
                        <a:latin typeface="Times New Roman"/>
                        <a:ea typeface="Times New Roman"/>
                        <a:cs typeface="Times New Roman"/>
                      </a:endParaRPr>
                    </a:p>
                  </a:txBody>
                  <a:tcPr marL="114300" marR="114300" marT="0" marB="0"/>
                </a:tc>
              </a:tr>
              <a:tr h="258763">
                <a:tc>
                  <a:txBody>
                    <a:bodyPr/>
                    <a:lstStyle/>
                    <a:p>
                      <a:pPr marL="0" marR="0" algn="l">
                        <a:lnSpc>
                          <a:spcPct val="105000"/>
                        </a:lnSpc>
                        <a:spcBef>
                          <a:spcPts val="0"/>
                        </a:spcBef>
                        <a:spcAft>
                          <a:spcPts val="0"/>
                        </a:spcAft>
                      </a:pPr>
                      <a:r>
                        <a:rPr lang="en-US" sz="1100">
                          <a:effectLst/>
                        </a:rPr>
                        <a:t>PrintConfiguration Object</a:t>
                      </a:r>
                      <a:endParaRPr lang="en-US" sz="11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1100" dirty="0">
                          <a:effectLst/>
                        </a:rPr>
                        <a:t>Persistence Framework</a:t>
                      </a:r>
                      <a:endParaRPr lang="en-US" sz="1100" dirty="0">
                        <a:effectLst/>
                        <a:latin typeface="Times New Roman"/>
                        <a:ea typeface="Times New Roman"/>
                        <a:cs typeface="Times New Roman"/>
                      </a:endParaRPr>
                    </a:p>
                  </a:txBody>
                  <a:tcPr marL="114300" marR="114300" marT="0" marB="0"/>
                </a:tc>
              </a:tr>
            </a:tbl>
          </a:graphicData>
        </a:graphic>
      </p:graphicFrame>
      <p:sp>
        <p:nvSpPr>
          <p:cNvPr id="12" name="Title 1"/>
          <p:cNvSpPr txBox="1">
            <a:spLocks/>
          </p:cNvSpPr>
          <p:nvPr/>
        </p:nvSpPr>
        <p:spPr>
          <a:xfrm>
            <a:off x="5105399" y="3810000"/>
            <a:ext cx="3749703" cy="457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000" dirty="0" smtClean="0"/>
              <a:t>External Data Descriptors</a:t>
            </a:r>
          </a:p>
        </p:txBody>
      </p:sp>
      <p:graphicFrame>
        <p:nvGraphicFramePr>
          <p:cNvPr id="13" name="Table 12"/>
          <p:cNvGraphicFramePr>
            <a:graphicFrameLocks noGrp="1"/>
          </p:cNvGraphicFramePr>
          <p:nvPr>
            <p:extLst>
              <p:ext uri="{D42A27DB-BD31-4B8C-83A1-F6EECF244321}">
                <p14:modId xmlns:p14="http://schemas.microsoft.com/office/powerpoint/2010/main" val="2941755151"/>
              </p:ext>
            </p:extLst>
          </p:nvPr>
        </p:nvGraphicFramePr>
        <p:xfrm>
          <a:off x="5105399" y="4495800"/>
          <a:ext cx="3276602" cy="1447800"/>
        </p:xfrm>
        <a:graphic>
          <a:graphicData uri="http://schemas.openxmlformats.org/drawingml/2006/table">
            <a:tbl>
              <a:tblPr>
                <a:tableStyleId>{5C22544A-7EE6-4342-B048-85BDC9FD1C3A}</a:tableStyleId>
              </a:tblPr>
              <a:tblGrid>
                <a:gridCol w="1638301"/>
                <a:gridCol w="1638301"/>
              </a:tblGrid>
              <a:tr h="482600">
                <a:tc>
                  <a:txBody>
                    <a:bodyPr/>
                    <a:lstStyle/>
                    <a:p>
                      <a:pPr marL="0" marR="0" algn="just">
                        <a:lnSpc>
                          <a:spcPct val="105000"/>
                        </a:lnSpc>
                        <a:spcBef>
                          <a:spcPts val="0"/>
                        </a:spcBef>
                        <a:spcAft>
                          <a:spcPts val="800"/>
                        </a:spcAft>
                      </a:pPr>
                      <a:r>
                        <a:rPr lang="en-US" sz="1100">
                          <a:effectLst/>
                        </a:rPr>
                        <a:t>Data</a:t>
                      </a:r>
                      <a:endParaRPr lang="en-US" sz="110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1100">
                          <a:effectLst/>
                        </a:rPr>
                        <a:t>Source</a:t>
                      </a:r>
                      <a:endParaRPr lang="en-US" sz="1100">
                        <a:effectLst/>
                        <a:latin typeface="Times New Roman"/>
                        <a:ea typeface="Times New Roman"/>
                        <a:cs typeface="Times New Roman"/>
                      </a:endParaRPr>
                    </a:p>
                  </a:txBody>
                  <a:tcPr marL="114300" marR="114300" marT="0" marB="0"/>
                </a:tc>
              </a:tr>
              <a:tr h="482600">
                <a:tc>
                  <a:txBody>
                    <a:bodyPr/>
                    <a:lstStyle/>
                    <a:p>
                      <a:pPr marL="0" marR="0" algn="just">
                        <a:lnSpc>
                          <a:spcPct val="105000"/>
                        </a:lnSpc>
                        <a:spcBef>
                          <a:spcPts val="0"/>
                        </a:spcBef>
                        <a:spcAft>
                          <a:spcPts val="800"/>
                        </a:spcAft>
                      </a:pPr>
                      <a:r>
                        <a:rPr lang="en-US" sz="1100">
                          <a:effectLst/>
                        </a:rPr>
                        <a:t>ArrayList&lt;String&gt; of file name</a:t>
                      </a:r>
                      <a:endParaRPr lang="en-US" sz="110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1100">
                          <a:effectLst/>
                        </a:rPr>
                        <a:t>Storage Device (handled by OS)</a:t>
                      </a:r>
                      <a:endParaRPr lang="en-US" sz="1100">
                        <a:effectLst/>
                        <a:latin typeface="Times New Roman"/>
                        <a:ea typeface="Times New Roman"/>
                        <a:cs typeface="Times New Roman"/>
                      </a:endParaRPr>
                    </a:p>
                  </a:txBody>
                  <a:tcPr marL="114300" marR="114300" marT="0" marB="0"/>
                </a:tc>
              </a:tr>
              <a:tr h="482600">
                <a:tc>
                  <a:txBody>
                    <a:bodyPr/>
                    <a:lstStyle/>
                    <a:p>
                      <a:pPr marL="0" marR="0" algn="just">
                        <a:lnSpc>
                          <a:spcPct val="105000"/>
                        </a:lnSpc>
                        <a:spcBef>
                          <a:spcPts val="0"/>
                        </a:spcBef>
                        <a:spcAft>
                          <a:spcPts val="800"/>
                        </a:spcAft>
                      </a:pPr>
                      <a:r>
                        <a:rPr lang="en-US" sz="1100">
                          <a:effectLst/>
                        </a:rPr>
                        <a:t>XML files</a:t>
                      </a:r>
                      <a:endParaRPr lang="en-US" sz="110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1100" dirty="0">
                          <a:effectLst/>
                        </a:rPr>
                        <a:t>Storage Device (handled by OS)</a:t>
                      </a:r>
                      <a:endParaRPr lang="en-US" sz="1100" dirty="0">
                        <a:effectLst/>
                        <a:latin typeface="Times New Roman"/>
                        <a:ea typeface="Times New Roman"/>
                        <a:cs typeface="Times New Roman"/>
                      </a:endParaRPr>
                    </a:p>
                  </a:txBody>
                  <a:tcPr marL="114300" marR="114300" marT="0" marB="0"/>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503963856"/>
              </p:ext>
            </p:extLst>
          </p:nvPr>
        </p:nvGraphicFramePr>
        <p:xfrm>
          <a:off x="76201" y="1295401"/>
          <a:ext cx="4953000" cy="5562590"/>
        </p:xfrm>
        <a:graphic>
          <a:graphicData uri="http://schemas.openxmlformats.org/drawingml/2006/table">
            <a:tbl>
              <a:tblPr>
                <a:tableStyleId>{5C22544A-7EE6-4342-B048-85BDC9FD1C3A}</a:tableStyleId>
              </a:tblPr>
              <a:tblGrid>
                <a:gridCol w="1650294"/>
                <a:gridCol w="1651353"/>
                <a:gridCol w="1651353"/>
              </a:tblGrid>
              <a:tr h="172570">
                <a:tc>
                  <a:txBody>
                    <a:bodyPr/>
                    <a:lstStyle/>
                    <a:p>
                      <a:pPr marL="0" marR="0" algn="just">
                        <a:lnSpc>
                          <a:spcPct val="105000"/>
                        </a:lnSpc>
                        <a:spcBef>
                          <a:spcPts val="0"/>
                        </a:spcBef>
                        <a:spcAft>
                          <a:spcPts val="800"/>
                        </a:spcAft>
                      </a:pPr>
                      <a:r>
                        <a:rPr lang="en-US" sz="900" dirty="0">
                          <a:effectLst/>
                        </a:rPr>
                        <a:t>Interface</a:t>
                      </a:r>
                      <a:endParaRPr lang="en-US" sz="900" dirty="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900">
                          <a:effectLst/>
                        </a:rPr>
                        <a:t>Information Required</a:t>
                      </a:r>
                      <a:endParaRPr lang="en-US" sz="900">
                        <a:effectLst/>
                        <a:latin typeface="Times New Roman"/>
                        <a:ea typeface="Times New Roman"/>
                        <a:cs typeface="Times New Roman"/>
                      </a:endParaRPr>
                    </a:p>
                  </a:txBody>
                  <a:tcPr marL="114300" marR="114300" marT="0" marB="0"/>
                </a:tc>
                <a:tc>
                  <a:txBody>
                    <a:bodyPr/>
                    <a:lstStyle/>
                    <a:p>
                      <a:pPr marL="0" marR="0" algn="just">
                        <a:lnSpc>
                          <a:spcPct val="105000"/>
                        </a:lnSpc>
                        <a:spcBef>
                          <a:spcPts val="0"/>
                        </a:spcBef>
                        <a:spcAft>
                          <a:spcPts val="800"/>
                        </a:spcAft>
                      </a:pPr>
                      <a:r>
                        <a:rPr lang="en-US" sz="900">
                          <a:effectLst/>
                        </a:rPr>
                        <a:t>Information Returned</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getPrinterConfigurations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dirty="0" err="1">
                          <a:effectLst/>
                        </a:rPr>
                        <a:t>ArrayList</a:t>
                      </a:r>
                      <a:r>
                        <a:rPr lang="en-US" sz="900" dirty="0">
                          <a:effectLst/>
                        </a:rPr>
                        <a:t>&lt;String&gt; of names</a:t>
                      </a:r>
                      <a:endParaRPr lang="en-US" sz="900" dirty="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getExtruderConfigurations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getMaterialConfigurations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getPrintJobConfigurations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getPrintConfigurations</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None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ArrayList&lt;String&gt; of names</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getPrinterConfig</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PrinterConfiguration Object</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getExtruderConfig</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ExtruderConfiguration Object</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getMaterialConfig</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MaterialConfiguration Object</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getPrintJobConfiguration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PrintJobConfiguration Object</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getPrintConfiguration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PrintConfiguration Object</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savePrinterConfiguration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PrinterConfiguration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saveExtruderConfiguration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ExtruderConfiguration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saveMaterialConfiguration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MaterialConfiguration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savePrintJobConfiguration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PrintJobConfiguration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savePrintConfiguration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PrintConfiguration Object</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deletePrinterConfiguration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deleteExtruderConfiguration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deleteMaterialConfiguration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deletePrintJobConfiguration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Boolean success state</a:t>
                      </a:r>
                      <a:endParaRPr lang="en-US" sz="900">
                        <a:effectLst/>
                        <a:latin typeface="Times New Roman"/>
                        <a:ea typeface="Times New Roman"/>
                        <a:cs typeface="Times New Roman"/>
                      </a:endParaRPr>
                    </a:p>
                  </a:txBody>
                  <a:tcPr marL="114300" marR="114300" marT="0" marB="0"/>
                </a:tc>
              </a:tr>
              <a:tr h="269501">
                <a:tc>
                  <a:txBody>
                    <a:bodyPr/>
                    <a:lstStyle/>
                    <a:p>
                      <a:pPr marL="0" marR="0" algn="l">
                        <a:lnSpc>
                          <a:spcPct val="105000"/>
                        </a:lnSpc>
                        <a:spcBef>
                          <a:spcPts val="0"/>
                        </a:spcBef>
                        <a:spcAft>
                          <a:spcPts val="0"/>
                        </a:spcAft>
                      </a:pPr>
                      <a:r>
                        <a:rPr lang="en-US" sz="900">
                          <a:effectLst/>
                        </a:rPr>
                        <a:t>deletePrintConfiguration</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a:effectLst/>
                        </a:rPr>
                        <a:t>String name of the file</a:t>
                      </a:r>
                      <a:endParaRPr lang="en-US" sz="900">
                        <a:effectLst/>
                        <a:latin typeface="Times New Roman"/>
                        <a:ea typeface="Times New Roman"/>
                        <a:cs typeface="Times New Roman"/>
                      </a:endParaRPr>
                    </a:p>
                  </a:txBody>
                  <a:tcPr marL="114300" marR="114300" marT="0" marB="0"/>
                </a:tc>
                <a:tc>
                  <a:txBody>
                    <a:bodyPr/>
                    <a:lstStyle/>
                    <a:p>
                      <a:pPr marL="0" marR="0" algn="l">
                        <a:lnSpc>
                          <a:spcPct val="105000"/>
                        </a:lnSpc>
                        <a:spcBef>
                          <a:spcPts val="0"/>
                        </a:spcBef>
                        <a:spcAft>
                          <a:spcPts val="0"/>
                        </a:spcAft>
                      </a:pPr>
                      <a:r>
                        <a:rPr lang="en-US" sz="900" dirty="0">
                          <a:effectLst/>
                        </a:rPr>
                        <a:t>Boolean success state</a:t>
                      </a:r>
                      <a:endParaRPr lang="en-US" sz="900" dirty="0">
                        <a:effectLst/>
                        <a:latin typeface="Times New Roman"/>
                        <a:ea typeface="Times New Roman"/>
                        <a:cs typeface="Times New Roman"/>
                      </a:endParaRPr>
                    </a:p>
                  </a:txBody>
                  <a:tcPr marL="114300" marR="114300" marT="0" marB="0"/>
                </a:tc>
              </a:tr>
            </a:tbl>
          </a:graphicData>
        </a:graphic>
      </p:graphicFrame>
    </p:spTree>
    <p:extLst>
      <p:ext uri="{BB962C8B-B14F-4D97-AF65-F5344CB8AC3E}">
        <p14:creationId xmlns:p14="http://schemas.microsoft.com/office/powerpoint/2010/main" val="12763908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02773644"/>
              </p:ext>
            </p:extLst>
          </p:nvPr>
        </p:nvGraphicFramePr>
        <p:xfrm>
          <a:off x="685802" y="1785770"/>
          <a:ext cx="5120751" cy="2048256"/>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Required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715754">
                <a:tc>
                  <a:txBody>
                    <a:bodyPr/>
                    <a:lstStyle/>
                    <a:p>
                      <a:pPr marL="0" marR="0" algn="l">
                        <a:lnSpc>
                          <a:spcPct val="105000"/>
                        </a:lnSpc>
                        <a:spcBef>
                          <a:spcPts val="0"/>
                        </a:spcBef>
                        <a:spcAft>
                          <a:spcPts val="800"/>
                        </a:spcAft>
                      </a:pPr>
                      <a:r>
                        <a:rPr lang="en-US" sz="1600" dirty="0" err="1">
                          <a:effectLst/>
                        </a:rPr>
                        <a:t>importButton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rPr>
                        <a:t>Button Press and string file name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rPr>
                        <a:t>Message to user of success or failure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715754">
                <a:tc>
                  <a:txBody>
                    <a:bodyPr/>
                    <a:lstStyle/>
                    <a:p>
                      <a:pPr marL="0" marR="0" algn="l">
                        <a:lnSpc>
                          <a:spcPct val="105000"/>
                        </a:lnSpc>
                        <a:spcBef>
                          <a:spcPts val="0"/>
                        </a:spcBef>
                        <a:spcAft>
                          <a:spcPts val="800"/>
                        </a:spcAft>
                      </a:pPr>
                      <a:r>
                        <a:rPr lang="en-US" sz="1600">
                          <a:effectLst/>
                        </a:rPr>
                        <a:t>deleteButton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rPr>
                        <a:t>Button Press and string file name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Message to user of success or failure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24532584"/>
              </p:ext>
            </p:extLst>
          </p:nvPr>
        </p:nvGraphicFramePr>
        <p:xfrm>
          <a:off x="710005" y="4359146"/>
          <a:ext cx="5099124" cy="1518844"/>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dirty="0">
                          <a:effectLst/>
                        </a:rPr>
                        <a:t>User Input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0"/>
                        </a:spcAft>
                      </a:pPr>
                      <a:r>
                        <a:rPr lang="en-US" sz="1600">
                          <a:effectLst/>
                        </a:rPr>
                        <a:t>User</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dirty="0">
                          <a:effectLst/>
                        </a:rPr>
                        <a:t>STL File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0"/>
                        </a:spcAft>
                      </a:pPr>
                      <a:r>
                        <a:rPr lang="en-US" sz="1600" dirty="0">
                          <a:effectLst/>
                        </a:rPr>
                        <a:t>Storage Device (handled by OS)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3923232"/>
            <a:ext cx="2966106"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710005" y="5942416"/>
            <a:ext cx="2710665" cy="369332"/>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710005" y="6385665"/>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791200" y="1735553"/>
            <a:ext cx="2702859" cy="2462213"/>
          </a:xfrm>
          <a:prstGeom prst="rect">
            <a:avLst/>
          </a:prstGeom>
          <a:noFill/>
        </p:spPr>
        <p:txBody>
          <a:bodyPr wrap="square" rtlCol="0">
            <a:spAutoFit/>
          </a:bodyPr>
          <a:lstStyle/>
          <a:p>
            <a:pPr algn="ctr"/>
            <a:r>
              <a:rPr lang="en-US" sz="2200" dirty="0" smtClean="0"/>
              <a:t>“..generates </a:t>
            </a:r>
            <a:r>
              <a:rPr lang="en-US" sz="2200" dirty="0"/>
              <a:t>the </a:t>
            </a:r>
            <a:r>
              <a:rPr lang="en-US" sz="2200" dirty="0" smtClean="0"/>
              <a:t>Import </a:t>
            </a:r>
            <a:r>
              <a:rPr lang="en-US" sz="2200" dirty="0"/>
              <a:t>menu display that the user interacts with. The menu will provide options on screen such as import and delete</a:t>
            </a:r>
            <a:r>
              <a:rPr lang="en-US" sz="2200" dirty="0" smtClean="0"/>
              <a:t>.”</a:t>
            </a:r>
            <a:endParaRPr lang="en-US" sz="2200" dirty="0"/>
          </a:p>
        </p:txBody>
      </p:sp>
    </p:spTree>
    <p:extLst>
      <p:ext uri="{BB962C8B-B14F-4D97-AF65-F5344CB8AC3E}">
        <p14:creationId xmlns:p14="http://schemas.microsoft.com/office/powerpoint/2010/main" val="26777907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97673923"/>
              </p:ext>
            </p:extLst>
          </p:nvPr>
        </p:nvGraphicFramePr>
        <p:xfrm>
          <a:off x="685802" y="1785770"/>
          <a:ext cx="5120751" cy="1943572"/>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importSTL</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The file name of the STL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The file name of the STL file</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65960685"/>
              </p:ext>
            </p:extLst>
          </p:nvPr>
        </p:nvGraphicFramePr>
        <p:xfrm>
          <a:off x="710005" y="4239237"/>
          <a:ext cx="5099124" cy="1015454"/>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STL File</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Storage Device (handled by OS)</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3869905"/>
            <a:ext cx="3066060"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710005" y="5214300"/>
            <a:ext cx="2699560" cy="369332"/>
          </a:xfrm>
          <a:prstGeom prst="rect">
            <a:avLst/>
          </a:prstGeom>
          <a:noFill/>
        </p:spPr>
        <p:txBody>
          <a:bodyPr wrap="square" rtlCol="0">
            <a:spAutoFit/>
          </a:bodyPr>
          <a:lstStyle/>
          <a:p>
            <a:r>
              <a:rPr lang="en-US" b="1" dirty="0" smtClean="0"/>
              <a:t>Internal Data Descriptors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445367967"/>
              </p:ext>
            </p:extLst>
          </p:nvPr>
        </p:nvGraphicFramePr>
        <p:xfrm>
          <a:off x="710005" y="5590816"/>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Import GUI Module</a:t>
                      </a:r>
                    </a:p>
                  </a:txBody>
                  <a:tcPr marL="85725" marR="85725" marT="0" marB="0"/>
                </a:tc>
              </a:tr>
            </a:tbl>
          </a:graphicData>
        </a:graphic>
      </p:graphicFrame>
      <p:sp>
        <p:nvSpPr>
          <p:cNvPr id="13" name="TextBox 12"/>
          <p:cNvSpPr txBox="1"/>
          <p:nvPr/>
        </p:nvSpPr>
        <p:spPr>
          <a:xfrm>
            <a:off x="5791200" y="1735553"/>
            <a:ext cx="2702859" cy="3046988"/>
          </a:xfrm>
          <a:prstGeom prst="rect">
            <a:avLst/>
          </a:prstGeom>
          <a:noFill/>
        </p:spPr>
        <p:txBody>
          <a:bodyPr wrap="square" rtlCol="0">
            <a:spAutoFit/>
          </a:bodyPr>
          <a:lstStyle/>
          <a:p>
            <a:pPr algn="ctr"/>
            <a:r>
              <a:rPr lang="en-US" sz="2200" dirty="0" smtClean="0"/>
              <a:t>“..</a:t>
            </a:r>
            <a:r>
              <a:rPr lang="en-US" sz="2400" dirty="0"/>
              <a:t> carries out the functions of importing or removing STL files from the system when called by the Import GUI Module</a:t>
            </a:r>
            <a:r>
              <a:rPr lang="en-US" sz="2400" dirty="0" smtClean="0"/>
              <a:t>.</a:t>
            </a:r>
            <a:r>
              <a:rPr lang="en-US" sz="2200" dirty="0" smtClean="0"/>
              <a:t>”</a:t>
            </a:r>
            <a:endParaRPr lang="en-US" sz="2400" dirty="0"/>
          </a:p>
        </p:txBody>
      </p:sp>
    </p:spTree>
    <p:extLst>
      <p:ext uri="{BB962C8B-B14F-4D97-AF65-F5344CB8AC3E}">
        <p14:creationId xmlns:p14="http://schemas.microsoft.com/office/powerpoint/2010/main" val="23254326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Configuration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849505068"/>
              </p:ext>
            </p:extLst>
          </p:nvPr>
        </p:nvGraphicFramePr>
        <p:xfrm>
          <a:off x="685803" y="1785769"/>
          <a:ext cx="5105398" cy="3386885"/>
        </p:xfrm>
        <a:graphic>
          <a:graphicData uri="http://schemas.openxmlformats.org/drawingml/2006/table">
            <a:tbl>
              <a:tblPr>
                <a:tableStyleId>{5C22544A-7EE6-4342-B048-85BDC9FD1C3A}</a:tableStyleId>
              </a:tblPr>
              <a:tblGrid>
                <a:gridCol w="1701072"/>
                <a:gridCol w="1702163"/>
                <a:gridCol w="1702163"/>
              </a:tblGrid>
              <a:tr h="442617">
                <a:tc>
                  <a:txBody>
                    <a:bodyPr/>
                    <a:lstStyle/>
                    <a:p>
                      <a:pPr marL="0" marR="0" algn="just">
                        <a:lnSpc>
                          <a:spcPct val="105000"/>
                        </a:lnSpc>
                        <a:spcBef>
                          <a:spcPts val="0"/>
                        </a:spcBef>
                        <a:spcAft>
                          <a:spcPts val="800"/>
                        </a:spcAft>
                      </a:pPr>
                      <a:r>
                        <a:rPr lang="en-US" sz="15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5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5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663926">
                <a:tc>
                  <a:txBody>
                    <a:bodyPr/>
                    <a:lstStyle/>
                    <a:p>
                      <a:pPr marL="0" marR="0" algn="l">
                        <a:lnSpc>
                          <a:spcPct val="105000"/>
                        </a:lnSpc>
                        <a:spcBef>
                          <a:spcPts val="0"/>
                        </a:spcBef>
                        <a:spcAft>
                          <a:spcPts val="800"/>
                        </a:spcAft>
                      </a:pPr>
                      <a:r>
                        <a:rPr lang="en-US" sz="1500">
                          <a:effectLst/>
                          <a:latin typeface="Calibri (body)"/>
                          <a:ea typeface="Times New Roman" panose="02020603050405020304" pitchFamily="18" charset="0"/>
                          <a:cs typeface="Times New Roman" panose="02020603050405020304" pitchFamily="18" charset="0"/>
                        </a:rPr>
                        <a:t>newButton</a:t>
                      </a:r>
                    </a:p>
                  </a:txBody>
                  <a:tcPr marL="85725" marR="85725" marT="0" marB="0"/>
                </a:tc>
                <a:tc>
                  <a:txBody>
                    <a:bodyPr/>
                    <a:lstStyle/>
                    <a:p>
                      <a:pPr marL="0" marR="0" algn="l">
                        <a:lnSpc>
                          <a:spcPct val="105000"/>
                        </a:lnSpc>
                        <a:spcBef>
                          <a:spcPts val="0"/>
                        </a:spcBef>
                        <a:spcAft>
                          <a:spcPts val="800"/>
                        </a:spcAft>
                      </a:pPr>
                      <a:r>
                        <a:rPr lang="en-US" sz="1500">
                          <a:effectLst/>
                          <a:latin typeface="Calibri (body)"/>
                          <a:ea typeface="Times New Roman" panose="02020603050405020304" pitchFamily="18" charset="0"/>
                          <a:cs typeface="Times New Roman" panose="02020603050405020304" pitchFamily="18" charset="0"/>
                        </a:rPr>
                        <a:t>Button Press and string of file name</a:t>
                      </a:r>
                    </a:p>
                  </a:txBody>
                  <a:tcPr marL="85725" marR="85725" marT="0" marB="0"/>
                </a:tc>
                <a:tc>
                  <a:txBody>
                    <a:bodyPr/>
                    <a:lstStyle/>
                    <a:p>
                      <a:pPr marL="0" marR="0" algn="l">
                        <a:lnSpc>
                          <a:spcPct val="105000"/>
                        </a:lnSpc>
                        <a:spcBef>
                          <a:spcPts val="0"/>
                        </a:spcBef>
                        <a:spcAft>
                          <a:spcPts val="800"/>
                        </a:spcAft>
                      </a:pPr>
                      <a:r>
                        <a:rPr lang="en-US" sz="15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1549161">
                <a:tc>
                  <a:txBody>
                    <a:bodyPr/>
                    <a:lstStyle/>
                    <a:p>
                      <a:pPr marL="0" marR="0" algn="l">
                        <a:lnSpc>
                          <a:spcPct val="105000"/>
                        </a:lnSpc>
                        <a:spcBef>
                          <a:spcPts val="0"/>
                        </a:spcBef>
                        <a:spcAft>
                          <a:spcPts val="800"/>
                        </a:spcAft>
                      </a:pPr>
                      <a:r>
                        <a:rPr lang="en-US" sz="1500">
                          <a:effectLst/>
                          <a:latin typeface="Calibri (body)"/>
                          <a:ea typeface="Times New Roman" panose="02020603050405020304" pitchFamily="18" charset="0"/>
                          <a:cs typeface="Times New Roman" panose="02020603050405020304" pitchFamily="18" charset="0"/>
                        </a:rPr>
                        <a:t>saveButton</a:t>
                      </a:r>
                    </a:p>
                  </a:txBody>
                  <a:tcPr marL="85725" marR="85725" marT="0" marB="0"/>
                </a:tc>
                <a:tc>
                  <a:txBody>
                    <a:bodyPr/>
                    <a:lstStyle/>
                    <a:p>
                      <a:pPr marL="0" marR="0" algn="l">
                        <a:lnSpc>
                          <a:spcPct val="105000"/>
                        </a:lnSpc>
                        <a:spcBef>
                          <a:spcPts val="0"/>
                        </a:spcBef>
                        <a:spcAft>
                          <a:spcPts val="800"/>
                        </a:spcAft>
                      </a:pPr>
                      <a:r>
                        <a:rPr lang="en-US" sz="1500">
                          <a:effectLst/>
                          <a:latin typeface="Calibri (body)"/>
                          <a:ea typeface="Times New Roman" panose="02020603050405020304" pitchFamily="18" charset="0"/>
                          <a:cs typeface="Times New Roman" panose="02020603050405020304" pitchFamily="18" charset="0"/>
                        </a:rPr>
                        <a:t>Button Press and string name of material and data to populate the MaterialConfiguration object</a:t>
                      </a:r>
                    </a:p>
                  </a:txBody>
                  <a:tcPr marL="85725" marR="85725" marT="0" marB="0"/>
                </a:tc>
                <a:tc>
                  <a:txBody>
                    <a:bodyPr/>
                    <a:lstStyle/>
                    <a:p>
                      <a:pPr marL="0" marR="0" algn="l">
                        <a:lnSpc>
                          <a:spcPct val="105000"/>
                        </a:lnSpc>
                        <a:spcBef>
                          <a:spcPts val="0"/>
                        </a:spcBef>
                        <a:spcAft>
                          <a:spcPts val="800"/>
                        </a:spcAft>
                      </a:pPr>
                      <a:r>
                        <a:rPr lang="en-US" sz="15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r h="663926">
                <a:tc>
                  <a:txBody>
                    <a:bodyPr/>
                    <a:lstStyle/>
                    <a:p>
                      <a:pPr marL="0" marR="0" algn="l">
                        <a:lnSpc>
                          <a:spcPct val="105000"/>
                        </a:lnSpc>
                        <a:spcBef>
                          <a:spcPts val="0"/>
                        </a:spcBef>
                        <a:spcAft>
                          <a:spcPts val="800"/>
                        </a:spcAft>
                      </a:pPr>
                      <a:r>
                        <a:rPr lang="en-US" sz="1500">
                          <a:effectLst/>
                          <a:latin typeface="Calibri (body)"/>
                          <a:ea typeface="Times New Roman" panose="02020603050405020304" pitchFamily="18" charset="0"/>
                          <a:cs typeface="Times New Roman" panose="02020603050405020304" pitchFamily="18" charset="0"/>
                        </a:rPr>
                        <a:t>deleteButton</a:t>
                      </a:r>
                    </a:p>
                  </a:txBody>
                  <a:tcPr marL="85725" marR="85725" marT="0" marB="0"/>
                </a:tc>
                <a:tc>
                  <a:txBody>
                    <a:bodyPr/>
                    <a:lstStyle/>
                    <a:p>
                      <a:pPr marL="0" marR="0" algn="l">
                        <a:lnSpc>
                          <a:spcPct val="105000"/>
                        </a:lnSpc>
                        <a:spcBef>
                          <a:spcPts val="0"/>
                        </a:spcBef>
                        <a:spcAft>
                          <a:spcPts val="800"/>
                        </a:spcAft>
                      </a:pPr>
                      <a:r>
                        <a:rPr lang="en-US" sz="1500">
                          <a:effectLst/>
                          <a:latin typeface="Calibri (body)"/>
                          <a:ea typeface="Times New Roman" panose="02020603050405020304" pitchFamily="18" charset="0"/>
                          <a:cs typeface="Times New Roman" panose="02020603050405020304" pitchFamily="18" charset="0"/>
                        </a:rPr>
                        <a:t>Button Press and string of file name</a:t>
                      </a:r>
                    </a:p>
                  </a:txBody>
                  <a:tcPr marL="85725" marR="85725" marT="0" marB="0"/>
                </a:tc>
                <a:tc>
                  <a:txBody>
                    <a:bodyPr/>
                    <a:lstStyle/>
                    <a:p>
                      <a:pPr marL="0" marR="0" algn="l">
                        <a:lnSpc>
                          <a:spcPct val="105000"/>
                        </a:lnSpc>
                        <a:spcBef>
                          <a:spcPts val="0"/>
                        </a:spcBef>
                        <a:spcAft>
                          <a:spcPts val="800"/>
                        </a:spcAft>
                      </a:pPr>
                      <a:r>
                        <a:rPr lang="en-US" sz="15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56291839"/>
              </p:ext>
            </p:extLst>
          </p:nvPr>
        </p:nvGraphicFramePr>
        <p:xfrm>
          <a:off x="710005" y="5597548"/>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85725" marR="85725"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5251227"/>
            <a:ext cx="3066060"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5873675" y="5251228"/>
            <a:ext cx="2644683" cy="369332"/>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6063278" y="5620559"/>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791200" y="1735553"/>
            <a:ext cx="2702859" cy="2677656"/>
          </a:xfrm>
          <a:prstGeom prst="rect">
            <a:avLst/>
          </a:prstGeom>
          <a:noFill/>
        </p:spPr>
        <p:txBody>
          <a:bodyPr wrap="square" rtlCol="0">
            <a:spAutoFit/>
          </a:bodyPr>
          <a:lstStyle/>
          <a:p>
            <a:pPr algn="ctr"/>
            <a:r>
              <a:rPr lang="en-US" sz="2200" dirty="0" smtClean="0"/>
              <a:t>“..</a:t>
            </a:r>
            <a:r>
              <a:rPr lang="en-US" sz="2400" dirty="0" smtClean="0"/>
              <a:t>a </a:t>
            </a:r>
            <a:r>
              <a:rPr lang="en-US" sz="2400" dirty="0"/>
              <a:t>menu screen where the user can insert the descriptors for new material that is not present in the database</a:t>
            </a:r>
            <a:r>
              <a:rPr lang="en-US" sz="2400" dirty="0" smtClean="0"/>
              <a:t>.”</a:t>
            </a:r>
            <a:endParaRPr lang="en-US" sz="2200" dirty="0"/>
          </a:p>
        </p:txBody>
      </p:sp>
    </p:spTree>
    <p:extLst>
      <p:ext uri="{BB962C8B-B14F-4D97-AF65-F5344CB8AC3E}">
        <p14:creationId xmlns:p14="http://schemas.microsoft.com/office/powerpoint/2010/main" val="36956124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Configuration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67351998"/>
              </p:ext>
            </p:extLst>
          </p:nvPr>
        </p:nvGraphicFramePr>
        <p:xfrm>
          <a:off x="685802" y="1785770"/>
          <a:ext cx="5120751" cy="2816352"/>
        </p:xfrm>
        <a:graphic>
          <a:graphicData uri="http://schemas.openxmlformats.org/drawingml/2006/table">
            <a:tbl>
              <a:tblPr>
                <a:tableStyleId>{5C22544A-7EE6-4342-B048-85BDC9FD1C3A}</a:tableStyleId>
              </a:tblPr>
              <a:tblGrid>
                <a:gridCol w="1706187"/>
                <a:gridCol w="1707282"/>
                <a:gridCol w="1707282"/>
              </a:tblGrid>
              <a:tr h="351557">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527336">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saveMaterialConfiguration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MaterialConfiguration Object and string file name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491400">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loadMaterialConfiguration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MaterialConfiguration Object</a:t>
                      </a:r>
                    </a:p>
                  </a:txBody>
                  <a:tcPr marL="85725" marR="85725" marT="0" marB="0"/>
                </a:tc>
              </a:tr>
              <a:tr h="491400">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deleteMaterialConfiguration</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491400">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loadAvailableMaterials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file names</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629321" y="5332945"/>
            <a:ext cx="3246698" cy="369332"/>
          </a:xfrm>
          <a:prstGeom prst="rect">
            <a:avLst/>
          </a:prstGeom>
          <a:noFill/>
        </p:spPr>
        <p:txBody>
          <a:bodyPr wrap="square" rtlCol="0">
            <a:spAutoFit/>
          </a:bodyPr>
          <a:lstStyle/>
          <a:p>
            <a:r>
              <a:rPr lang="en-US" b="1" dirty="0" smtClean="0"/>
              <a:t>External Data Dependencies</a:t>
            </a:r>
            <a:endParaRPr lang="en-US" b="1" dirty="0"/>
          </a:p>
        </p:txBody>
      </p:sp>
      <p:sp>
        <p:nvSpPr>
          <p:cNvPr id="3" name="TextBox 2"/>
          <p:cNvSpPr txBox="1"/>
          <p:nvPr/>
        </p:nvSpPr>
        <p:spPr>
          <a:xfrm>
            <a:off x="710005" y="5702277"/>
            <a:ext cx="1879899" cy="338554"/>
          </a:xfrm>
          <a:prstGeom prst="rect">
            <a:avLst/>
          </a:prstGeom>
          <a:noFill/>
        </p:spPr>
        <p:txBody>
          <a:bodyPr wrap="square" rtlCol="0">
            <a:spAutoFit/>
          </a:bodyPr>
          <a:lstStyle/>
          <a:p>
            <a:r>
              <a:rPr lang="en-US" sz="1600" i="1" dirty="0" smtClean="0"/>
              <a:t>none</a:t>
            </a:r>
            <a:endParaRPr lang="en-US" sz="1600" i="1" dirty="0"/>
          </a:p>
        </p:txBody>
      </p:sp>
      <p:sp>
        <p:nvSpPr>
          <p:cNvPr id="12" name="TextBox 11"/>
          <p:cNvSpPr txBox="1"/>
          <p:nvPr/>
        </p:nvSpPr>
        <p:spPr>
          <a:xfrm>
            <a:off x="5791200" y="1735553"/>
            <a:ext cx="2702859" cy="1938992"/>
          </a:xfrm>
          <a:prstGeom prst="rect">
            <a:avLst/>
          </a:prstGeom>
          <a:noFill/>
        </p:spPr>
        <p:txBody>
          <a:bodyPr wrap="square" rtlCol="0">
            <a:spAutoFit/>
          </a:bodyPr>
          <a:lstStyle/>
          <a:p>
            <a:pPr algn="ctr"/>
            <a:r>
              <a:rPr lang="en-US" sz="2200" dirty="0" smtClean="0"/>
              <a:t>“..</a:t>
            </a:r>
            <a:r>
              <a:rPr lang="en-US" sz="2400" dirty="0"/>
              <a:t> carries out the functions related to storing and managing material configuration</a:t>
            </a:r>
            <a:r>
              <a:rPr lang="en-US" sz="2400" dirty="0" smtClean="0"/>
              <a:t>.”</a:t>
            </a:r>
            <a:endParaRPr lang="en-US" sz="2400" dirty="0"/>
          </a:p>
        </p:txBody>
      </p:sp>
      <p:graphicFrame>
        <p:nvGraphicFramePr>
          <p:cNvPr id="8" name="Table 7"/>
          <p:cNvGraphicFramePr>
            <a:graphicFrameLocks noGrp="1"/>
          </p:cNvGraphicFramePr>
          <p:nvPr>
            <p:extLst>
              <p:ext uri="{D42A27DB-BD31-4B8C-83A1-F6EECF244321}">
                <p14:modId xmlns:p14="http://schemas.microsoft.com/office/powerpoint/2010/main" val="2821989277"/>
              </p:ext>
            </p:extLst>
          </p:nvPr>
        </p:nvGraphicFramePr>
        <p:xfrm>
          <a:off x="3566160" y="5037793"/>
          <a:ext cx="5099124" cy="1889482"/>
        </p:xfrm>
        <a:graphic>
          <a:graphicData uri="http://schemas.openxmlformats.org/drawingml/2006/table">
            <a:tbl>
              <a:tblPr>
                <a:tableStyleId>{5C22544A-7EE6-4342-B048-85BDC9FD1C3A}</a:tableStyleId>
              </a:tblPr>
              <a:tblGrid>
                <a:gridCol w="2549562"/>
                <a:gridCol w="2549562"/>
              </a:tblGrid>
              <a:tr h="3532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353290">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Material Data (string array)</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Material Configuration GUI</a:t>
                      </a:r>
                    </a:p>
                  </a:txBody>
                  <a:tcPr marL="85725" marR="85725" marT="0" marB="0"/>
                </a:tc>
              </a:tr>
              <a:tr h="450454">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Material </a:t>
                      </a: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names</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PersistanceFramework</a:t>
                      </a:r>
                    </a:p>
                  </a:txBody>
                  <a:tcPr marL="85725" marR="85725" marT="0" marB="0"/>
                </a:tc>
              </a:tr>
              <a:tr h="4504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 to operate on</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Material Configuration GUI</a:t>
                      </a:r>
                    </a:p>
                  </a:txBody>
                  <a:tcPr marL="85725" marR="85725" marT="0" marB="0"/>
                </a:tc>
              </a:tr>
            </a:tbl>
          </a:graphicData>
        </a:graphic>
      </p:graphicFrame>
      <p:sp>
        <p:nvSpPr>
          <p:cNvPr id="13" name="TextBox 12"/>
          <p:cNvSpPr txBox="1"/>
          <p:nvPr/>
        </p:nvSpPr>
        <p:spPr>
          <a:xfrm>
            <a:off x="3642009" y="4602717"/>
            <a:ext cx="2788408" cy="369332"/>
          </a:xfrm>
          <a:prstGeom prst="rect">
            <a:avLst/>
          </a:prstGeom>
          <a:noFill/>
        </p:spPr>
        <p:txBody>
          <a:bodyPr wrap="square" rtlCol="0">
            <a:spAutoFit/>
          </a:bodyPr>
          <a:lstStyle/>
          <a:p>
            <a:r>
              <a:rPr lang="en-US" b="1" dirty="0" smtClean="0"/>
              <a:t>Internal Data Descriptors</a:t>
            </a:r>
            <a:endParaRPr lang="en-US" b="1" dirty="0"/>
          </a:p>
        </p:txBody>
      </p:sp>
    </p:spTree>
    <p:extLst>
      <p:ext uri="{BB962C8B-B14F-4D97-AF65-F5344CB8AC3E}">
        <p14:creationId xmlns:p14="http://schemas.microsoft.com/office/powerpoint/2010/main" val="40968418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Printer Configuration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12724793"/>
              </p:ext>
            </p:extLst>
          </p:nvPr>
        </p:nvGraphicFramePr>
        <p:xfrm>
          <a:off x="685802" y="1785770"/>
          <a:ext cx="5120751" cy="3328416"/>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newButton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of file name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 and data to populate the PrinterConfiguration Object</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of file name</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28065034"/>
              </p:ext>
            </p:extLst>
          </p:nvPr>
        </p:nvGraphicFramePr>
        <p:xfrm>
          <a:off x="710005" y="5380372"/>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85725" marR="85725"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4983586"/>
            <a:ext cx="3188226"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710005" y="6358202"/>
            <a:ext cx="2743984" cy="369332"/>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3453989" y="6373591"/>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867400" y="1735553"/>
            <a:ext cx="2702859" cy="3046988"/>
          </a:xfrm>
          <a:prstGeom prst="rect">
            <a:avLst/>
          </a:prstGeom>
          <a:noFill/>
        </p:spPr>
        <p:txBody>
          <a:bodyPr wrap="square" rtlCol="0">
            <a:spAutoFit/>
          </a:bodyPr>
          <a:lstStyle/>
          <a:p>
            <a:pPr algn="ctr"/>
            <a:r>
              <a:rPr lang="en-US" sz="2200" dirty="0" smtClean="0"/>
              <a:t>“..</a:t>
            </a:r>
            <a:r>
              <a:rPr lang="en-US" sz="2400" dirty="0" smtClean="0"/>
              <a:t>a </a:t>
            </a:r>
            <a:r>
              <a:rPr lang="en-US" sz="2400" dirty="0"/>
              <a:t>menu that lets the user enter </a:t>
            </a:r>
            <a:r>
              <a:rPr lang="en-US" sz="2400" dirty="0" smtClean="0"/>
              <a:t>information so that </a:t>
            </a:r>
            <a:r>
              <a:rPr lang="en-US" sz="2400" dirty="0"/>
              <a:t>the </a:t>
            </a:r>
            <a:r>
              <a:rPr lang="en-US" sz="2400" dirty="0" smtClean="0"/>
              <a:t>system can </a:t>
            </a:r>
            <a:r>
              <a:rPr lang="en-US" sz="2400" dirty="0"/>
              <a:t>understand the dimensions and capabilities of the 3D </a:t>
            </a:r>
            <a:r>
              <a:rPr lang="en-US" sz="2400" dirty="0" smtClean="0"/>
              <a:t>printer.”</a:t>
            </a:r>
            <a:endParaRPr lang="en-US" sz="2200" dirty="0"/>
          </a:p>
        </p:txBody>
      </p:sp>
    </p:spTree>
    <p:extLst>
      <p:ext uri="{BB962C8B-B14F-4D97-AF65-F5344CB8AC3E}">
        <p14:creationId xmlns:p14="http://schemas.microsoft.com/office/powerpoint/2010/main" val="1732801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Overview</a:t>
            </a:r>
            <a:endParaRPr lang="en-US" dirty="0"/>
          </a:p>
        </p:txBody>
      </p:sp>
      <p:sp>
        <p:nvSpPr>
          <p:cNvPr id="3" name="Content Placeholder 2"/>
          <p:cNvSpPr>
            <a:spLocks noGrp="1"/>
          </p:cNvSpPr>
          <p:nvPr>
            <p:ph idx="1"/>
          </p:nvPr>
        </p:nvSpPr>
        <p:spPr/>
        <p:txBody>
          <a:bodyPr>
            <a:normAutofit/>
          </a:bodyPr>
          <a:lstStyle/>
          <a:p>
            <a:r>
              <a:rPr lang="en-US" dirty="0" smtClean="0"/>
              <a:t>Configurability</a:t>
            </a:r>
          </a:p>
          <a:p>
            <a:r>
              <a:rPr lang="en-US" dirty="0" smtClean="0"/>
              <a:t>Modularity</a:t>
            </a:r>
          </a:p>
          <a:p>
            <a:r>
              <a:rPr lang="en-US" dirty="0" smtClean="0"/>
              <a:t>Expandability</a:t>
            </a:r>
          </a:p>
          <a:p>
            <a:r>
              <a:rPr lang="en-US" dirty="0" smtClean="0"/>
              <a:t>Portability</a:t>
            </a:r>
          </a:p>
          <a:p>
            <a:r>
              <a:rPr lang="en-US" dirty="0" smtClean="0"/>
              <a:t>Multiple Materials</a:t>
            </a:r>
          </a:p>
          <a:p>
            <a:endParaRPr lang="en-US" dirty="0" smtClean="0"/>
          </a:p>
        </p:txBody>
      </p:sp>
      <p:pic>
        <p:nvPicPr>
          <p:cNvPr id="4" name="Picture 3" descr="Mock-up 3D Printing System"/>
          <p:cNvPicPr/>
          <p:nvPr/>
        </p:nvPicPr>
        <p:blipFill>
          <a:blip r:embed="rId2">
            <a:extLst>
              <a:ext uri="{28A0092B-C50C-407E-A947-70E740481C1C}">
                <a14:useLocalDpi xmlns:a14="http://schemas.microsoft.com/office/drawing/2010/main" val="0"/>
              </a:ext>
            </a:extLst>
          </a:blip>
          <a:srcRect/>
          <a:stretch>
            <a:fillRect/>
          </a:stretch>
        </p:blipFill>
        <p:spPr bwMode="auto">
          <a:xfrm>
            <a:off x="1894397" y="3251200"/>
            <a:ext cx="5864225" cy="3606800"/>
          </a:xfrm>
          <a:prstGeom prst="rect">
            <a:avLst/>
          </a:prstGeom>
          <a:noFill/>
          <a:ln>
            <a:noFill/>
          </a:ln>
        </p:spPr>
      </p:pic>
    </p:spTree>
    <p:extLst>
      <p:ext uri="{BB962C8B-B14F-4D97-AF65-F5344CB8AC3E}">
        <p14:creationId xmlns:p14="http://schemas.microsoft.com/office/powerpoint/2010/main" val="28724997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Printer Configuration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68677442"/>
              </p:ext>
            </p:extLst>
          </p:nvPr>
        </p:nvGraphicFramePr>
        <p:xfrm>
          <a:off x="685802" y="1785769"/>
          <a:ext cx="5120751" cy="4195518"/>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savePrinterConfiguration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PrinterConfiguration Object and string file name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loadPrinterConfiguration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PrinterConfiguration Object</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deletePrinterConfiguration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loadAvailablePrinters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getSerialPortEnumeration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port </a:t>
                      </a:r>
                      <a:r>
                        <a:rPr lang="en-US" sz="1600" dirty="0" err="1">
                          <a:effectLst/>
                          <a:latin typeface="Calibri (body)"/>
                          <a:ea typeface="Times New Roman" panose="02020603050405020304" pitchFamily="18" charset="0"/>
                          <a:cs typeface="Times New Roman" panose="02020603050405020304" pitchFamily="18" charset="0"/>
                        </a:rPr>
                        <a:t>discriptors</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8" name="TextBox 7"/>
          <p:cNvSpPr txBox="1"/>
          <p:nvPr/>
        </p:nvSpPr>
        <p:spPr>
          <a:xfrm>
            <a:off x="5791200" y="1735553"/>
            <a:ext cx="2702859" cy="3046988"/>
          </a:xfrm>
          <a:prstGeom prst="rect">
            <a:avLst/>
          </a:prstGeom>
          <a:noFill/>
        </p:spPr>
        <p:txBody>
          <a:bodyPr wrap="square" rtlCol="0">
            <a:spAutoFit/>
          </a:bodyPr>
          <a:lstStyle/>
          <a:p>
            <a:pPr algn="ctr"/>
            <a:r>
              <a:rPr lang="en-US" sz="2200" dirty="0" smtClean="0"/>
              <a:t>“..</a:t>
            </a:r>
            <a:r>
              <a:rPr lang="en-US" sz="2400" dirty="0"/>
              <a:t> carries out the functions that allow the user to store and retrieve information that the specify the capabilities of the 3D </a:t>
            </a:r>
            <a:r>
              <a:rPr lang="en-US" sz="2400" dirty="0" smtClean="0"/>
              <a:t>printer.”</a:t>
            </a:r>
            <a:endParaRPr lang="en-US" sz="2400" dirty="0"/>
          </a:p>
        </p:txBody>
      </p:sp>
    </p:spTree>
    <p:extLst>
      <p:ext uri="{BB962C8B-B14F-4D97-AF65-F5344CB8AC3E}">
        <p14:creationId xmlns:p14="http://schemas.microsoft.com/office/powerpoint/2010/main" val="19417743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Printer Configuration Controller</a:t>
            </a:r>
            <a:endParaRPr lang="en-US" dirty="0"/>
          </a:p>
        </p:txBody>
      </p:sp>
      <p:sp>
        <p:nvSpPr>
          <p:cNvPr id="9" name="TextBox 8"/>
          <p:cNvSpPr txBox="1"/>
          <p:nvPr/>
        </p:nvSpPr>
        <p:spPr>
          <a:xfrm>
            <a:off x="710005" y="1366221"/>
            <a:ext cx="2932787" cy="369332"/>
          </a:xfrm>
          <a:prstGeom prst="rect">
            <a:avLst/>
          </a:prstGeom>
          <a:noFill/>
        </p:spPr>
        <p:txBody>
          <a:bodyPr wrap="square" rtlCol="0">
            <a:spAutoFit/>
          </a:bodyPr>
          <a:lstStyle/>
          <a:p>
            <a:r>
              <a:rPr lang="en-US" b="1" dirty="0" smtClean="0"/>
              <a:t>External Data </a:t>
            </a:r>
            <a:r>
              <a:rPr lang="en-US" b="1" dirty="0" smtClean="0"/>
              <a:t>Dependencies</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1626226870"/>
              </p:ext>
            </p:extLst>
          </p:nvPr>
        </p:nvGraphicFramePr>
        <p:xfrm>
          <a:off x="710005" y="1829524"/>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dirty="0" smtClean="0">
                          <a:effectLst/>
                          <a:latin typeface="Calibri (body)"/>
                          <a:ea typeface="Times New Roman" panose="02020603050405020304" pitchFamily="18" charset="0"/>
                          <a:cs typeface="Times New Roman" panose="02020603050405020304" pitchFamily="18" charset="0"/>
                        </a:rPr>
                        <a:t>Serial Port Enumeration</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0"/>
                        </a:spcAft>
                      </a:pPr>
                      <a:r>
                        <a:rPr lang="en-US" sz="1600" dirty="0" smtClean="0">
                          <a:effectLst/>
                          <a:latin typeface="Calibri (body)"/>
                          <a:ea typeface="Times New Roman" panose="02020603050405020304" pitchFamily="18" charset="0"/>
                          <a:cs typeface="Times New Roman" panose="02020603050405020304" pitchFamily="18" charset="0"/>
                        </a:rPr>
                        <a:t>OS through </a:t>
                      </a:r>
                      <a:r>
                        <a:rPr lang="en-US" sz="1600" dirty="0" err="1" smtClean="0">
                          <a:effectLst/>
                          <a:latin typeface="Calibri (body)"/>
                          <a:ea typeface="Times New Roman" panose="02020603050405020304" pitchFamily="18" charset="0"/>
                          <a:cs typeface="Times New Roman" panose="02020603050405020304" pitchFamily="18" charset="0"/>
                        </a:rPr>
                        <a:t>Javax</a:t>
                      </a:r>
                      <a:r>
                        <a:rPr lang="en-US" sz="1600" dirty="0" smtClean="0">
                          <a:effectLst/>
                          <a:latin typeface="Calibri (body)"/>
                          <a:ea typeface="Times New Roman" panose="02020603050405020304" pitchFamily="18" charset="0"/>
                          <a:cs typeface="Times New Roman" panose="02020603050405020304" pitchFamily="18" charset="0"/>
                        </a:rPr>
                        <a:t> </a:t>
                      </a:r>
                      <a:r>
                        <a:rPr lang="en-US" sz="1600" dirty="0" err="1" smtClean="0">
                          <a:effectLst/>
                          <a:latin typeface="Calibri (body)"/>
                          <a:ea typeface="Times New Roman" panose="02020603050405020304" pitchFamily="18" charset="0"/>
                          <a:cs typeface="Times New Roman" panose="02020603050405020304" pitchFamily="18" charset="0"/>
                        </a:rPr>
                        <a:t>comms</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3223284"/>
              </p:ext>
            </p:extLst>
          </p:nvPr>
        </p:nvGraphicFramePr>
        <p:xfrm>
          <a:off x="710005" y="3449697"/>
          <a:ext cx="5099124" cy="2039582"/>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 ArrayList&lt;String&gt; of names</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PersistanceFramework</a:t>
                      </a:r>
                    </a:p>
                  </a:txBody>
                  <a:tcPr marL="85725" marR="85725"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 Configuration String Array</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 Configuration GUI</a:t>
                      </a:r>
                    </a:p>
                  </a:txBody>
                  <a:tcPr marL="85725" marR="85725"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 to operate on</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Printer Configuration GUI</a:t>
                      </a:r>
                    </a:p>
                  </a:txBody>
                  <a:tcPr marL="85725" marR="85725" marT="0" marB="0"/>
                </a:tc>
              </a:tr>
            </a:tbl>
          </a:graphicData>
        </a:graphic>
      </p:graphicFrame>
      <p:sp>
        <p:nvSpPr>
          <p:cNvPr id="8" name="TextBox 7"/>
          <p:cNvSpPr txBox="1"/>
          <p:nvPr/>
        </p:nvSpPr>
        <p:spPr>
          <a:xfrm>
            <a:off x="685127" y="2949388"/>
            <a:ext cx="2768862" cy="369332"/>
          </a:xfrm>
          <a:prstGeom prst="rect">
            <a:avLst/>
          </a:prstGeom>
          <a:noFill/>
        </p:spPr>
        <p:txBody>
          <a:bodyPr wrap="square" rtlCol="0">
            <a:spAutoFit/>
          </a:bodyPr>
          <a:lstStyle/>
          <a:p>
            <a:r>
              <a:rPr lang="en-US" b="1" dirty="0" smtClean="0"/>
              <a:t>Internal Data Descriptors</a:t>
            </a:r>
            <a:endParaRPr lang="en-US" b="1" dirty="0"/>
          </a:p>
        </p:txBody>
      </p:sp>
    </p:spTree>
    <p:extLst>
      <p:ext uri="{BB962C8B-B14F-4D97-AF65-F5344CB8AC3E}">
        <p14:creationId xmlns:p14="http://schemas.microsoft.com/office/powerpoint/2010/main" val="3930187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Extruder Configuration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74842907"/>
              </p:ext>
            </p:extLst>
          </p:nvPr>
        </p:nvGraphicFramePr>
        <p:xfrm>
          <a:off x="685802" y="1785770"/>
          <a:ext cx="5120751" cy="3584448"/>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newButton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 and data to populate the ExtruderConfiguration Object</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41627969"/>
              </p:ext>
            </p:extLst>
          </p:nvPr>
        </p:nvGraphicFramePr>
        <p:xfrm>
          <a:off x="710005" y="5692656"/>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85725" marR="85725"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5273825"/>
            <a:ext cx="3088272"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6751152" y="4594576"/>
            <a:ext cx="2130014" cy="646331"/>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6965402" y="5225518"/>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867400" y="1735553"/>
            <a:ext cx="2702859" cy="2308324"/>
          </a:xfrm>
          <a:prstGeom prst="rect">
            <a:avLst/>
          </a:prstGeom>
          <a:noFill/>
        </p:spPr>
        <p:txBody>
          <a:bodyPr wrap="square" rtlCol="0">
            <a:spAutoFit/>
          </a:bodyPr>
          <a:lstStyle/>
          <a:p>
            <a:pPr algn="ctr"/>
            <a:r>
              <a:rPr lang="en-US" sz="2200" dirty="0" smtClean="0"/>
              <a:t>“..</a:t>
            </a:r>
            <a:r>
              <a:rPr lang="en-US" sz="2400" dirty="0"/>
              <a:t> a menu that lets the user enter and save custom configurations for each extruder they own</a:t>
            </a:r>
            <a:r>
              <a:rPr lang="en-US" sz="2400" dirty="0" smtClean="0"/>
              <a:t>.</a:t>
            </a:r>
            <a:r>
              <a:rPr lang="en-US" sz="2200" dirty="0" smtClean="0"/>
              <a:t>”</a:t>
            </a:r>
            <a:endParaRPr lang="en-US" sz="2400" dirty="0"/>
          </a:p>
        </p:txBody>
      </p:sp>
    </p:spTree>
    <p:extLst>
      <p:ext uri="{BB962C8B-B14F-4D97-AF65-F5344CB8AC3E}">
        <p14:creationId xmlns:p14="http://schemas.microsoft.com/office/powerpoint/2010/main" val="35955725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Extruder Configuration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972453090"/>
              </p:ext>
            </p:extLst>
          </p:nvPr>
        </p:nvGraphicFramePr>
        <p:xfrm>
          <a:off x="620405" y="1735553"/>
          <a:ext cx="5120751" cy="2816352"/>
        </p:xfrm>
        <a:graphic>
          <a:graphicData uri="http://schemas.openxmlformats.org/drawingml/2006/table">
            <a:tbl>
              <a:tblPr>
                <a:tableStyleId>{5C22544A-7EE6-4342-B048-85BDC9FD1C3A}</a:tableStyleId>
              </a:tblPr>
              <a:tblGrid>
                <a:gridCol w="1706187"/>
                <a:gridCol w="1707282"/>
                <a:gridCol w="1707282"/>
              </a:tblGrid>
              <a:tr h="332208">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508656">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saveExtruderConfiguration</a:t>
                      </a:r>
                    </a:p>
                  </a:txBody>
                  <a:tcPr marL="85725" marR="85725"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ExtruderConfiguration</a:t>
                      </a:r>
                      <a:r>
                        <a:rPr lang="en-US" sz="1600" dirty="0">
                          <a:effectLst/>
                          <a:latin typeface="Calibri (body)"/>
                          <a:ea typeface="Times New Roman" panose="02020603050405020304" pitchFamily="18" charset="0"/>
                          <a:cs typeface="Times New Roman" panose="02020603050405020304" pitchFamily="18" charset="0"/>
                        </a:rPr>
                        <a:t> Object and string file name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47399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loadExtrudeConfiguration</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ExtruderConfiguration Object</a:t>
                      </a:r>
                    </a:p>
                  </a:txBody>
                  <a:tcPr marL="85725" marR="85725" marT="0" marB="0"/>
                </a:tc>
              </a:tr>
              <a:tr h="473994">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deleteExtruderConfiguration</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473994">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loadAvailableExtruders</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file names</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629322" y="4899809"/>
            <a:ext cx="2339789" cy="646331"/>
          </a:xfrm>
          <a:prstGeom prst="rect">
            <a:avLst/>
          </a:prstGeom>
          <a:noFill/>
        </p:spPr>
        <p:txBody>
          <a:bodyPr wrap="square" rtlCol="0">
            <a:spAutoFit/>
          </a:bodyPr>
          <a:lstStyle/>
          <a:p>
            <a:r>
              <a:rPr lang="en-US" b="1" dirty="0" smtClean="0"/>
              <a:t>External Data Dependencies</a:t>
            </a:r>
            <a:endParaRPr lang="en-US" b="1" dirty="0"/>
          </a:p>
        </p:txBody>
      </p:sp>
      <p:sp>
        <p:nvSpPr>
          <p:cNvPr id="3" name="TextBox 2"/>
          <p:cNvSpPr txBox="1"/>
          <p:nvPr/>
        </p:nvSpPr>
        <p:spPr>
          <a:xfrm>
            <a:off x="710005" y="5546139"/>
            <a:ext cx="1879899" cy="338554"/>
          </a:xfrm>
          <a:prstGeom prst="rect">
            <a:avLst/>
          </a:prstGeom>
          <a:noFill/>
        </p:spPr>
        <p:txBody>
          <a:bodyPr wrap="square" rtlCol="0">
            <a:spAutoFit/>
          </a:bodyPr>
          <a:lstStyle/>
          <a:p>
            <a:r>
              <a:rPr lang="en-US" sz="1600" i="1" dirty="0" smtClean="0"/>
              <a:t>none</a:t>
            </a:r>
            <a:endParaRPr lang="en-US" sz="1600" i="1" dirty="0"/>
          </a:p>
        </p:txBody>
      </p:sp>
      <p:sp>
        <p:nvSpPr>
          <p:cNvPr id="8" name="TextBox 7"/>
          <p:cNvSpPr txBox="1"/>
          <p:nvPr/>
        </p:nvSpPr>
        <p:spPr>
          <a:xfrm>
            <a:off x="5867400" y="1735553"/>
            <a:ext cx="2702859" cy="2308324"/>
          </a:xfrm>
          <a:prstGeom prst="rect">
            <a:avLst/>
          </a:prstGeom>
          <a:noFill/>
        </p:spPr>
        <p:txBody>
          <a:bodyPr wrap="square" rtlCol="0">
            <a:spAutoFit/>
          </a:bodyPr>
          <a:lstStyle/>
          <a:p>
            <a:pPr algn="ctr"/>
            <a:r>
              <a:rPr lang="en-US" sz="2200" dirty="0" smtClean="0"/>
              <a:t>“..</a:t>
            </a:r>
            <a:r>
              <a:rPr lang="en-US" sz="2400" dirty="0"/>
              <a:t> carries out the functions that store or retrieve an </a:t>
            </a:r>
            <a:r>
              <a:rPr lang="en-US" sz="2400" dirty="0" smtClean="0"/>
              <a:t>Extruder Configuration object. “</a:t>
            </a:r>
            <a:endParaRPr lang="en-US" sz="2400" dirty="0"/>
          </a:p>
        </p:txBody>
      </p:sp>
      <p:graphicFrame>
        <p:nvGraphicFramePr>
          <p:cNvPr id="11" name="Table 10"/>
          <p:cNvGraphicFramePr>
            <a:graphicFrameLocks noGrp="1"/>
          </p:cNvGraphicFramePr>
          <p:nvPr>
            <p:extLst>
              <p:ext uri="{D42A27DB-BD31-4B8C-83A1-F6EECF244321}">
                <p14:modId xmlns:p14="http://schemas.microsoft.com/office/powerpoint/2010/main" val="309153429"/>
              </p:ext>
            </p:extLst>
          </p:nvPr>
        </p:nvGraphicFramePr>
        <p:xfrm>
          <a:off x="3719456" y="5007954"/>
          <a:ext cx="5099124" cy="1792224"/>
        </p:xfrm>
        <a:graphic>
          <a:graphicData uri="http://schemas.openxmlformats.org/drawingml/2006/table">
            <a:tbl>
              <a:tblPr>
                <a:tableStyleId>{5C22544A-7EE6-4342-B048-85BDC9FD1C3A}</a:tableStyleId>
              </a:tblPr>
              <a:tblGrid>
                <a:gridCol w="2549562"/>
                <a:gridCol w="2549562"/>
              </a:tblGrid>
              <a:tr h="153011">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309522">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ExtruderConfig (String Array)</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ExtruderConfigurationGui</a:t>
                      </a:r>
                    </a:p>
                  </a:txBody>
                  <a:tcPr marL="85725" marR="85725" marT="0" marB="0"/>
                </a:tc>
              </a:tr>
              <a:tr h="309522">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String File name to operate on </a:t>
                      </a:r>
                    </a:p>
                  </a:txBody>
                  <a:tcPr marL="85725" marR="85725"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ExtruderConfigurationGui</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r>
              <a:tr h="309522">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Print </a:t>
                      </a: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names</a:t>
                      </a:r>
                    </a:p>
                  </a:txBody>
                  <a:tcPr marL="85725" marR="85725"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PersistanceFramework</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12" name="TextBox 11"/>
          <p:cNvSpPr txBox="1"/>
          <p:nvPr/>
        </p:nvSpPr>
        <p:spPr>
          <a:xfrm>
            <a:off x="3719751" y="4547200"/>
            <a:ext cx="2910575" cy="369332"/>
          </a:xfrm>
          <a:prstGeom prst="rect">
            <a:avLst/>
          </a:prstGeom>
          <a:noFill/>
        </p:spPr>
        <p:txBody>
          <a:bodyPr wrap="square" rtlCol="0">
            <a:spAutoFit/>
          </a:bodyPr>
          <a:lstStyle/>
          <a:p>
            <a:r>
              <a:rPr lang="en-US" b="1" dirty="0" smtClean="0"/>
              <a:t>Internal Data Descriptors</a:t>
            </a:r>
            <a:endParaRPr lang="en-US" b="1" dirty="0"/>
          </a:p>
        </p:txBody>
      </p:sp>
    </p:spTree>
    <p:extLst>
      <p:ext uri="{BB962C8B-B14F-4D97-AF65-F5344CB8AC3E}">
        <p14:creationId xmlns:p14="http://schemas.microsoft.com/office/powerpoint/2010/main" val="4572555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Configuration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8267489"/>
              </p:ext>
            </p:extLst>
          </p:nvPr>
        </p:nvGraphicFramePr>
        <p:xfrm>
          <a:off x="685802" y="1785770"/>
          <a:ext cx="5120751" cy="3584448"/>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newButton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 and data to populate the PrintConfiguration Object</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deleteButton</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Button Press and string name of file</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04198857"/>
              </p:ext>
            </p:extLst>
          </p:nvPr>
        </p:nvGraphicFramePr>
        <p:xfrm>
          <a:off x="710005" y="5602103"/>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85725" marR="85725"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6" y="5251972"/>
            <a:ext cx="3232651"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6115723" y="4955773"/>
            <a:ext cx="2130014" cy="646331"/>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6115723" y="5564072"/>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791200" y="1735553"/>
            <a:ext cx="2702859" cy="3416320"/>
          </a:xfrm>
          <a:prstGeom prst="rect">
            <a:avLst/>
          </a:prstGeom>
          <a:noFill/>
        </p:spPr>
        <p:txBody>
          <a:bodyPr wrap="square" rtlCol="0">
            <a:spAutoFit/>
          </a:bodyPr>
          <a:lstStyle/>
          <a:p>
            <a:pPr algn="ctr"/>
            <a:r>
              <a:rPr lang="en-US" sz="2200" dirty="0" smtClean="0"/>
              <a:t>“..</a:t>
            </a:r>
            <a:r>
              <a:rPr lang="en-US" sz="2400" dirty="0"/>
              <a:t> a menu that lets the user enter and save a set information that will let the system understand how the user wants a subsection of the print job to </a:t>
            </a:r>
            <a:r>
              <a:rPr lang="en-US" sz="2400" dirty="0" smtClean="0"/>
              <a:t>run.”</a:t>
            </a:r>
            <a:endParaRPr lang="en-US" sz="2200" dirty="0"/>
          </a:p>
        </p:txBody>
      </p:sp>
    </p:spTree>
    <p:extLst>
      <p:ext uri="{BB962C8B-B14F-4D97-AF65-F5344CB8AC3E}">
        <p14:creationId xmlns:p14="http://schemas.microsoft.com/office/powerpoint/2010/main" val="24751438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Configuration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996570906"/>
              </p:ext>
            </p:extLst>
          </p:nvPr>
        </p:nvGraphicFramePr>
        <p:xfrm>
          <a:off x="710005" y="1834808"/>
          <a:ext cx="5120751" cy="2816352"/>
        </p:xfrm>
        <a:graphic>
          <a:graphicData uri="http://schemas.openxmlformats.org/drawingml/2006/table">
            <a:tbl>
              <a:tblPr>
                <a:tableStyleId>{5C22544A-7EE6-4342-B048-85BDC9FD1C3A}</a:tableStyleId>
              </a:tblPr>
              <a:tblGrid>
                <a:gridCol w="1706187"/>
                <a:gridCol w="1707282"/>
                <a:gridCol w="1707282"/>
              </a:tblGrid>
              <a:tr h="345654">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518481">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savePrintConfiguration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PrintConfiguration Object and string file name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483149">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loadPrintConfiguration</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PrintConfiguration Object</a:t>
                      </a:r>
                    </a:p>
                  </a:txBody>
                  <a:tcPr marL="85725" marR="85725" marT="0" marB="0"/>
                </a:tc>
              </a:tr>
              <a:tr h="483149">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deletePrintConfiguration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483149">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ArrayList</a:t>
                      </a:r>
                      <a:r>
                        <a:rPr lang="en-US" sz="1600" dirty="0">
                          <a:effectLst/>
                          <a:latin typeface="Calibri (body)"/>
                          <a:ea typeface="Times New Roman" panose="02020603050405020304" pitchFamily="18" charset="0"/>
                          <a:cs typeface="Times New Roman" panose="02020603050405020304" pitchFamily="18" charset="0"/>
                        </a:rPr>
                        <a:t>&lt;String&gt; of file names</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5036799"/>
            <a:ext cx="2339789" cy="646331"/>
          </a:xfrm>
          <a:prstGeom prst="rect">
            <a:avLst/>
          </a:prstGeom>
          <a:noFill/>
        </p:spPr>
        <p:txBody>
          <a:bodyPr wrap="square" rtlCol="0">
            <a:spAutoFit/>
          </a:bodyPr>
          <a:lstStyle/>
          <a:p>
            <a:r>
              <a:rPr lang="en-US" b="1" dirty="0" smtClean="0"/>
              <a:t>External Data Dependencies</a:t>
            </a:r>
            <a:endParaRPr lang="en-US" b="1" dirty="0"/>
          </a:p>
        </p:txBody>
      </p:sp>
      <p:sp>
        <p:nvSpPr>
          <p:cNvPr id="3" name="TextBox 2"/>
          <p:cNvSpPr txBox="1"/>
          <p:nvPr/>
        </p:nvSpPr>
        <p:spPr>
          <a:xfrm>
            <a:off x="710005" y="5702277"/>
            <a:ext cx="1879899" cy="338554"/>
          </a:xfrm>
          <a:prstGeom prst="rect">
            <a:avLst/>
          </a:prstGeom>
          <a:noFill/>
        </p:spPr>
        <p:txBody>
          <a:bodyPr wrap="square" rtlCol="0">
            <a:spAutoFit/>
          </a:bodyPr>
          <a:lstStyle/>
          <a:p>
            <a:r>
              <a:rPr lang="en-US" sz="1600" i="1" dirty="0" smtClean="0"/>
              <a:t>none</a:t>
            </a:r>
            <a:endParaRPr lang="en-US" sz="1600" i="1" dirty="0"/>
          </a:p>
        </p:txBody>
      </p:sp>
      <p:sp>
        <p:nvSpPr>
          <p:cNvPr id="8" name="TextBox 7"/>
          <p:cNvSpPr txBox="1"/>
          <p:nvPr/>
        </p:nvSpPr>
        <p:spPr>
          <a:xfrm>
            <a:off x="5867400" y="1735553"/>
            <a:ext cx="2702859" cy="2308324"/>
          </a:xfrm>
          <a:prstGeom prst="rect">
            <a:avLst/>
          </a:prstGeom>
          <a:noFill/>
        </p:spPr>
        <p:txBody>
          <a:bodyPr wrap="square" rtlCol="0">
            <a:spAutoFit/>
          </a:bodyPr>
          <a:lstStyle/>
          <a:p>
            <a:pPr algn="ctr"/>
            <a:r>
              <a:rPr lang="en-US" sz="2200" dirty="0" smtClean="0"/>
              <a:t>“..</a:t>
            </a:r>
            <a:r>
              <a:rPr lang="en-US" sz="2400" dirty="0"/>
              <a:t> carries out the functions that allow the user store or retrieve a </a:t>
            </a:r>
            <a:r>
              <a:rPr lang="en-US" sz="2400" dirty="0" smtClean="0"/>
              <a:t>Print Configuration </a:t>
            </a:r>
            <a:r>
              <a:rPr lang="en-US" sz="2400" dirty="0"/>
              <a:t>object</a:t>
            </a:r>
            <a:r>
              <a:rPr lang="en-US" sz="2400" dirty="0" smtClean="0"/>
              <a:t>.”</a:t>
            </a:r>
            <a:endParaRPr lang="en-US" sz="2400" dirty="0"/>
          </a:p>
        </p:txBody>
      </p:sp>
      <p:graphicFrame>
        <p:nvGraphicFramePr>
          <p:cNvPr id="11" name="Table 10"/>
          <p:cNvGraphicFramePr>
            <a:graphicFrameLocks noGrp="1"/>
          </p:cNvGraphicFramePr>
          <p:nvPr>
            <p:extLst>
              <p:ext uri="{D42A27DB-BD31-4B8C-83A1-F6EECF244321}">
                <p14:modId xmlns:p14="http://schemas.microsoft.com/office/powerpoint/2010/main" val="2109440"/>
              </p:ext>
            </p:extLst>
          </p:nvPr>
        </p:nvGraphicFramePr>
        <p:xfrm>
          <a:off x="3311799" y="5026842"/>
          <a:ext cx="5099124" cy="1724984"/>
        </p:xfrm>
        <a:graphic>
          <a:graphicData uri="http://schemas.openxmlformats.org/drawingml/2006/table">
            <a:tbl>
              <a:tblPr>
                <a:tableStyleId>{5C22544A-7EE6-4342-B048-85BDC9FD1C3A}</a:tableStyleId>
              </a:tblPr>
              <a:tblGrid>
                <a:gridCol w="2549562"/>
                <a:gridCol w="2549562"/>
              </a:tblGrid>
              <a:tr h="350428">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350428">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PrintConfig (String Array)</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PrintConfigurationGui</a:t>
                      </a:r>
                    </a:p>
                  </a:txBody>
                  <a:tcPr marL="85725" marR="85725" marT="0" marB="0"/>
                </a:tc>
              </a:tr>
              <a:tr h="356466">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String File name to operate on </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PrintConfigurationGui</a:t>
                      </a:r>
                    </a:p>
                  </a:txBody>
                  <a:tcPr marL="85725" marR="85725" marT="0" marB="0"/>
                </a:tc>
              </a:tr>
              <a:tr h="356466">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 ArrayList&lt;String&gt; of names</a:t>
                      </a:r>
                    </a:p>
                  </a:txBody>
                  <a:tcPr marL="85725" marR="85725"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PersistanceFramework</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12" name="TextBox 11"/>
          <p:cNvSpPr txBox="1"/>
          <p:nvPr/>
        </p:nvSpPr>
        <p:spPr>
          <a:xfrm>
            <a:off x="3319933" y="4614747"/>
            <a:ext cx="2688453" cy="369332"/>
          </a:xfrm>
          <a:prstGeom prst="rect">
            <a:avLst/>
          </a:prstGeom>
          <a:noFill/>
        </p:spPr>
        <p:txBody>
          <a:bodyPr wrap="square" rtlCol="0">
            <a:spAutoFit/>
          </a:bodyPr>
          <a:lstStyle/>
          <a:p>
            <a:r>
              <a:rPr lang="en-US" b="1" dirty="0" smtClean="0"/>
              <a:t>Internal Data Descriptors</a:t>
            </a:r>
            <a:endParaRPr lang="en-US" b="1" dirty="0"/>
          </a:p>
        </p:txBody>
      </p:sp>
    </p:spTree>
    <p:extLst>
      <p:ext uri="{BB962C8B-B14F-4D97-AF65-F5344CB8AC3E}">
        <p14:creationId xmlns:p14="http://schemas.microsoft.com/office/powerpoint/2010/main" val="4366840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426045834"/>
              </p:ext>
            </p:extLst>
          </p:nvPr>
        </p:nvGraphicFramePr>
        <p:xfrm>
          <a:off x="685802" y="1785770"/>
          <a:ext cx="5120751" cy="1995914"/>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pauseResumeButton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cancelButton</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Button Press</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67553013"/>
              </p:ext>
            </p:extLst>
          </p:nvPr>
        </p:nvGraphicFramePr>
        <p:xfrm>
          <a:off x="710005" y="4299633"/>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 Input</a:t>
                      </a:r>
                    </a:p>
                  </a:txBody>
                  <a:tcPr marL="85725" marR="85725"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3869905"/>
            <a:ext cx="3077166"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710005" y="5526272"/>
            <a:ext cx="2855045" cy="369332"/>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899608" y="5902788"/>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867400" y="1735553"/>
            <a:ext cx="2702859" cy="1938992"/>
          </a:xfrm>
          <a:prstGeom prst="rect">
            <a:avLst/>
          </a:prstGeom>
          <a:noFill/>
        </p:spPr>
        <p:txBody>
          <a:bodyPr wrap="square" rtlCol="0">
            <a:spAutoFit/>
          </a:bodyPr>
          <a:lstStyle/>
          <a:p>
            <a:pPr algn="ctr"/>
            <a:r>
              <a:rPr lang="en-US" sz="2200" dirty="0" smtClean="0"/>
              <a:t>“..</a:t>
            </a:r>
            <a:r>
              <a:rPr lang="en-US" sz="2400" dirty="0"/>
              <a:t> a window that displays the current status of the print job while the print job is ongoing</a:t>
            </a:r>
            <a:r>
              <a:rPr lang="en-US" sz="2400" dirty="0" smtClean="0"/>
              <a:t>.”</a:t>
            </a:r>
            <a:endParaRPr lang="en-US" sz="2200" dirty="0"/>
          </a:p>
        </p:txBody>
      </p:sp>
    </p:spTree>
    <p:extLst>
      <p:ext uri="{BB962C8B-B14F-4D97-AF65-F5344CB8AC3E}">
        <p14:creationId xmlns:p14="http://schemas.microsoft.com/office/powerpoint/2010/main" val="2675854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54142975"/>
              </p:ext>
            </p:extLst>
          </p:nvPr>
        </p:nvGraphicFramePr>
        <p:xfrm>
          <a:off x="685802" y="1785770"/>
          <a:ext cx="5120751" cy="2659326"/>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updateStatus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printerStatus object</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Data value updates</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pauseResumeJob</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CurrentStateFlag</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r h="7157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cancelPrintJob</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Boolean success state</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1" name="TextBox 10"/>
          <p:cNvSpPr txBox="1"/>
          <p:nvPr/>
        </p:nvSpPr>
        <p:spPr>
          <a:xfrm>
            <a:off x="710005" y="4814306"/>
            <a:ext cx="2943893" cy="369332"/>
          </a:xfrm>
          <a:prstGeom prst="rect">
            <a:avLst/>
          </a:prstGeom>
          <a:noFill/>
        </p:spPr>
        <p:txBody>
          <a:bodyPr wrap="square" rtlCol="0">
            <a:spAutoFit/>
          </a:bodyPr>
          <a:lstStyle/>
          <a:p>
            <a:r>
              <a:rPr lang="en-US" b="1" dirty="0" smtClean="0"/>
              <a:t>Internal Data Descriptors</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719187439"/>
              </p:ext>
            </p:extLst>
          </p:nvPr>
        </p:nvGraphicFramePr>
        <p:xfrm>
          <a:off x="710005" y="5156219"/>
          <a:ext cx="5099124" cy="151017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printerStatus object</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StateControllerModule</a:t>
                      </a:r>
                    </a:p>
                  </a:txBody>
                  <a:tcPr marL="85725" marR="85725" marT="0" marB="0"/>
                </a:tc>
              </a:tr>
              <a:tr h="503390">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Button Press event object</a:t>
                      </a:r>
                    </a:p>
                  </a:txBody>
                  <a:tcPr marL="85725" marR="85725" marT="0" marB="0"/>
                </a:tc>
                <a:tc>
                  <a:txBody>
                    <a:bodyPr/>
                    <a:lstStyle/>
                    <a:p>
                      <a:pPr marL="0" marR="0" algn="l">
                        <a:lnSpc>
                          <a:spcPct val="105000"/>
                        </a:lnSpc>
                        <a:spcBef>
                          <a:spcPts val="0"/>
                        </a:spcBef>
                        <a:spcAft>
                          <a:spcPts val="0"/>
                        </a:spcAft>
                      </a:pPr>
                      <a:r>
                        <a:rPr lang="en-US" sz="1600" dirty="0" err="1">
                          <a:effectLst/>
                          <a:latin typeface="Calibri (body)"/>
                          <a:ea typeface="Times New Roman" panose="02020603050405020304" pitchFamily="18" charset="0"/>
                          <a:cs typeface="Times New Roman" panose="02020603050405020304" pitchFamily="18" charset="0"/>
                        </a:rPr>
                        <a:t>StatusGUI</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12" name="TextBox 11"/>
          <p:cNvSpPr txBox="1"/>
          <p:nvPr/>
        </p:nvSpPr>
        <p:spPr>
          <a:xfrm>
            <a:off x="710005" y="4416683"/>
            <a:ext cx="3243757" cy="369332"/>
          </a:xfrm>
          <a:prstGeom prst="rect">
            <a:avLst/>
          </a:prstGeom>
          <a:noFill/>
        </p:spPr>
        <p:txBody>
          <a:bodyPr wrap="square" rtlCol="0">
            <a:spAutoFit/>
          </a:bodyPr>
          <a:lstStyle/>
          <a:p>
            <a:r>
              <a:rPr lang="en-US" b="1" dirty="0" smtClean="0"/>
              <a:t>External Data Dependencies</a:t>
            </a:r>
            <a:endParaRPr lang="en-US" b="1" dirty="0"/>
          </a:p>
        </p:txBody>
      </p:sp>
      <p:sp>
        <p:nvSpPr>
          <p:cNvPr id="13" name="TextBox 12"/>
          <p:cNvSpPr txBox="1"/>
          <p:nvPr/>
        </p:nvSpPr>
        <p:spPr>
          <a:xfrm>
            <a:off x="835063" y="4616738"/>
            <a:ext cx="1879899" cy="338554"/>
          </a:xfrm>
          <a:prstGeom prst="rect">
            <a:avLst/>
          </a:prstGeom>
          <a:noFill/>
        </p:spPr>
        <p:txBody>
          <a:bodyPr wrap="square" rtlCol="0">
            <a:spAutoFit/>
          </a:bodyPr>
          <a:lstStyle/>
          <a:p>
            <a:r>
              <a:rPr lang="en-US" sz="1600" i="1" dirty="0" smtClean="0"/>
              <a:t>none</a:t>
            </a:r>
            <a:endParaRPr lang="en-US" sz="1600" i="1" dirty="0"/>
          </a:p>
        </p:txBody>
      </p:sp>
      <p:sp>
        <p:nvSpPr>
          <p:cNvPr id="14" name="TextBox 13"/>
          <p:cNvSpPr txBox="1"/>
          <p:nvPr/>
        </p:nvSpPr>
        <p:spPr>
          <a:xfrm>
            <a:off x="5867400" y="1735553"/>
            <a:ext cx="2702859" cy="3046988"/>
          </a:xfrm>
          <a:prstGeom prst="rect">
            <a:avLst/>
          </a:prstGeom>
          <a:noFill/>
        </p:spPr>
        <p:txBody>
          <a:bodyPr wrap="square" rtlCol="0">
            <a:spAutoFit/>
          </a:bodyPr>
          <a:lstStyle/>
          <a:p>
            <a:pPr algn="ctr"/>
            <a:r>
              <a:rPr lang="en-US" sz="2200" dirty="0" smtClean="0"/>
              <a:t>“..</a:t>
            </a:r>
            <a:r>
              <a:rPr lang="en-US" sz="2400" dirty="0"/>
              <a:t> listens for feedback from the Communication Layer and passes the values it receives to the Status GUI module </a:t>
            </a:r>
            <a:r>
              <a:rPr lang="en-US" sz="2400" dirty="0" smtClean="0"/>
              <a:t>…”</a:t>
            </a:r>
            <a:endParaRPr lang="en-US" sz="2400" dirty="0"/>
          </a:p>
        </p:txBody>
      </p:sp>
    </p:spTree>
    <p:extLst>
      <p:ext uri="{BB962C8B-B14F-4D97-AF65-F5344CB8AC3E}">
        <p14:creationId xmlns:p14="http://schemas.microsoft.com/office/powerpoint/2010/main" val="7525277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Job GUI Module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714483462"/>
              </p:ext>
            </p:extLst>
          </p:nvPr>
        </p:nvGraphicFramePr>
        <p:xfrm>
          <a:off x="685802" y="1785770"/>
          <a:ext cx="5120751" cy="3532106"/>
        </p:xfrm>
        <a:graphic>
          <a:graphicData uri="http://schemas.openxmlformats.org/drawingml/2006/table">
            <a:tbl>
              <a:tblPr>
                <a:tableStyleId>{5C22544A-7EE6-4342-B048-85BDC9FD1C3A}</a:tableStyleId>
              </a:tblPr>
              <a:tblGrid>
                <a:gridCol w="1706187"/>
                <a:gridCol w="1707282"/>
                <a:gridCol w="1707282"/>
              </a:tblGrid>
              <a:tr h="46897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715754">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loadPrintJobConfiguration</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Button Press and string name of file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newSubsection</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Button Press</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Display update</a:t>
                      </a:r>
                    </a:p>
                  </a:txBody>
                  <a:tcPr marL="85725" marR="85725" marT="0" marB="0"/>
                </a:tc>
              </a:tr>
              <a:tr h="715754">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savePrintJobConfiguration</a:t>
                      </a:r>
                    </a:p>
                  </a:txBody>
                  <a:tcPr marL="85725" marR="85725" marT="0" marB="0"/>
                </a:tc>
                <a:tc>
                  <a:txBody>
                    <a:bodyPr/>
                    <a:lstStyle/>
                    <a:p>
                      <a:pPr marL="0" marR="0" algn="l">
                        <a:lnSpc>
                          <a:spcPct val="105000"/>
                        </a:lnSpc>
                        <a:spcBef>
                          <a:spcPts val="0"/>
                        </a:spcBef>
                        <a:spcAft>
                          <a:spcPts val="0"/>
                        </a:spcAft>
                      </a:pPr>
                      <a:r>
                        <a:rPr lang="en-US" sz="1600">
                          <a:effectLst/>
                          <a:latin typeface="Calibri (body)"/>
                          <a:ea typeface="Times New Roman" panose="02020603050405020304" pitchFamily="18" charset="0"/>
                          <a:cs typeface="Times New Roman" panose="02020603050405020304" pitchFamily="18" charset="0"/>
                        </a:rPr>
                        <a:t>Button Press and string name of file and data to populate the PrintJobConfiguration object</a:t>
                      </a:r>
                    </a:p>
                  </a:txBody>
                  <a:tcPr marL="85725" marR="85725" marT="0" marB="0"/>
                </a:tc>
                <a:tc>
                  <a:txBody>
                    <a:bodyPr/>
                    <a:lstStyle/>
                    <a:p>
                      <a:pPr marL="0" marR="0" algn="l">
                        <a:lnSpc>
                          <a:spcPct val="105000"/>
                        </a:lnSpc>
                        <a:spcBef>
                          <a:spcPts val="0"/>
                        </a:spcBef>
                        <a:spcAft>
                          <a:spcPts val="0"/>
                        </a:spcAft>
                      </a:pPr>
                      <a:r>
                        <a:rPr lang="en-US" sz="1600" dirty="0">
                          <a:effectLst/>
                          <a:latin typeface="Calibri (body)"/>
                          <a:ea typeface="Times New Roman" panose="02020603050405020304" pitchFamily="18" charset="0"/>
                          <a:cs typeface="Times New Roman" panose="02020603050405020304" pitchFamily="18" charset="0"/>
                        </a:rPr>
                        <a:t>Message to user of success or failure</a:t>
                      </a: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25361265"/>
              </p:ext>
            </p:extLst>
          </p:nvPr>
        </p:nvGraphicFramePr>
        <p:xfrm>
          <a:off x="710005" y="5733349"/>
          <a:ext cx="5099124" cy="1006780"/>
        </p:xfrm>
        <a:graphic>
          <a:graphicData uri="http://schemas.openxmlformats.org/drawingml/2006/table">
            <a:tbl>
              <a:tblPr>
                <a:tableStyleId>{5C22544A-7EE6-4342-B048-85BDC9FD1C3A}</a:tableStyleId>
              </a:tblPr>
              <a:tblGrid>
                <a:gridCol w="2549562"/>
                <a:gridCol w="2549562"/>
              </a:tblGrid>
              <a:tr h="50339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03390">
                <a:tc>
                  <a:txBody>
                    <a:bodyPr/>
                    <a:lstStyle/>
                    <a:p>
                      <a:pPr marL="0" marR="0" algn="l">
                        <a:lnSpc>
                          <a:spcPct val="105000"/>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User Input</a:t>
                      </a:r>
                    </a:p>
                  </a:txBody>
                  <a:tcPr marL="85725" marR="85725" marT="0" marB="0"/>
                </a:tc>
                <a:tc>
                  <a:txBody>
                    <a:bodyPr/>
                    <a:lstStyle/>
                    <a:p>
                      <a:pPr marL="0" marR="0" algn="l">
                        <a:lnSpc>
                          <a:spcPct val="10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User</a:t>
                      </a:r>
                    </a:p>
                  </a:txBody>
                  <a:tcPr marL="85725" marR="85725" marT="0" marB="0"/>
                </a:tc>
              </a:tr>
            </a:tbl>
          </a:graphicData>
        </a:graphic>
      </p:graphicFrame>
      <p:sp>
        <p:nvSpPr>
          <p:cNvPr id="9" name="TextBox 8"/>
          <p:cNvSpPr txBox="1"/>
          <p:nvPr/>
        </p:nvSpPr>
        <p:spPr>
          <a:xfrm>
            <a:off x="710005" y="1366221"/>
            <a:ext cx="2259106" cy="369332"/>
          </a:xfrm>
          <a:prstGeom prst="rect">
            <a:avLst/>
          </a:prstGeom>
          <a:noFill/>
        </p:spPr>
        <p:txBody>
          <a:bodyPr wrap="square" rtlCol="0">
            <a:spAutoFit/>
          </a:bodyPr>
          <a:lstStyle/>
          <a:p>
            <a:r>
              <a:rPr lang="en-US" b="1" dirty="0" smtClean="0"/>
              <a:t>Interfaces</a:t>
            </a:r>
            <a:endParaRPr lang="en-US" b="1" dirty="0"/>
          </a:p>
        </p:txBody>
      </p:sp>
      <p:sp>
        <p:nvSpPr>
          <p:cNvPr id="10" name="TextBox 9"/>
          <p:cNvSpPr txBox="1"/>
          <p:nvPr/>
        </p:nvSpPr>
        <p:spPr>
          <a:xfrm>
            <a:off x="710005" y="5307960"/>
            <a:ext cx="2921681" cy="369332"/>
          </a:xfrm>
          <a:prstGeom prst="rect">
            <a:avLst/>
          </a:prstGeom>
          <a:noFill/>
        </p:spPr>
        <p:txBody>
          <a:bodyPr wrap="square" rtlCol="0">
            <a:spAutoFit/>
          </a:bodyPr>
          <a:lstStyle/>
          <a:p>
            <a:r>
              <a:rPr lang="en-US" b="1" dirty="0" smtClean="0"/>
              <a:t>External Data Dependencies</a:t>
            </a:r>
            <a:endParaRPr lang="en-US" b="1" dirty="0"/>
          </a:p>
        </p:txBody>
      </p:sp>
      <p:sp>
        <p:nvSpPr>
          <p:cNvPr id="11" name="TextBox 10"/>
          <p:cNvSpPr txBox="1"/>
          <p:nvPr/>
        </p:nvSpPr>
        <p:spPr>
          <a:xfrm>
            <a:off x="6272057" y="4917741"/>
            <a:ext cx="2130014" cy="646331"/>
          </a:xfrm>
          <a:prstGeom prst="rect">
            <a:avLst/>
          </a:prstGeom>
          <a:noFill/>
        </p:spPr>
        <p:txBody>
          <a:bodyPr wrap="square" rtlCol="0">
            <a:spAutoFit/>
          </a:bodyPr>
          <a:lstStyle/>
          <a:p>
            <a:r>
              <a:rPr lang="en-US" b="1" dirty="0" smtClean="0"/>
              <a:t>Internal Data Descriptors</a:t>
            </a:r>
            <a:endParaRPr lang="en-US" b="1" dirty="0"/>
          </a:p>
        </p:txBody>
      </p:sp>
      <p:sp>
        <p:nvSpPr>
          <p:cNvPr id="12" name="TextBox 11"/>
          <p:cNvSpPr txBox="1"/>
          <p:nvPr/>
        </p:nvSpPr>
        <p:spPr>
          <a:xfrm>
            <a:off x="6272057" y="5564072"/>
            <a:ext cx="1750807" cy="338554"/>
          </a:xfrm>
          <a:prstGeom prst="rect">
            <a:avLst/>
          </a:prstGeom>
          <a:noFill/>
        </p:spPr>
        <p:txBody>
          <a:bodyPr wrap="square" rtlCol="0">
            <a:spAutoFit/>
          </a:bodyPr>
          <a:lstStyle/>
          <a:p>
            <a:r>
              <a:rPr lang="en-US" sz="1600" i="1" dirty="0" smtClean="0"/>
              <a:t>none</a:t>
            </a:r>
            <a:endParaRPr lang="en-US" sz="1600" i="1" dirty="0"/>
          </a:p>
        </p:txBody>
      </p:sp>
      <p:sp>
        <p:nvSpPr>
          <p:cNvPr id="13" name="TextBox 12"/>
          <p:cNvSpPr txBox="1"/>
          <p:nvPr/>
        </p:nvSpPr>
        <p:spPr>
          <a:xfrm>
            <a:off x="5791200" y="1735553"/>
            <a:ext cx="2702859" cy="2308324"/>
          </a:xfrm>
          <a:prstGeom prst="rect">
            <a:avLst/>
          </a:prstGeom>
          <a:noFill/>
        </p:spPr>
        <p:txBody>
          <a:bodyPr wrap="square" rtlCol="0">
            <a:spAutoFit/>
          </a:bodyPr>
          <a:lstStyle/>
          <a:p>
            <a:pPr algn="ctr"/>
            <a:r>
              <a:rPr lang="en-US" sz="2200" dirty="0" smtClean="0"/>
              <a:t>“..</a:t>
            </a:r>
            <a:r>
              <a:rPr lang="en-US" sz="2400" dirty="0"/>
              <a:t> a menu that allows the user to set up a print job by dividing the print job into subsections</a:t>
            </a:r>
            <a:r>
              <a:rPr lang="en-US" sz="2400" dirty="0" smtClean="0"/>
              <a:t>.”</a:t>
            </a:r>
            <a:endParaRPr lang="en-US" sz="2200" dirty="0"/>
          </a:p>
        </p:txBody>
      </p:sp>
    </p:spTree>
    <p:extLst>
      <p:ext uri="{BB962C8B-B14F-4D97-AF65-F5344CB8AC3E}">
        <p14:creationId xmlns:p14="http://schemas.microsoft.com/office/powerpoint/2010/main" val="28892512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Job Controller</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2855263"/>
              </p:ext>
            </p:extLst>
          </p:nvPr>
        </p:nvGraphicFramePr>
        <p:xfrm>
          <a:off x="710005" y="1577956"/>
          <a:ext cx="5429921" cy="5376672"/>
        </p:xfrm>
        <a:graphic>
          <a:graphicData uri="http://schemas.openxmlformats.org/drawingml/2006/table">
            <a:tbl>
              <a:tblPr>
                <a:tableStyleId>{5C22544A-7EE6-4342-B048-85BDC9FD1C3A}</a:tableStyleId>
              </a:tblPr>
              <a:tblGrid>
                <a:gridCol w="1809199"/>
                <a:gridCol w="1810361"/>
                <a:gridCol w="1810361"/>
              </a:tblGrid>
              <a:tr h="470899">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Interface</a:t>
                      </a:r>
                    </a:p>
                  </a:txBody>
                  <a:tcPr marL="85725" marR="85725" marT="0" marB="0"/>
                </a:tc>
                <a:tc>
                  <a:txBody>
                    <a:bodyPr/>
                    <a:lstStyle/>
                    <a:p>
                      <a:pPr marL="0" marR="0" algn="just">
                        <a:lnSpc>
                          <a:spcPct val="105000"/>
                        </a:lnSpc>
                        <a:spcBef>
                          <a:spcPts val="0"/>
                        </a:spcBef>
                        <a:spcAft>
                          <a:spcPts val="800"/>
                        </a:spcAft>
                      </a:pPr>
                      <a:r>
                        <a:rPr lang="en-US" sz="1600" b="1">
                          <a:effectLst/>
                          <a:latin typeface="+mn-lt"/>
                          <a:ea typeface="Times New Roman" panose="02020603050405020304" pitchFamily="18" charset="0"/>
                          <a:cs typeface="Times New Roman" panose="02020603050405020304" pitchFamily="18" charset="0"/>
                        </a:rPr>
                        <a:t>Information Required</a:t>
                      </a:r>
                    </a:p>
                  </a:txBody>
                  <a:tcPr marL="85725" marR="85725" marT="0" marB="0"/>
                </a:tc>
                <a:tc>
                  <a:txBody>
                    <a:bodyPr/>
                    <a:lstStyle/>
                    <a:p>
                      <a:pPr marL="0" marR="0" algn="just">
                        <a:lnSpc>
                          <a:spcPct val="105000"/>
                        </a:lnSpc>
                        <a:spcBef>
                          <a:spcPts val="0"/>
                        </a:spcBef>
                        <a:spcAft>
                          <a:spcPts val="800"/>
                        </a:spcAft>
                      </a:pPr>
                      <a:r>
                        <a:rPr lang="en-US" sz="1600" b="1" dirty="0">
                          <a:effectLst/>
                          <a:latin typeface="+mn-lt"/>
                          <a:ea typeface="Times New Roman" panose="02020603050405020304" pitchFamily="18" charset="0"/>
                          <a:cs typeface="Times New Roman" panose="02020603050405020304" pitchFamily="18" charset="0"/>
                        </a:rPr>
                        <a:t>Information Returned</a:t>
                      </a:r>
                    </a:p>
                  </a:txBody>
                  <a:tcPr marL="85725" marR="85725" marT="0" marB="0"/>
                </a:tc>
              </a:tr>
              <a:tr h="463985">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loadAvailablePrintJobs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85725" marR="85725" marT="0" marB="0"/>
                </a:tc>
              </a:tr>
              <a:tr h="463985">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loadAvailablePrinters</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85725" marR="85725" marT="0" marB="0"/>
                </a:tc>
              </a:tr>
              <a:tr h="463985">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loadAvailablePrints</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85725" marR="85725" marT="0" marB="0"/>
                </a:tc>
              </a:tr>
              <a:tr h="463985">
                <a:tc>
                  <a:txBody>
                    <a:bodyPr/>
                    <a:lstStyle/>
                    <a:p>
                      <a:pPr marL="0" marR="0" algn="l">
                        <a:lnSpc>
                          <a:spcPct val="105000"/>
                        </a:lnSpc>
                        <a:spcBef>
                          <a:spcPts val="0"/>
                        </a:spcBef>
                        <a:spcAft>
                          <a:spcPts val="800"/>
                        </a:spcAft>
                      </a:pPr>
                      <a:r>
                        <a:rPr lang="en-US" sz="1600" dirty="0" err="1">
                          <a:effectLst/>
                          <a:latin typeface="Calibri (body)"/>
                          <a:ea typeface="Times New Roman" panose="02020603050405020304" pitchFamily="18" charset="0"/>
                          <a:cs typeface="Times New Roman" panose="02020603050405020304" pitchFamily="18" charset="0"/>
                        </a:rPr>
                        <a:t>loadAvailableExtruders</a:t>
                      </a:r>
                      <a:endParaRPr lang="en-US" sz="1600" dirty="0">
                        <a:effectLst/>
                        <a:latin typeface="Calibri (body)"/>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85725" marR="85725" marT="0" marB="0"/>
                </a:tc>
              </a:tr>
              <a:tr h="463985">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loadAvailableMaterials</a:t>
                      </a:r>
                    </a:p>
                  </a:txBody>
                  <a:tcPr marL="85725" marR="85725" marT="0" marB="0"/>
                </a:tc>
                <a:tc>
                  <a:txBody>
                    <a:bodyPr/>
                    <a:lstStyle/>
                    <a:p>
                      <a:pPr marL="0" marR="0" algn="l">
                        <a:lnSpc>
                          <a:spcPct val="105000"/>
                        </a:lnSpc>
                        <a:spcBef>
                          <a:spcPts val="0"/>
                        </a:spcBef>
                        <a:spcAft>
                          <a:spcPts val="800"/>
                        </a:spcAft>
                      </a:pPr>
                      <a:r>
                        <a:rPr lang="en-US" sz="1600" dirty="0">
                          <a:effectLst/>
                          <a:latin typeface="Calibri (body)"/>
                          <a:ea typeface="Times New Roman" panose="02020603050405020304" pitchFamily="18" charset="0"/>
                          <a:cs typeface="Times New Roman" panose="02020603050405020304" pitchFamily="18" charset="0"/>
                        </a:rPr>
                        <a:t>None</a:t>
                      </a:r>
                    </a:p>
                  </a:txBody>
                  <a:tcPr marL="85725" marR="85725" marT="0" marB="0"/>
                </a:tc>
                <a:tc>
                  <a:txBody>
                    <a:bodyPr/>
                    <a:lstStyle/>
                    <a:p>
                      <a:pPr marL="0" marR="0" algn="l">
                        <a:lnSpc>
                          <a:spcPct val="105000"/>
                        </a:lnSpc>
                        <a:spcBef>
                          <a:spcPts val="0"/>
                        </a:spcBef>
                        <a:spcAft>
                          <a:spcPts val="800"/>
                        </a:spcAft>
                      </a:pPr>
                      <a:r>
                        <a:rPr lang="en-US" sz="1600">
                          <a:effectLst/>
                          <a:latin typeface="Calibri (body)"/>
                          <a:ea typeface="Times New Roman" panose="02020603050405020304" pitchFamily="18" charset="0"/>
                          <a:cs typeface="Times New Roman" panose="02020603050405020304" pitchFamily="18" charset="0"/>
                        </a:rPr>
                        <a:t>ArrayList&lt;String&gt; of file names</a:t>
                      </a:r>
                    </a:p>
                  </a:txBody>
                  <a:tcPr marL="85725" marR="85725" marT="0" marB="0"/>
                </a:tc>
              </a:tr>
              <a:tr h="463985">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loadPrintJobConfiguration</a:t>
                      </a:r>
                    </a:p>
                  </a:txBody>
                  <a:tcPr marL="105508" marR="105508" marT="0" marB="0"/>
                </a:tc>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String file name</a:t>
                      </a:r>
                    </a:p>
                  </a:txBody>
                  <a:tcPr marL="105508" marR="105508" marT="0" marB="0"/>
                </a:tc>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PrintJobConfiguration object</a:t>
                      </a:r>
                    </a:p>
                  </a:txBody>
                  <a:tcPr marL="105508" marR="105508" marT="0" marB="0"/>
                </a:tc>
              </a:tr>
              <a:tr h="1184997">
                <a:tc>
                  <a:txBody>
                    <a:bodyPr/>
                    <a:lstStyle/>
                    <a:p>
                      <a:pPr marL="0" marR="0" algn="l">
                        <a:lnSpc>
                          <a:spcPct val="105000"/>
                        </a:lnSpc>
                        <a:spcBef>
                          <a:spcPts val="0"/>
                        </a:spcBef>
                        <a:spcAft>
                          <a:spcPts val="0"/>
                        </a:spcAft>
                      </a:pPr>
                      <a:r>
                        <a:rPr lang="en-US" sz="1600">
                          <a:effectLst/>
                          <a:latin typeface="Calibri (body)"/>
                          <a:ea typeface="Times New Roman"/>
                          <a:cs typeface="Times New Roman"/>
                        </a:rPr>
                        <a:t>savePrintJobConfiguration</a:t>
                      </a:r>
                    </a:p>
                  </a:txBody>
                  <a:tcPr marL="105508" marR="105508" marT="0" marB="0"/>
                </a:tc>
                <a:tc>
                  <a:txBody>
                    <a:bodyPr/>
                    <a:lstStyle/>
                    <a:p>
                      <a:pPr marL="0" marR="0" algn="l">
                        <a:lnSpc>
                          <a:spcPct val="105000"/>
                        </a:lnSpc>
                        <a:spcBef>
                          <a:spcPts val="0"/>
                        </a:spcBef>
                        <a:spcAft>
                          <a:spcPts val="0"/>
                        </a:spcAft>
                      </a:pPr>
                      <a:r>
                        <a:rPr lang="en-US" sz="1600">
                          <a:effectLst/>
                          <a:latin typeface="Calibri (body)"/>
                          <a:ea typeface="Times New Roman"/>
                          <a:cs typeface="Times New Roman"/>
                        </a:rPr>
                        <a:t>String file name and data objects to populate the PrintJobConfiguration object</a:t>
                      </a:r>
                    </a:p>
                  </a:txBody>
                  <a:tcPr marL="105508" marR="105508" marT="0" marB="0"/>
                </a:tc>
                <a:tc>
                  <a:txBody>
                    <a:bodyPr/>
                    <a:lstStyle/>
                    <a:p>
                      <a:pPr marL="0" marR="0" algn="l">
                        <a:lnSpc>
                          <a:spcPct val="105000"/>
                        </a:lnSpc>
                        <a:spcBef>
                          <a:spcPts val="0"/>
                        </a:spcBef>
                        <a:spcAft>
                          <a:spcPts val="0"/>
                        </a:spcAft>
                      </a:pPr>
                      <a:r>
                        <a:rPr lang="en-US" sz="1600">
                          <a:effectLst/>
                          <a:latin typeface="Calibri (body)"/>
                          <a:ea typeface="Times New Roman"/>
                          <a:cs typeface="Times New Roman"/>
                        </a:rPr>
                        <a:t>Boolean success state</a:t>
                      </a:r>
                    </a:p>
                  </a:txBody>
                  <a:tcPr marL="105508" marR="105508" marT="0" marB="0"/>
                </a:tc>
              </a:tr>
              <a:tr h="463985">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startPrint</a:t>
                      </a:r>
                    </a:p>
                  </a:txBody>
                  <a:tcPr marL="105508" marR="105508" marT="0" marB="0"/>
                </a:tc>
                <a:tc>
                  <a:txBody>
                    <a:bodyPr/>
                    <a:lstStyle/>
                    <a:p>
                      <a:pPr marL="0" marR="0" algn="l">
                        <a:lnSpc>
                          <a:spcPct val="105000"/>
                        </a:lnSpc>
                        <a:spcBef>
                          <a:spcPts val="0"/>
                        </a:spcBef>
                        <a:spcAft>
                          <a:spcPts val="800"/>
                        </a:spcAft>
                      </a:pPr>
                      <a:r>
                        <a:rPr lang="en-US" sz="1600">
                          <a:effectLst/>
                          <a:latin typeface="Calibri (body)"/>
                          <a:ea typeface="Times New Roman"/>
                          <a:cs typeface="Times New Roman"/>
                        </a:rPr>
                        <a:t>PrintJobConfiguration Object</a:t>
                      </a:r>
                    </a:p>
                  </a:txBody>
                  <a:tcPr marL="105508" marR="105508" marT="0" marB="0"/>
                </a:tc>
                <a:tc>
                  <a:txBody>
                    <a:bodyPr/>
                    <a:lstStyle/>
                    <a:p>
                      <a:pPr marL="0" marR="0" algn="l">
                        <a:lnSpc>
                          <a:spcPct val="105000"/>
                        </a:lnSpc>
                        <a:spcBef>
                          <a:spcPts val="0"/>
                        </a:spcBef>
                        <a:spcAft>
                          <a:spcPts val="800"/>
                        </a:spcAft>
                      </a:pPr>
                      <a:r>
                        <a:rPr lang="en-US" sz="1600" dirty="0">
                          <a:effectLst/>
                          <a:latin typeface="Calibri (body)"/>
                          <a:ea typeface="Times New Roman"/>
                          <a:cs typeface="Times New Roman"/>
                        </a:rPr>
                        <a:t>Opened </a:t>
                      </a:r>
                      <a:r>
                        <a:rPr lang="en-US" sz="1600" dirty="0" err="1">
                          <a:effectLst/>
                          <a:latin typeface="Calibri (body)"/>
                          <a:ea typeface="Times New Roman"/>
                          <a:cs typeface="Times New Roman"/>
                        </a:rPr>
                        <a:t>StatusGUI</a:t>
                      </a:r>
                      <a:endParaRPr lang="en-US" sz="1600" dirty="0">
                        <a:effectLst/>
                        <a:latin typeface="Calibri (body)"/>
                        <a:ea typeface="Times New Roman"/>
                        <a:cs typeface="Times New Roman"/>
                      </a:endParaRPr>
                    </a:p>
                  </a:txBody>
                  <a:tcPr marL="105508" marR="105508" marT="0" marB="0"/>
                </a:tc>
              </a:tr>
            </a:tbl>
          </a:graphicData>
        </a:graphic>
      </p:graphicFrame>
      <p:sp>
        <p:nvSpPr>
          <p:cNvPr id="9" name="TextBox 8"/>
          <p:cNvSpPr txBox="1"/>
          <p:nvPr/>
        </p:nvSpPr>
        <p:spPr>
          <a:xfrm>
            <a:off x="710005" y="1224302"/>
            <a:ext cx="2259106" cy="369332"/>
          </a:xfrm>
          <a:prstGeom prst="rect">
            <a:avLst/>
          </a:prstGeom>
          <a:noFill/>
        </p:spPr>
        <p:txBody>
          <a:bodyPr wrap="square" rtlCol="0">
            <a:spAutoFit/>
          </a:bodyPr>
          <a:lstStyle/>
          <a:p>
            <a:r>
              <a:rPr lang="en-US" b="1" dirty="0" smtClean="0"/>
              <a:t>Interfaces</a:t>
            </a:r>
            <a:endParaRPr lang="en-US" b="1" dirty="0"/>
          </a:p>
        </p:txBody>
      </p:sp>
      <p:sp>
        <p:nvSpPr>
          <p:cNvPr id="8" name="TextBox 7"/>
          <p:cNvSpPr txBox="1"/>
          <p:nvPr/>
        </p:nvSpPr>
        <p:spPr>
          <a:xfrm>
            <a:off x="6019800" y="1735554"/>
            <a:ext cx="2702859" cy="1938992"/>
          </a:xfrm>
          <a:prstGeom prst="rect">
            <a:avLst/>
          </a:prstGeom>
          <a:noFill/>
        </p:spPr>
        <p:txBody>
          <a:bodyPr wrap="square" rtlCol="0">
            <a:spAutoFit/>
          </a:bodyPr>
          <a:lstStyle/>
          <a:p>
            <a:pPr algn="ctr"/>
            <a:r>
              <a:rPr lang="en-US" sz="2200" dirty="0" smtClean="0"/>
              <a:t>“..</a:t>
            </a:r>
            <a:r>
              <a:rPr lang="en-US" sz="2400" dirty="0"/>
              <a:t> receives the information gathered by the Print Job GUI </a:t>
            </a:r>
            <a:r>
              <a:rPr lang="en-US" sz="2400" dirty="0" smtClean="0"/>
              <a:t>Module…”</a:t>
            </a:r>
            <a:endParaRPr lang="en-US" sz="2400" dirty="0"/>
          </a:p>
        </p:txBody>
      </p:sp>
      <p:sp>
        <p:nvSpPr>
          <p:cNvPr id="11" name="TextBox 10"/>
          <p:cNvSpPr txBox="1"/>
          <p:nvPr/>
        </p:nvSpPr>
        <p:spPr>
          <a:xfrm>
            <a:off x="6136341" y="3646944"/>
            <a:ext cx="2321859" cy="2677656"/>
          </a:xfrm>
          <a:prstGeom prst="rect">
            <a:avLst/>
          </a:prstGeom>
          <a:noFill/>
        </p:spPr>
        <p:txBody>
          <a:bodyPr wrap="square" rtlCol="0">
            <a:spAutoFit/>
          </a:bodyPr>
          <a:lstStyle/>
          <a:p>
            <a:pPr algn="ctr"/>
            <a:r>
              <a:rPr lang="en-US" sz="2200" dirty="0" smtClean="0"/>
              <a:t>[and] “..</a:t>
            </a:r>
            <a:r>
              <a:rPr lang="en-US" sz="2400" dirty="0" smtClean="0"/>
              <a:t> </a:t>
            </a:r>
            <a:r>
              <a:rPr lang="en-US" sz="2400" dirty="0"/>
              <a:t>then compiles this information into an object that the other layer’s modules will reference</a:t>
            </a:r>
            <a:r>
              <a:rPr lang="en-US" sz="2400" dirty="0" smtClean="0"/>
              <a:t>…”</a:t>
            </a:r>
            <a:endParaRPr lang="en-US" sz="2400" dirty="0"/>
          </a:p>
        </p:txBody>
      </p:sp>
    </p:spTree>
    <p:extLst>
      <p:ext uri="{BB962C8B-B14F-4D97-AF65-F5344CB8AC3E}">
        <p14:creationId xmlns:p14="http://schemas.microsoft.com/office/powerpoint/2010/main" val="3567895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Design</a:t>
            </a:r>
            <a:endParaRPr lang="en-US" dirty="0"/>
          </a:p>
        </p:txBody>
      </p:sp>
      <p:sp>
        <p:nvSpPr>
          <p:cNvPr id="5" name="Content Placeholder 4"/>
          <p:cNvSpPr>
            <a:spLocks noGrp="1"/>
          </p:cNvSpPr>
          <p:nvPr>
            <p:ph idx="1"/>
          </p:nvPr>
        </p:nvSpPr>
        <p:spPr/>
        <p:txBody>
          <a:bodyPr/>
          <a:lstStyle/>
          <a:p>
            <a:r>
              <a:rPr lang="en-US" dirty="0" smtClean="0"/>
              <a:t>Seven Layers</a:t>
            </a:r>
          </a:p>
          <a:p>
            <a:r>
              <a:rPr lang="en-US" dirty="0" smtClean="0"/>
              <a:t>Layer Independence</a:t>
            </a:r>
          </a:p>
          <a:p>
            <a:r>
              <a:rPr lang="en-US" dirty="0" smtClean="0"/>
              <a:t>Interface Based</a:t>
            </a:r>
          </a:p>
          <a:p>
            <a:r>
              <a:rPr lang="en-US" dirty="0" smtClean="0"/>
              <a:t>Master Configuration Object</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081725220"/>
              </p:ext>
            </p:extLst>
          </p:nvPr>
        </p:nvGraphicFramePr>
        <p:xfrm>
          <a:off x="3594894" y="533400"/>
          <a:ext cx="4863306" cy="6238875"/>
        </p:xfrm>
        <a:graphic>
          <a:graphicData uri="http://schemas.openxmlformats.org/presentationml/2006/ole">
            <mc:AlternateContent xmlns:mc="http://schemas.openxmlformats.org/markup-compatibility/2006">
              <mc:Choice xmlns:v="urn:schemas-microsoft-com:vml" Requires="v">
                <p:oleObj spid="_x0000_s9231" name="Visio" r:id="rId3" imgW="7343730" imgH="9410580" progId="Visio.Drawing.15">
                  <p:embed/>
                </p:oleObj>
              </mc:Choice>
              <mc:Fallback>
                <p:oleObj name="Visio" r:id="rId3" imgW="7343730" imgH="9410580" progId="Visio.Drawing.15">
                  <p:embed/>
                  <p:pic>
                    <p:nvPicPr>
                      <p:cNvPr id="0" name="Object 1"/>
                      <p:cNvPicPr>
                        <a:picLocks noChangeAspect="1" noChangeArrowheads="1"/>
                      </p:cNvPicPr>
                      <p:nvPr/>
                    </p:nvPicPr>
                    <p:blipFill>
                      <a:blip r:embed="rId4"/>
                      <a:srcRect/>
                      <a:stretch>
                        <a:fillRect/>
                      </a:stretch>
                    </p:blipFill>
                    <p:spPr bwMode="auto">
                      <a:xfrm>
                        <a:off x="3594894" y="533400"/>
                        <a:ext cx="4863306" cy="6238875"/>
                      </a:xfrm>
                      <a:prstGeom prst="rect">
                        <a:avLst/>
                      </a:prstGeom>
                      <a:noFill/>
                    </p:spPr>
                  </p:pic>
                </p:oleObj>
              </mc:Fallback>
            </mc:AlternateContent>
          </a:graphicData>
        </a:graphic>
      </p:graphicFrame>
    </p:spTree>
    <p:extLst>
      <p:ext uri="{BB962C8B-B14F-4D97-AF65-F5344CB8AC3E}">
        <p14:creationId xmlns:p14="http://schemas.microsoft.com/office/powerpoint/2010/main" val="28374160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Job Controller</a:t>
            </a:r>
            <a:endParaRPr lang="en-US" dirty="0"/>
          </a:p>
        </p:txBody>
      </p:sp>
      <p:sp>
        <p:nvSpPr>
          <p:cNvPr id="9" name="TextBox 8"/>
          <p:cNvSpPr txBox="1"/>
          <p:nvPr/>
        </p:nvSpPr>
        <p:spPr>
          <a:xfrm>
            <a:off x="710005" y="2725790"/>
            <a:ext cx="3132696" cy="369332"/>
          </a:xfrm>
          <a:prstGeom prst="rect">
            <a:avLst/>
          </a:prstGeom>
          <a:noFill/>
        </p:spPr>
        <p:txBody>
          <a:bodyPr wrap="square" rtlCol="0">
            <a:spAutoFit/>
          </a:bodyPr>
          <a:lstStyle/>
          <a:p>
            <a:r>
              <a:rPr lang="en-US" b="1" dirty="0" smtClean="0"/>
              <a:t>Internal Data Descriptors</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2753408095"/>
              </p:ext>
            </p:extLst>
          </p:nvPr>
        </p:nvGraphicFramePr>
        <p:xfrm>
          <a:off x="487309" y="3219909"/>
          <a:ext cx="5481710" cy="2716322"/>
        </p:xfrm>
        <a:graphic>
          <a:graphicData uri="http://schemas.openxmlformats.org/drawingml/2006/table">
            <a:tbl>
              <a:tblPr>
                <a:tableStyleId>{5C22544A-7EE6-4342-B048-85BDC9FD1C3A}</a:tableStyleId>
              </a:tblPr>
              <a:tblGrid>
                <a:gridCol w="2740855"/>
                <a:gridCol w="2740855"/>
              </a:tblGrid>
              <a:tr h="314894">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a:ea typeface="Times New Roman"/>
                        <a:cs typeface="Times New Roman"/>
                      </a:endParaRPr>
                    </a:p>
                  </a:txBody>
                  <a:tcPr marL="105508" marR="105508"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dirty="0" err="1">
                          <a:effectLst/>
                        </a:rPr>
                        <a:t>PrintJob</a:t>
                      </a:r>
                      <a:r>
                        <a:rPr lang="en-US" sz="1600" dirty="0">
                          <a:effectLst/>
                        </a:rPr>
                        <a:t> (Object Array)</a:t>
                      </a:r>
                      <a:endParaRPr lang="en-US" sz="1600" dirty="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a:effectLst/>
                        </a:rPr>
                        <a:t>PrintJobGui</a:t>
                      </a:r>
                      <a:endParaRPr lang="en-US" sz="160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a:effectLst/>
                        </a:rPr>
                        <a:t>String File name to operate on </a:t>
                      </a:r>
                      <a:endParaRPr lang="en-US" sz="160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a:effectLst/>
                        </a:rPr>
                        <a:t>PrintJobGui</a:t>
                      </a:r>
                      <a:endParaRPr lang="en-US" sz="160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a:effectLst/>
                        </a:rPr>
                        <a:t>Print ArrayList&lt;String&gt; of names</a:t>
                      </a:r>
                      <a:endParaRPr lang="en-US" sz="160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a:effectLst/>
                        </a:rPr>
                        <a:t>PersistanceFramework</a:t>
                      </a:r>
                      <a:endParaRPr lang="en-US" sz="160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a:effectLst/>
                        </a:rPr>
                        <a:t>PrintConfiguration Objects</a:t>
                      </a:r>
                      <a:endParaRPr lang="en-US" sz="160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a:effectLst/>
                        </a:rPr>
                        <a:t>PersistanceFramework</a:t>
                      </a:r>
                      <a:endParaRPr lang="en-US" sz="160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a:effectLst/>
                        </a:rPr>
                        <a:t>PrinterConfiguration Objects</a:t>
                      </a:r>
                      <a:endParaRPr lang="en-US" sz="160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a:effectLst/>
                        </a:rPr>
                        <a:t>PersistanceFramework</a:t>
                      </a:r>
                      <a:endParaRPr lang="en-US" sz="160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a:effectLst/>
                        </a:rPr>
                        <a:t>MaterialConfiguration Objects</a:t>
                      </a:r>
                      <a:endParaRPr lang="en-US" sz="160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a:effectLst/>
                        </a:rPr>
                        <a:t>PersistanceFramework</a:t>
                      </a:r>
                      <a:endParaRPr lang="en-US" sz="1600">
                        <a:effectLst/>
                        <a:latin typeface="Times New Roman"/>
                        <a:ea typeface="Times New Roman"/>
                        <a:cs typeface="Times New Roman"/>
                      </a:endParaRPr>
                    </a:p>
                  </a:txBody>
                  <a:tcPr marL="105508" marR="105508" marT="0" marB="0"/>
                </a:tc>
              </a:tr>
              <a:tr h="314894">
                <a:tc>
                  <a:txBody>
                    <a:bodyPr/>
                    <a:lstStyle/>
                    <a:p>
                      <a:pPr marL="0" marR="0" algn="l">
                        <a:lnSpc>
                          <a:spcPct val="105000"/>
                        </a:lnSpc>
                        <a:spcBef>
                          <a:spcPts val="0"/>
                        </a:spcBef>
                        <a:spcAft>
                          <a:spcPts val="0"/>
                        </a:spcAft>
                      </a:pPr>
                      <a:r>
                        <a:rPr lang="en-US" sz="1600">
                          <a:effectLst/>
                        </a:rPr>
                        <a:t>ExtruderConfiguration Objects</a:t>
                      </a:r>
                      <a:endParaRPr lang="en-US" sz="1600">
                        <a:effectLst/>
                        <a:latin typeface="Times New Roman"/>
                        <a:ea typeface="Times New Roman"/>
                        <a:cs typeface="Times New Roman"/>
                      </a:endParaRPr>
                    </a:p>
                  </a:txBody>
                  <a:tcPr marL="105508" marR="105508" marT="0" marB="0"/>
                </a:tc>
                <a:tc>
                  <a:txBody>
                    <a:bodyPr/>
                    <a:lstStyle/>
                    <a:p>
                      <a:pPr marL="0" marR="0" algn="l">
                        <a:lnSpc>
                          <a:spcPct val="105000"/>
                        </a:lnSpc>
                        <a:spcBef>
                          <a:spcPts val="0"/>
                        </a:spcBef>
                        <a:spcAft>
                          <a:spcPts val="0"/>
                        </a:spcAft>
                      </a:pPr>
                      <a:r>
                        <a:rPr lang="en-US" sz="1600" dirty="0" err="1">
                          <a:effectLst/>
                        </a:rPr>
                        <a:t>PersistanceFramework</a:t>
                      </a:r>
                      <a:endParaRPr lang="en-US" sz="1600" dirty="0">
                        <a:effectLst/>
                        <a:latin typeface="Times New Roman"/>
                        <a:ea typeface="Times New Roman"/>
                        <a:cs typeface="Times New Roman"/>
                      </a:endParaRPr>
                    </a:p>
                  </a:txBody>
                  <a:tcPr marL="105508" marR="105508" marT="0" marB="0"/>
                </a:tc>
              </a:tr>
            </a:tbl>
          </a:graphicData>
        </a:graphic>
      </p:graphicFrame>
      <p:sp>
        <p:nvSpPr>
          <p:cNvPr id="4" name="TextBox 3"/>
          <p:cNvSpPr txBox="1"/>
          <p:nvPr/>
        </p:nvSpPr>
        <p:spPr>
          <a:xfrm>
            <a:off x="577515" y="1528011"/>
            <a:ext cx="2687670" cy="646331"/>
          </a:xfrm>
          <a:prstGeom prst="rect">
            <a:avLst/>
          </a:prstGeom>
          <a:noFill/>
        </p:spPr>
        <p:txBody>
          <a:bodyPr wrap="square" rtlCol="0">
            <a:spAutoFit/>
          </a:bodyPr>
          <a:lstStyle/>
          <a:p>
            <a:r>
              <a:rPr lang="en-US" b="1" dirty="0" smtClean="0"/>
              <a:t>External Data Dependency</a:t>
            </a:r>
            <a:endParaRPr lang="en-US" b="1" dirty="0"/>
          </a:p>
        </p:txBody>
      </p:sp>
      <p:sp>
        <p:nvSpPr>
          <p:cNvPr id="5" name="TextBox 4"/>
          <p:cNvSpPr txBox="1"/>
          <p:nvPr/>
        </p:nvSpPr>
        <p:spPr>
          <a:xfrm>
            <a:off x="710005" y="1985211"/>
            <a:ext cx="1211346" cy="338554"/>
          </a:xfrm>
          <a:prstGeom prst="rect">
            <a:avLst/>
          </a:prstGeom>
          <a:noFill/>
        </p:spPr>
        <p:txBody>
          <a:bodyPr wrap="square" rtlCol="0">
            <a:spAutoFit/>
          </a:bodyPr>
          <a:lstStyle/>
          <a:p>
            <a:r>
              <a:rPr lang="en-US" sz="1600" i="1" dirty="0" smtClean="0"/>
              <a:t>none</a:t>
            </a:r>
            <a:endParaRPr lang="en-US" sz="1600" i="1" dirty="0"/>
          </a:p>
        </p:txBody>
      </p:sp>
    </p:spTree>
    <p:extLst>
      <p:ext uri="{BB962C8B-B14F-4D97-AF65-F5344CB8AC3E}">
        <p14:creationId xmlns:p14="http://schemas.microsoft.com/office/powerpoint/2010/main" val="24739082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23082" cy="1066800"/>
          </a:xfrm>
        </p:spPr>
        <p:txBody>
          <a:bodyPr/>
          <a:lstStyle/>
          <a:p>
            <a:r>
              <a:rPr lang="en-US" dirty="0" smtClean="0"/>
              <a:t>Preprocessing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4" y="914400"/>
            <a:ext cx="4586288" cy="560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1940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Subsection Module</a:t>
            </a:r>
            <a:endParaRPr lang="en-US" sz="4000" dirty="0"/>
          </a:p>
        </p:txBody>
      </p:sp>
      <p:sp>
        <p:nvSpPr>
          <p:cNvPr id="3" name="Content Placeholder 2"/>
          <p:cNvSpPr>
            <a:spLocks noGrp="1"/>
          </p:cNvSpPr>
          <p:nvPr>
            <p:ph idx="1"/>
          </p:nvPr>
        </p:nvSpPr>
        <p:spPr>
          <a:xfrm>
            <a:off x="628650" y="1825625"/>
            <a:ext cx="7886700" cy="433481"/>
          </a:xfrm>
        </p:spPr>
        <p:txBody>
          <a:bodyPr>
            <a:normAutofit lnSpcReduction="10000"/>
          </a:bodyPr>
          <a:lstStyle/>
          <a:p>
            <a:pPr marL="0" indent="0">
              <a:buNone/>
            </a:pPr>
            <a:r>
              <a:rPr lang="en-US" sz="2400" dirty="0" smtClean="0"/>
              <a:t>Interfaces</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091032312"/>
              </p:ext>
            </p:extLst>
          </p:nvPr>
        </p:nvGraphicFramePr>
        <p:xfrm>
          <a:off x="628650" y="2314065"/>
          <a:ext cx="7886702" cy="836306"/>
        </p:xfrm>
        <a:graphic>
          <a:graphicData uri="http://schemas.openxmlformats.org/drawingml/2006/table">
            <a:tbl>
              <a:tblPr>
                <a:tableStyleId>{5C22544A-7EE6-4342-B048-85BDC9FD1C3A}</a:tableStyleId>
              </a:tblPr>
              <a:tblGrid>
                <a:gridCol w="2627776"/>
                <a:gridCol w="2629463"/>
                <a:gridCol w="2629463"/>
              </a:tblGrid>
              <a:tr h="324242">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Required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494858">
                <a:tc>
                  <a:txBody>
                    <a:bodyPr/>
                    <a:lstStyle/>
                    <a:p>
                      <a:pPr marL="0" marR="0" algn="l">
                        <a:lnSpc>
                          <a:spcPct val="105000"/>
                        </a:lnSpc>
                        <a:spcBef>
                          <a:spcPts val="0"/>
                        </a:spcBef>
                        <a:spcAft>
                          <a:spcPts val="800"/>
                        </a:spcAft>
                      </a:pPr>
                      <a:r>
                        <a:rPr lang="en-US" sz="1600" dirty="0" err="1">
                          <a:effectLst/>
                        </a:rPr>
                        <a:t>createSubsections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6" name="Content Placeholder 2"/>
          <p:cNvSpPr txBox="1">
            <a:spLocks/>
          </p:cNvSpPr>
          <p:nvPr/>
        </p:nvSpPr>
        <p:spPr>
          <a:xfrm>
            <a:off x="628650" y="3255496"/>
            <a:ext cx="7886700" cy="4334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External Data Dependencies</a:t>
            </a:r>
            <a:endParaRPr lang="en-US" sz="2400" dirty="0"/>
          </a:p>
        </p:txBody>
      </p:sp>
      <p:sp>
        <p:nvSpPr>
          <p:cNvPr id="7" name="Content Placeholder 2"/>
          <p:cNvSpPr txBox="1">
            <a:spLocks/>
          </p:cNvSpPr>
          <p:nvPr/>
        </p:nvSpPr>
        <p:spPr>
          <a:xfrm>
            <a:off x="628650" y="4685366"/>
            <a:ext cx="7886700" cy="4334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Internal Data Descriptors</a:t>
            </a:r>
          </a:p>
        </p:txBody>
      </p:sp>
      <p:graphicFrame>
        <p:nvGraphicFramePr>
          <p:cNvPr id="8" name="Table 7"/>
          <p:cNvGraphicFramePr>
            <a:graphicFrameLocks noGrp="1"/>
          </p:cNvGraphicFramePr>
          <p:nvPr>
            <p:extLst>
              <p:ext uri="{D42A27DB-BD31-4B8C-83A1-F6EECF244321}">
                <p14:modId xmlns:p14="http://schemas.microsoft.com/office/powerpoint/2010/main" val="1511312879"/>
              </p:ext>
            </p:extLst>
          </p:nvPr>
        </p:nvGraphicFramePr>
        <p:xfrm>
          <a:off x="628650" y="3688976"/>
          <a:ext cx="7886700" cy="802342"/>
        </p:xfrm>
        <a:graphic>
          <a:graphicData uri="http://schemas.openxmlformats.org/drawingml/2006/table">
            <a:tbl>
              <a:tblPr>
                <a:tableStyleId>{5C22544A-7EE6-4342-B048-85BDC9FD1C3A}</a:tableStyleId>
              </a:tblPr>
              <a:tblGrid>
                <a:gridCol w="3943350"/>
                <a:gridCol w="3943350"/>
              </a:tblGrid>
              <a:tr h="401171">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401171">
                <a:tc>
                  <a:txBody>
                    <a:bodyPr/>
                    <a:lstStyle/>
                    <a:p>
                      <a:pPr marL="0" marR="0" algn="just">
                        <a:lnSpc>
                          <a:spcPct val="105000"/>
                        </a:lnSpc>
                        <a:spcBef>
                          <a:spcPts val="0"/>
                        </a:spcBef>
                        <a:spcAft>
                          <a:spcPts val="800"/>
                        </a:spcAft>
                      </a:pPr>
                      <a:r>
                        <a:rPr lang="en-US" sz="1600" dirty="0" err="1">
                          <a:effectLst/>
                        </a:rPr>
                        <a:t>Subsectioned</a:t>
                      </a:r>
                      <a:r>
                        <a:rPr lang="en-US" sz="1600" dirty="0">
                          <a:effectLst/>
                        </a:rPr>
                        <a:t> STL files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dirty="0" err="1" smtClean="0">
                          <a:effectLst/>
                        </a:rPr>
                        <a:t>OpenSCAD</a:t>
                      </a:r>
                      <a:r>
                        <a:rPr lang="en-US" sz="1600" dirty="0" smtClean="0">
                          <a:effectLst/>
                        </a:rPr>
                        <a:t> </a:t>
                      </a:r>
                      <a:r>
                        <a:rPr lang="en-US" sz="1600" dirty="0">
                          <a:effectLst/>
                        </a:rPr>
                        <a:t>Executable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800856023"/>
              </p:ext>
            </p:extLst>
          </p:nvPr>
        </p:nvGraphicFramePr>
        <p:xfrm>
          <a:off x="628650" y="5118846"/>
          <a:ext cx="7886700" cy="703730"/>
        </p:xfrm>
        <a:graphic>
          <a:graphicData uri="http://schemas.openxmlformats.org/drawingml/2006/table">
            <a:tbl>
              <a:tblPr>
                <a:tableStyleId>{5C22544A-7EE6-4342-B048-85BDC9FD1C3A}</a:tableStyleId>
              </a:tblPr>
              <a:tblGrid>
                <a:gridCol w="3943350"/>
                <a:gridCol w="3943350"/>
              </a:tblGrid>
              <a:tr h="351865">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351865">
                <a:tc>
                  <a:txBody>
                    <a:bodyPr/>
                    <a:lstStyle/>
                    <a:p>
                      <a:pPr marL="0" marR="0" algn="just">
                        <a:lnSpc>
                          <a:spcPct val="105000"/>
                        </a:lnSpc>
                        <a:spcBef>
                          <a:spcPts val="0"/>
                        </a:spcBef>
                        <a:spcAft>
                          <a:spcPts val="800"/>
                        </a:spcAft>
                      </a:pPr>
                      <a:r>
                        <a:rPr lang="en-US" sz="1600" dirty="0" err="1">
                          <a:effectLst/>
                        </a:rPr>
                        <a:t>PrintJobConfiguration</a:t>
                      </a:r>
                      <a:r>
                        <a:rPr lang="en-US" sz="1600" dirty="0">
                          <a:effectLst/>
                        </a:rPr>
                        <a:t> object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Tree>
    <p:extLst>
      <p:ext uri="{BB962C8B-B14F-4D97-AF65-F5344CB8AC3E}">
        <p14:creationId xmlns:p14="http://schemas.microsoft.com/office/powerpoint/2010/main" val="25436629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Subsection Module (cont.)</a:t>
            </a:r>
            <a:endParaRPr lang="en-US" dirty="0"/>
          </a:p>
        </p:txBody>
      </p:sp>
      <p:sp>
        <p:nvSpPr>
          <p:cNvPr id="3" name="Content Placeholder 2"/>
          <p:cNvSpPr>
            <a:spLocks noGrp="1"/>
          </p:cNvSpPr>
          <p:nvPr>
            <p:ph idx="1"/>
          </p:nvPr>
        </p:nvSpPr>
        <p:spPr/>
        <p:txBody>
          <a:bodyPr/>
          <a:lstStyle/>
          <a:p>
            <a:pPr marL="0" indent="0">
              <a:buNone/>
            </a:pPr>
            <a:r>
              <a:rPr lang="en-US" b="1" dirty="0"/>
              <a:t>Data Required from Print Job Configuration</a:t>
            </a:r>
          </a:p>
          <a:p>
            <a:r>
              <a:rPr lang="en-US" dirty="0"/>
              <a:t>Parent STL Files in each subsection</a:t>
            </a:r>
          </a:p>
          <a:p>
            <a:r>
              <a:rPr lang="en-US" dirty="0"/>
              <a:t>Bottom Z for each subsection</a:t>
            </a:r>
          </a:p>
          <a:p>
            <a:r>
              <a:rPr lang="en-US" dirty="0"/>
              <a:t>Top Z for each subsection</a:t>
            </a:r>
          </a:p>
          <a:p>
            <a:pPr marL="0" indent="0">
              <a:buNone/>
            </a:pPr>
            <a:r>
              <a:rPr lang="en-US" b="1" dirty="0"/>
              <a:t>Data Modified in Print Job Configuration</a:t>
            </a:r>
          </a:p>
          <a:p>
            <a:r>
              <a:rPr lang="en-US" dirty="0"/>
              <a:t>Subsection STL Files for each subsection</a:t>
            </a:r>
          </a:p>
          <a:p>
            <a:endParaRPr lang="en-US" dirty="0"/>
          </a:p>
        </p:txBody>
      </p:sp>
    </p:spTree>
    <p:extLst>
      <p:ext uri="{BB962C8B-B14F-4D97-AF65-F5344CB8AC3E}">
        <p14:creationId xmlns:p14="http://schemas.microsoft.com/office/powerpoint/2010/main" val="24111257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Subsection Module (cont.)</a:t>
            </a:r>
            <a:endParaRPr lang="en-US" dirty="0"/>
          </a:p>
        </p:txBody>
      </p:sp>
      <p:sp>
        <p:nvSpPr>
          <p:cNvPr id="3" name="Content Placeholder 2"/>
          <p:cNvSpPr>
            <a:spLocks noGrp="1"/>
          </p:cNvSpPr>
          <p:nvPr>
            <p:ph idx="1"/>
          </p:nvPr>
        </p:nvSpPr>
        <p:spPr/>
        <p:txBody>
          <a:bodyPr/>
          <a:lstStyle/>
          <a:p>
            <a:r>
              <a:rPr lang="en-US" dirty="0" smtClean="0"/>
              <a:t>Testing</a:t>
            </a:r>
          </a:p>
          <a:p>
            <a:pPr lvl="1"/>
            <a:r>
              <a:rPr lang="en-US" dirty="0"/>
              <a:t>Given a Print Job Configuration Object containing the bottom z, top z, and Parent STL files for each subsection, the Subsection Module will create new Subsection STL files (sub-sectioned by z = bottom z and z = top z planes) for each Parent STL file and store the reference to the created Subsection STL files back into the Print Job Configuration Object.</a:t>
            </a:r>
          </a:p>
        </p:txBody>
      </p:sp>
    </p:spTree>
    <p:extLst>
      <p:ext uri="{BB962C8B-B14F-4D97-AF65-F5344CB8AC3E}">
        <p14:creationId xmlns:p14="http://schemas.microsoft.com/office/powerpoint/2010/main" val="33325662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Translation Module</a:t>
            </a:r>
            <a:endParaRPr lang="en-US" dirty="0"/>
          </a:p>
        </p:txBody>
      </p:sp>
      <p:sp>
        <p:nvSpPr>
          <p:cNvPr id="3" name="Content Placeholder 2"/>
          <p:cNvSpPr>
            <a:spLocks noGrp="1"/>
          </p:cNvSpPr>
          <p:nvPr>
            <p:ph idx="1"/>
          </p:nvPr>
        </p:nvSpPr>
        <p:spPr>
          <a:xfrm>
            <a:off x="628650" y="1825625"/>
            <a:ext cx="7886700" cy="500716"/>
          </a:xfrm>
        </p:spPr>
        <p:txBody>
          <a:bodyPr/>
          <a:lstStyle/>
          <a:p>
            <a:r>
              <a:rPr lang="en-US" dirty="0" smtClean="0"/>
              <a:t>Interfaces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3683329"/>
              </p:ext>
            </p:extLst>
          </p:nvPr>
        </p:nvGraphicFramePr>
        <p:xfrm>
          <a:off x="628650" y="2326341"/>
          <a:ext cx="7886702" cy="831447"/>
        </p:xfrm>
        <a:graphic>
          <a:graphicData uri="http://schemas.openxmlformats.org/drawingml/2006/table">
            <a:tbl>
              <a:tblPr>
                <a:tableStyleId>{5C22544A-7EE6-4342-B048-85BDC9FD1C3A}</a:tableStyleId>
              </a:tblPr>
              <a:tblGrid>
                <a:gridCol w="2627776"/>
                <a:gridCol w="2629463"/>
                <a:gridCol w="2629463"/>
              </a:tblGrid>
              <a:tr h="319383">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Required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487441">
                <a:tc>
                  <a:txBody>
                    <a:bodyPr/>
                    <a:lstStyle/>
                    <a:p>
                      <a:pPr marL="0" marR="0" algn="l">
                        <a:lnSpc>
                          <a:spcPct val="105000"/>
                        </a:lnSpc>
                        <a:spcBef>
                          <a:spcPts val="0"/>
                        </a:spcBef>
                        <a:spcAft>
                          <a:spcPts val="800"/>
                        </a:spcAft>
                      </a:pPr>
                      <a:r>
                        <a:rPr lang="en-US" sz="1600" dirty="0" err="1">
                          <a:effectLst/>
                        </a:rPr>
                        <a:t>translateFiles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04562134"/>
              </p:ext>
            </p:extLst>
          </p:nvPr>
        </p:nvGraphicFramePr>
        <p:xfrm>
          <a:off x="628650" y="4794247"/>
          <a:ext cx="7886700" cy="665258"/>
        </p:xfrm>
        <a:graphic>
          <a:graphicData uri="http://schemas.openxmlformats.org/drawingml/2006/table">
            <a:tbl>
              <a:tblPr>
                <a:tableStyleId>{5C22544A-7EE6-4342-B048-85BDC9FD1C3A}</a:tableStyleId>
              </a:tblPr>
              <a:tblGrid>
                <a:gridCol w="3943350"/>
                <a:gridCol w="3943350"/>
              </a:tblGrid>
              <a:tr h="332629">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332629">
                <a:tc>
                  <a:txBody>
                    <a:bodyPr/>
                    <a:lstStyle/>
                    <a:p>
                      <a:pPr marL="0" marR="0" algn="just">
                        <a:lnSpc>
                          <a:spcPct val="105000"/>
                        </a:lnSpc>
                        <a:spcBef>
                          <a:spcPts val="0"/>
                        </a:spcBef>
                        <a:spcAft>
                          <a:spcPts val="800"/>
                        </a:spcAft>
                      </a:pPr>
                      <a:r>
                        <a:rPr lang="en-US" sz="1600" dirty="0" err="1">
                          <a:effectLst/>
                        </a:rPr>
                        <a:t>PrintJobConfiguration</a:t>
                      </a:r>
                      <a:r>
                        <a:rPr lang="en-US" sz="1600" dirty="0">
                          <a:effectLst/>
                        </a:rPr>
                        <a:t> object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7" name="Content Placeholder 2"/>
          <p:cNvSpPr txBox="1">
            <a:spLocks/>
          </p:cNvSpPr>
          <p:nvPr/>
        </p:nvSpPr>
        <p:spPr>
          <a:xfrm>
            <a:off x="628650" y="3255495"/>
            <a:ext cx="7886700" cy="5007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External Data </a:t>
            </a:r>
            <a:r>
              <a:rPr lang="en-US" dirty="0" err="1" smtClean="0"/>
              <a:t>Depenedencies</a:t>
            </a:r>
            <a:endParaRPr lang="en-US" dirty="0"/>
          </a:p>
        </p:txBody>
      </p:sp>
      <p:sp>
        <p:nvSpPr>
          <p:cNvPr id="8" name="Content Placeholder 2"/>
          <p:cNvSpPr txBox="1">
            <a:spLocks/>
          </p:cNvSpPr>
          <p:nvPr/>
        </p:nvSpPr>
        <p:spPr>
          <a:xfrm>
            <a:off x="628650" y="4184649"/>
            <a:ext cx="7886700" cy="5007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Internal Data Descriptors</a:t>
            </a:r>
            <a:endParaRPr lang="en-US" dirty="0"/>
          </a:p>
        </p:txBody>
      </p:sp>
      <p:sp>
        <p:nvSpPr>
          <p:cNvPr id="9" name="TextBox 8"/>
          <p:cNvSpPr txBox="1"/>
          <p:nvPr/>
        </p:nvSpPr>
        <p:spPr>
          <a:xfrm>
            <a:off x="628650" y="3756211"/>
            <a:ext cx="3143250" cy="369332"/>
          </a:xfrm>
          <a:prstGeom prst="rect">
            <a:avLst/>
          </a:prstGeom>
          <a:noFill/>
        </p:spPr>
        <p:txBody>
          <a:bodyPr wrap="square" rtlCol="0">
            <a:spAutoFit/>
          </a:bodyPr>
          <a:lstStyle/>
          <a:p>
            <a:r>
              <a:rPr lang="en-US" dirty="0" smtClean="0"/>
              <a:t>None</a:t>
            </a:r>
            <a:endParaRPr lang="en-US" dirty="0"/>
          </a:p>
        </p:txBody>
      </p:sp>
    </p:spTree>
    <p:extLst>
      <p:ext uri="{BB962C8B-B14F-4D97-AF65-F5344CB8AC3E}">
        <p14:creationId xmlns:p14="http://schemas.microsoft.com/office/powerpoint/2010/main" val="18374041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Translation Module (cont.)</a:t>
            </a:r>
            <a:endParaRPr lang="en-US" dirty="0"/>
          </a:p>
        </p:txBody>
      </p:sp>
      <p:sp>
        <p:nvSpPr>
          <p:cNvPr id="3" name="Content Placeholder 2"/>
          <p:cNvSpPr>
            <a:spLocks noGrp="1"/>
          </p:cNvSpPr>
          <p:nvPr>
            <p:ph idx="1"/>
          </p:nvPr>
        </p:nvSpPr>
        <p:spPr/>
        <p:txBody>
          <a:bodyPr/>
          <a:lstStyle/>
          <a:p>
            <a:pPr marL="0" indent="0">
              <a:buNone/>
            </a:pPr>
            <a:r>
              <a:rPr lang="en-US" b="1" dirty="0"/>
              <a:t>Data Required from Print Job Configuration</a:t>
            </a:r>
          </a:p>
          <a:p>
            <a:r>
              <a:rPr lang="en-US" dirty="0"/>
              <a:t>Subsection STL Files for each subsection</a:t>
            </a:r>
          </a:p>
          <a:p>
            <a:r>
              <a:rPr lang="en-US" dirty="0"/>
              <a:t>Materials of each STL File for each subsection</a:t>
            </a:r>
          </a:p>
          <a:p>
            <a:pPr marL="0" indent="0">
              <a:buNone/>
            </a:pPr>
            <a:r>
              <a:rPr lang="en-US" b="1" dirty="0"/>
              <a:t>Data Modified in Print Job Configuration</a:t>
            </a:r>
          </a:p>
          <a:p>
            <a:r>
              <a:rPr lang="en-US" dirty="0"/>
              <a:t>AMF File for each subsection</a:t>
            </a:r>
          </a:p>
          <a:p>
            <a:endParaRPr lang="en-US" dirty="0"/>
          </a:p>
        </p:txBody>
      </p:sp>
    </p:spTree>
    <p:extLst>
      <p:ext uri="{BB962C8B-B14F-4D97-AF65-F5344CB8AC3E}">
        <p14:creationId xmlns:p14="http://schemas.microsoft.com/office/powerpoint/2010/main" val="10110072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Translation Module (cont.)</a:t>
            </a:r>
            <a:endParaRPr lang="en-US" dirty="0"/>
          </a:p>
        </p:txBody>
      </p:sp>
      <p:sp>
        <p:nvSpPr>
          <p:cNvPr id="3" name="Content Placeholder 2"/>
          <p:cNvSpPr>
            <a:spLocks noGrp="1"/>
          </p:cNvSpPr>
          <p:nvPr>
            <p:ph idx="1"/>
          </p:nvPr>
        </p:nvSpPr>
        <p:spPr/>
        <p:txBody>
          <a:bodyPr/>
          <a:lstStyle/>
          <a:p>
            <a:r>
              <a:rPr lang="en-US" dirty="0" smtClean="0"/>
              <a:t>Testing</a:t>
            </a:r>
          </a:p>
          <a:p>
            <a:pPr lvl="1"/>
            <a:r>
              <a:rPr lang="en-US" dirty="0"/>
              <a:t>Given the Print Job Configuration Object containing the Subsection STL files for each subsection as well as the materials for each STL file, the File Translation Module will translate these files into a correct AMF File for each subsection.</a:t>
            </a:r>
            <a:endParaRPr lang="en-US" dirty="0" smtClean="0"/>
          </a:p>
          <a:p>
            <a:pPr lvl="1"/>
            <a:endParaRPr lang="en-US" dirty="0"/>
          </a:p>
        </p:txBody>
      </p:sp>
    </p:spTree>
    <p:extLst>
      <p:ext uri="{BB962C8B-B14F-4D97-AF65-F5344CB8AC3E}">
        <p14:creationId xmlns:p14="http://schemas.microsoft.com/office/powerpoint/2010/main" val="21487206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br>
              <a:rPr lang="en-US" dirty="0" smtClean="0"/>
            </a:br>
            <a:r>
              <a:rPr lang="en-US" dirty="0" smtClean="0"/>
              <a:t>Lifecycle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6256" y="190313"/>
            <a:ext cx="5831488" cy="6492875"/>
          </a:xfrm>
        </p:spPr>
      </p:pic>
    </p:spTree>
    <p:extLst>
      <p:ext uri="{BB962C8B-B14F-4D97-AF65-F5344CB8AC3E}">
        <p14:creationId xmlns:p14="http://schemas.microsoft.com/office/powerpoint/2010/main" val="807789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23082" cy="1066800"/>
          </a:xfrm>
        </p:spPr>
        <p:txBody>
          <a:bodyPr/>
          <a:lstStyle/>
          <a:p>
            <a:r>
              <a:rPr lang="en-US" dirty="0"/>
              <a:t>P</a:t>
            </a:r>
            <a:r>
              <a:rPr lang="en-US" dirty="0" smtClean="0"/>
              <a:t>rocessing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6197275" cy="471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7814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br>
              <a:rPr lang="en-US" dirty="0" smtClean="0"/>
            </a:br>
            <a:r>
              <a:rPr lang="en-US" dirty="0" smtClean="0"/>
              <a:t>Decomposition</a:t>
            </a:r>
            <a:endParaRPr lang="en-US" dirty="0"/>
          </a:p>
        </p:txBody>
      </p:sp>
      <p:sp>
        <p:nvSpPr>
          <p:cNvPr id="5" name="Content Placeholder 4"/>
          <p:cNvSpPr>
            <a:spLocks noGrp="1"/>
          </p:cNvSpPr>
          <p:nvPr>
            <p:ph idx="1"/>
          </p:nvPr>
        </p:nvSpPr>
        <p:spPr/>
        <p:txBody>
          <a:bodyPr/>
          <a:lstStyle/>
          <a:p>
            <a:r>
              <a:rPr lang="en-US" dirty="0" smtClean="0"/>
              <a:t>High Cohesion</a:t>
            </a:r>
          </a:p>
          <a:p>
            <a:r>
              <a:rPr lang="en-US" dirty="0" smtClean="0"/>
              <a:t>Low Coupling</a:t>
            </a:r>
          </a:p>
          <a:p>
            <a:r>
              <a:rPr lang="en-US" dirty="0"/>
              <a:t>Master Configuration Object</a:t>
            </a: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361289922"/>
              </p:ext>
            </p:extLst>
          </p:nvPr>
        </p:nvGraphicFramePr>
        <p:xfrm>
          <a:off x="3200400" y="32658"/>
          <a:ext cx="5256741" cy="6758668"/>
        </p:xfrm>
        <a:graphic>
          <a:graphicData uri="http://schemas.openxmlformats.org/presentationml/2006/ole">
            <mc:AlternateContent xmlns:mc="http://schemas.openxmlformats.org/markup-compatibility/2006">
              <mc:Choice xmlns:v="urn:schemas-microsoft-com:vml" Requires="v">
                <p:oleObj spid="_x0000_s10256" name="Visio" r:id="rId3" imgW="7534278" imgH="9677340" progId="Visio.Drawing.15">
                  <p:embed/>
                </p:oleObj>
              </mc:Choice>
              <mc:Fallback>
                <p:oleObj name="Visio" r:id="rId3" imgW="7534278" imgH="9677340"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658"/>
                        <a:ext cx="5256741" cy="6758668"/>
                      </a:xfrm>
                      <a:prstGeom prst="rect">
                        <a:avLst/>
                      </a:prstGeom>
                      <a:noFill/>
                    </p:spPr>
                  </p:pic>
                </p:oleObj>
              </mc:Fallback>
            </mc:AlternateContent>
          </a:graphicData>
        </a:graphic>
      </p:graphicFrame>
    </p:spTree>
    <p:extLst>
      <p:ext uri="{BB962C8B-B14F-4D97-AF65-F5344CB8AC3E}">
        <p14:creationId xmlns:p14="http://schemas.microsoft.com/office/powerpoint/2010/main" val="15941474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 Engine Wrapper Module</a:t>
            </a:r>
            <a:endParaRPr lang="en-US" dirty="0"/>
          </a:p>
        </p:txBody>
      </p:sp>
      <p:sp>
        <p:nvSpPr>
          <p:cNvPr id="3" name="Content Placeholder 2"/>
          <p:cNvSpPr>
            <a:spLocks noGrp="1"/>
          </p:cNvSpPr>
          <p:nvPr>
            <p:ph idx="1"/>
          </p:nvPr>
        </p:nvSpPr>
        <p:spPr>
          <a:xfrm>
            <a:off x="628650" y="1825626"/>
            <a:ext cx="7886700" cy="514163"/>
          </a:xfrm>
        </p:spPr>
        <p:txBody>
          <a:bodyPr/>
          <a:lstStyle/>
          <a:p>
            <a:r>
              <a:rPr lang="en-US" dirty="0" smtClean="0"/>
              <a:t>Interfaces</a:t>
            </a:r>
            <a:endParaRPr lang="en-US" dirty="0"/>
          </a:p>
        </p:txBody>
      </p:sp>
      <p:sp>
        <p:nvSpPr>
          <p:cNvPr id="4" name="Content Placeholder 2"/>
          <p:cNvSpPr txBox="1">
            <a:spLocks/>
          </p:cNvSpPr>
          <p:nvPr/>
        </p:nvSpPr>
        <p:spPr>
          <a:xfrm>
            <a:off x="628650" y="3403414"/>
            <a:ext cx="7886700" cy="514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External Data Dependencies</a:t>
            </a:r>
            <a:endParaRPr lang="en-US" dirty="0"/>
          </a:p>
        </p:txBody>
      </p:sp>
      <p:sp>
        <p:nvSpPr>
          <p:cNvPr id="5" name="Content Placeholder 2"/>
          <p:cNvSpPr txBox="1">
            <a:spLocks/>
          </p:cNvSpPr>
          <p:nvPr/>
        </p:nvSpPr>
        <p:spPr>
          <a:xfrm>
            <a:off x="628650" y="4981202"/>
            <a:ext cx="7886700" cy="514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Internal Data Descriptors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88755187"/>
              </p:ext>
            </p:extLst>
          </p:nvPr>
        </p:nvGraphicFramePr>
        <p:xfrm>
          <a:off x="628650" y="2302132"/>
          <a:ext cx="7886702" cy="1101281"/>
        </p:xfrm>
        <a:graphic>
          <a:graphicData uri="http://schemas.openxmlformats.org/drawingml/2006/table">
            <a:tbl>
              <a:tblPr>
                <a:tableStyleId>{5C22544A-7EE6-4342-B048-85BDC9FD1C3A}</a:tableStyleId>
              </a:tblPr>
              <a:tblGrid>
                <a:gridCol w="2627776"/>
                <a:gridCol w="2629463"/>
                <a:gridCol w="2629463"/>
              </a:tblGrid>
              <a:tr h="435944">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a:effectLst/>
                        </a:rPr>
                        <a:t>Information Required</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665337">
                <a:tc>
                  <a:txBody>
                    <a:bodyPr/>
                    <a:lstStyle/>
                    <a:p>
                      <a:pPr marL="0" marR="0" algn="l">
                        <a:lnSpc>
                          <a:spcPct val="105000"/>
                        </a:lnSpc>
                        <a:spcBef>
                          <a:spcPts val="0"/>
                        </a:spcBef>
                        <a:spcAft>
                          <a:spcPts val="800"/>
                        </a:spcAft>
                      </a:pPr>
                      <a:r>
                        <a:rPr lang="en-US" sz="1600">
                          <a:effectLst/>
                        </a:rPr>
                        <a:t>GenerateGCode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rPr>
                        <a:t>Print Job Configuration Object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31180069"/>
              </p:ext>
            </p:extLst>
          </p:nvPr>
        </p:nvGraphicFramePr>
        <p:xfrm>
          <a:off x="628650" y="3917574"/>
          <a:ext cx="7886700" cy="1063626"/>
        </p:xfrm>
        <a:graphic>
          <a:graphicData uri="http://schemas.openxmlformats.org/drawingml/2006/table">
            <a:tbl>
              <a:tblPr>
                <a:tableStyleId>{5C22544A-7EE6-4342-B048-85BDC9FD1C3A}</a:tableStyleId>
              </a:tblPr>
              <a:tblGrid>
                <a:gridCol w="3943350"/>
                <a:gridCol w="3943350"/>
              </a:tblGrid>
              <a:tr h="531813">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31813">
                <a:tc>
                  <a:txBody>
                    <a:bodyPr/>
                    <a:lstStyle/>
                    <a:p>
                      <a:pPr marL="0" marR="0" algn="just">
                        <a:lnSpc>
                          <a:spcPct val="105000"/>
                        </a:lnSpc>
                        <a:spcBef>
                          <a:spcPts val="0"/>
                        </a:spcBef>
                        <a:spcAft>
                          <a:spcPts val="800"/>
                        </a:spcAft>
                      </a:pPr>
                      <a:r>
                        <a:rPr lang="en-US" sz="1600">
                          <a:effectLst/>
                        </a:rPr>
                        <a:t>G-Code files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228600" marR="0" algn="just">
                        <a:lnSpc>
                          <a:spcPct val="105000"/>
                        </a:lnSpc>
                        <a:spcBef>
                          <a:spcPts val="0"/>
                        </a:spcBef>
                        <a:spcAft>
                          <a:spcPts val="800"/>
                        </a:spcAft>
                      </a:pPr>
                      <a:r>
                        <a:rPr lang="en-US" sz="1600" dirty="0">
                          <a:effectLst/>
                        </a:rPr>
                        <a:t>Slic3r Slicing Engine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82091199"/>
              </p:ext>
            </p:extLst>
          </p:nvPr>
        </p:nvGraphicFramePr>
        <p:xfrm>
          <a:off x="628650" y="5495364"/>
          <a:ext cx="7886700" cy="905436"/>
        </p:xfrm>
        <a:graphic>
          <a:graphicData uri="http://schemas.openxmlformats.org/drawingml/2006/table">
            <a:tbl>
              <a:tblPr>
                <a:tableStyleId>{5C22544A-7EE6-4342-B048-85BDC9FD1C3A}</a:tableStyleId>
              </a:tblPr>
              <a:tblGrid>
                <a:gridCol w="3943350"/>
                <a:gridCol w="3943350"/>
              </a:tblGrid>
              <a:tr h="452718">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452718">
                <a:tc>
                  <a:txBody>
                    <a:bodyPr/>
                    <a:lstStyle/>
                    <a:p>
                      <a:pPr marL="0" marR="0" algn="just">
                        <a:lnSpc>
                          <a:spcPct val="105000"/>
                        </a:lnSpc>
                        <a:spcBef>
                          <a:spcPts val="0"/>
                        </a:spcBef>
                        <a:spcAft>
                          <a:spcPts val="800"/>
                        </a:spcAft>
                      </a:pPr>
                      <a:r>
                        <a:rPr lang="en-US" sz="1600">
                          <a:effectLst/>
                        </a:rPr>
                        <a:t>PrintJobConfiguration object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Tree>
    <p:extLst>
      <p:ext uri="{BB962C8B-B14F-4D97-AF65-F5344CB8AC3E}">
        <p14:creationId xmlns:p14="http://schemas.microsoft.com/office/powerpoint/2010/main" val="41194499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 Engine Wrapper (cont.)</a:t>
            </a:r>
            <a:endParaRPr lang="en-US" dirty="0"/>
          </a:p>
        </p:txBody>
      </p:sp>
      <p:sp>
        <p:nvSpPr>
          <p:cNvPr id="3" name="Content Placeholder 2"/>
          <p:cNvSpPr>
            <a:spLocks noGrp="1"/>
          </p:cNvSpPr>
          <p:nvPr>
            <p:ph idx="1"/>
          </p:nvPr>
        </p:nvSpPr>
        <p:spPr>
          <a:xfrm>
            <a:off x="628650" y="1825625"/>
            <a:ext cx="7812741" cy="4871010"/>
          </a:xfrm>
        </p:spPr>
        <p:txBody>
          <a:bodyPr>
            <a:normAutofit fontScale="70000" lnSpcReduction="20000"/>
          </a:bodyPr>
          <a:lstStyle/>
          <a:p>
            <a:pPr marL="0" indent="0">
              <a:buNone/>
            </a:pPr>
            <a:r>
              <a:rPr lang="en-US" b="1" dirty="0"/>
              <a:t>Required Data from Print Job Configuration</a:t>
            </a:r>
          </a:p>
          <a:p>
            <a:pPr lvl="0"/>
            <a:r>
              <a:rPr lang="en-US" dirty="0"/>
              <a:t>For each subsection, all data elements from the following classes:</a:t>
            </a:r>
          </a:p>
          <a:p>
            <a:pPr lvl="1"/>
            <a:r>
              <a:rPr lang="en-US" dirty="0" err="1"/>
              <a:t>InfillConfiguration</a:t>
            </a:r>
            <a:endParaRPr lang="en-US" dirty="0"/>
          </a:p>
          <a:p>
            <a:pPr lvl="1"/>
            <a:r>
              <a:rPr lang="en-US" dirty="0" err="1"/>
              <a:t>LayerAndPerimeterConfiguration</a:t>
            </a:r>
            <a:endParaRPr lang="en-US" dirty="0"/>
          </a:p>
          <a:p>
            <a:pPr lvl="1"/>
            <a:r>
              <a:rPr lang="en-US" dirty="0" err="1"/>
              <a:t>SpeedConfiguration</a:t>
            </a:r>
            <a:endParaRPr lang="en-US" dirty="0"/>
          </a:p>
          <a:p>
            <a:pPr lvl="1"/>
            <a:r>
              <a:rPr lang="en-US" dirty="0" err="1"/>
              <a:t>SkirtAndBrimConfiguration</a:t>
            </a:r>
            <a:endParaRPr lang="en-US" dirty="0"/>
          </a:p>
          <a:p>
            <a:pPr lvl="1"/>
            <a:r>
              <a:rPr lang="en-US" dirty="0" err="1"/>
              <a:t>SupportMaterialConfiguration</a:t>
            </a:r>
            <a:endParaRPr lang="en-US" dirty="0"/>
          </a:p>
          <a:p>
            <a:pPr lvl="0"/>
            <a:r>
              <a:rPr lang="en-US" dirty="0"/>
              <a:t>For each file in each subsection, all data elements from the following classes:</a:t>
            </a:r>
          </a:p>
          <a:p>
            <a:pPr lvl="1"/>
            <a:r>
              <a:rPr lang="en-US" dirty="0" err="1"/>
              <a:t>MaterialConfiguration</a:t>
            </a:r>
            <a:endParaRPr lang="en-US" dirty="0"/>
          </a:p>
          <a:p>
            <a:pPr lvl="1"/>
            <a:r>
              <a:rPr lang="en-US" dirty="0" err="1"/>
              <a:t>ExtruderConfiguration</a:t>
            </a:r>
            <a:endParaRPr lang="en-US" dirty="0"/>
          </a:p>
          <a:p>
            <a:pPr lvl="0"/>
            <a:r>
              <a:rPr lang="en-US" dirty="0"/>
              <a:t>The following data elements from the </a:t>
            </a:r>
            <a:r>
              <a:rPr lang="en-US" dirty="0" err="1"/>
              <a:t>PrinterConfiguration</a:t>
            </a:r>
            <a:r>
              <a:rPr lang="en-US" dirty="0"/>
              <a:t> class:</a:t>
            </a:r>
          </a:p>
          <a:p>
            <a:pPr lvl="1"/>
            <a:r>
              <a:rPr lang="en-US" dirty="0" err="1"/>
              <a:t>bedX</a:t>
            </a:r>
            <a:endParaRPr lang="en-US" dirty="0"/>
          </a:p>
          <a:p>
            <a:pPr lvl="1"/>
            <a:r>
              <a:rPr lang="en-US" dirty="0" err="1"/>
              <a:t>bedY</a:t>
            </a:r>
            <a:endParaRPr lang="en-US" dirty="0"/>
          </a:p>
          <a:p>
            <a:pPr lvl="1"/>
            <a:r>
              <a:rPr lang="en-US" dirty="0" err="1"/>
              <a:t>printCenterX</a:t>
            </a:r>
            <a:endParaRPr lang="en-US" dirty="0"/>
          </a:p>
          <a:p>
            <a:pPr lvl="1"/>
            <a:r>
              <a:rPr lang="en-US" dirty="0" err="1"/>
              <a:t>printCenterY</a:t>
            </a:r>
            <a:endParaRPr lang="en-US" dirty="0"/>
          </a:p>
          <a:p>
            <a:pPr lvl="1"/>
            <a:r>
              <a:rPr lang="en-US" dirty="0" err="1"/>
              <a:t>zOffset</a:t>
            </a:r>
            <a:endParaRPr lang="en-US" dirty="0"/>
          </a:p>
          <a:p>
            <a:pPr lvl="1"/>
            <a:r>
              <a:rPr lang="en-US" dirty="0" err="1"/>
              <a:t>gCodeFlavor</a:t>
            </a:r>
            <a:endParaRPr lang="en-US" dirty="0"/>
          </a:p>
          <a:p>
            <a:pPr lvl="1"/>
            <a:r>
              <a:rPr lang="en-US" dirty="0" err="1"/>
              <a:t>useRelativeEDistances</a:t>
            </a:r>
            <a:endParaRPr lang="en-US" dirty="0"/>
          </a:p>
          <a:p>
            <a:pPr lvl="1"/>
            <a:r>
              <a:rPr lang="en-US" dirty="0" err="1"/>
              <a:t>vibrationLimit</a:t>
            </a:r>
            <a:endParaRPr lang="en-US" dirty="0"/>
          </a:p>
          <a:p>
            <a:pPr marL="0" indent="0">
              <a:buNone/>
            </a:pPr>
            <a:r>
              <a:rPr lang="en-US" b="1" dirty="0"/>
              <a:t>Data Modified in Print Job Configuration</a:t>
            </a:r>
          </a:p>
          <a:p>
            <a:pPr lvl="0"/>
            <a:r>
              <a:rPr lang="en-US" dirty="0"/>
              <a:t>G-Code files for each </a:t>
            </a:r>
            <a:r>
              <a:rPr lang="en-US" dirty="0" smtClean="0"/>
              <a:t>subsection</a:t>
            </a:r>
            <a:endParaRPr lang="en-US" dirty="0"/>
          </a:p>
        </p:txBody>
      </p:sp>
    </p:spTree>
    <p:extLst>
      <p:ext uri="{BB962C8B-B14F-4D97-AF65-F5344CB8AC3E}">
        <p14:creationId xmlns:p14="http://schemas.microsoft.com/office/powerpoint/2010/main" val="36922881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 Engine Wrapper Module (cont.)</a:t>
            </a:r>
            <a:endParaRPr lang="en-US" dirty="0"/>
          </a:p>
        </p:txBody>
      </p:sp>
      <p:sp>
        <p:nvSpPr>
          <p:cNvPr id="3" name="Content Placeholder 2"/>
          <p:cNvSpPr>
            <a:spLocks noGrp="1"/>
          </p:cNvSpPr>
          <p:nvPr>
            <p:ph idx="1"/>
          </p:nvPr>
        </p:nvSpPr>
        <p:spPr/>
        <p:txBody>
          <a:bodyPr/>
          <a:lstStyle/>
          <a:p>
            <a:r>
              <a:rPr lang="en-US" dirty="0" smtClean="0"/>
              <a:t>Testing</a:t>
            </a:r>
          </a:p>
          <a:p>
            <a:pPr lvl="1"/>
            <a:r>
              <a:rPr lang="en-US" dirty="0"/>
              <a:t>Given a Print Job Configuration Object with all required data </a:t>
            </a:r>
            <a:r>
              <a:rPr lang="en-US" dirty="0" smtClean="0"/>
              <a:t>elements the </a:t>
            </a:r>
            <a:r>
              <a:rPr lang="en-US" dirty="0"/>
              <a:t>Slicing Engine Wrapper will run the Slic3r slicing engine to produce a G-Code file for each subsection and place a reference to each G-Code file into the Print Job Configuration Object.</a:t>
            </a:r>
          </a:p>
        </p:txBody>
      </p:sp>
    </p:spTree>
    <p:extLst>
      <p:ext uri="{BB962C8B-B14F-4D97-AF65-F5344CB8AC3E}">
        <p14:creationId xmlns:p14="http://schemas.microsoft.com/office/powerpoint/2010/main" val="30349287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br>
              <a:rPr lang="en-US" dirty="0" smtClean="0"/>
            </a:br>
            <a:r>
              <a:rPr lang="en-US" dirty="0" smtClean="0"/>
              <a:t>Lifecycle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3949" y="539936"/>
            <a:ext cx="5516102" cy="5811838"/>
          </a:xfrm>
        </p:spPr>
      </p:pic>
    </p:spTree>
    <p:extLst>
      <p:ext uri="{BB962C8B-B14F-4D97-AF65-F5344CB8AC3E}">
        <p14:creationId xmlns:p14="http://schemas.microsoft.com/office/powerpoint/2010/main" val="30056119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23082" cy="1066800"/>
          </a:xfrm>
        </p:spPr>
        <p:txBody>
          <a:bodyPr/>
          <a:lstStyle/>
          <a:p>
            <a:r>
              <a:rPr lang="en-US" dirty="0" smtClean="0"/>
              <a:t>Post Processing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6553200" cy="4981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64990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Module</a:t>
            </a:r>
            <a:endParaRPr lang="en-US" dirty="0"/>
          </a:p>
        </p:txBody>
      </p:sp>
      <p:sp>
        <p:nvSpPr>
          <p:cNvPr id="3" name="Content Placeholder 2"/>
          <p:cNvSpPr>
            <a:spLocks noGrp="1"/>
          </p:cNvSpPr>
          <p:nvPr>
            <p:ph idx="1"/>
          </p:nvPr>
        </p:nvSpPr>
        <p:spPr>
          <a:xfrm>
            <a:off x="628650" y="1825626"/>
            <a:ext cx="7886700" cy="514163"/>
          </a:xfrm>
        </p:spPr>
        <p:txBody>
          <a:bodyPr/>
          <a:lstStyle/>
          <a:p>
            <a:r>
              <a:rPr lang="en-US" dirty="0" smtClean="0"/>
              <a:t>Interfaces</a:t>
            </a:r>
            <a:endParaRPr lang="en-US" dirty="0"/>
          </a:p>
        </p:txBody>
      </p:sp>
      <p:sp>
        <p:nvSpPr>
          <p:cNvPr id="4" name="Content Placeholder 2"/>
          <p:cNvSpPr txBox="1">
            <a:spLocks/>
          </p:cNvSpPr>
          <p:nvPr/>
        </p:nvSpPr>
        <p:spPr>
          <a:xfrm>
            <a:off x="628650" y="3416861"/>
            <a:ext cx="7886700" cy="514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External Data Dependencies</a:t>
            </a:r>
            <a:endParaRPr lang="en-US" dirty="0"/>
          </a:p>
        </p:txBody>
      </p:sp>
      <p:sp>
        <p:nvSpPr>
          <p:cNvPr id="5" name="Content Placeholder 2"/>
          <p:cNvSpPr txBox="1">
            <a:spLocks/>
          </p:cNvSpPr>
          <p:nvPr/>
        </p:nvSpPr>
        <p:spPr>
          <a:xfrm>
            <a:off x="628650" y="4364976"/>
            <a:ext cx="7886700" cy="514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Internal Data Descriptors</a:t>
            </a:r>
          </a:p>
        </p:txBody>
      </p:sp>
      <p:graphicFrame>
        <p:nvGraphicFramePr>
          <p:cNvPr id="6" name="Table 5"/>
          <p:cNvGraphicFramePr>
            <a:graphicFrameLocks noGrp="1"/>
          </p:cNvGraphicFramePr>
          <p:nvPr>
            <p:extLst>
              <p:ext uri="{D42A27DB-BD31-4B8C-83A1-F6EECF244321}">
                <p14:modId xmlns:p14="http://schemas.microsoft.com/office/powerpoint/2010/main" val="2810895849"/>
              </p:ext>
            </p:extLst>
          </p:nvPr>
        </p:nvGraphicFramePr>
        <p:xfrm>
          <a:off x="628650" y="2308856"/>
          <a:ext cx="7886702" cy="986980"/>
        </p:xfrm>
        <a:graphic>
          <a:graphicData uri="http://schemas.openxmlformats.org/drawingml/2006/table">
            <a:tbl>
              <a:tblPr>
                <a:tableStyleId>{5C22544A-7EE6-4342-B048-85BDC9FD1C3A}</a:tableStyleId>
              </a:tblPr>
              <a:tblGrid>
                <a:gridCol w="2627776"/>
                <a:gridCol w="2629463"/>
                <a:gridCol w="2629463"/>
              </a:tblGrid>
              <a:tr h="390698">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a:effectLst/>
                        </a:rPr>
                        <a:t>Information Required</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596282">
                <a:tc>
                  <a:txBody>
                    <a:bodyPr/>
                    <a:lstStyle/>
                    <a:p>
                      <a:pPr marL="0" marR="0" algn="l">
                        <a:lnSpc>
                          <a:spcPct val="105000"/>
                        </a:lnSpc>
                        <a:spcBef>
                          <a:spcPts val="0"/>
                        </a:spcBef>
                        <a:spcAft>
                          <a:spcPts val="800"/>
                        </a:spcAft>
                      </a:pPr>
                      <a:r>
                        <a:rPr lang="en-US" sz="1600">
                          <a:effectLst/>
                        </a:rPr>
                        <a:t>parseAndModifyGCode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rPr>
                        <a:t>Print Job Configuration Object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7" name="TextBox 6"/>
          <p:cNvSpPr txBox="1"/>
          <p:nvPr/>
        </p:nvSpPr>
        <p:spPr>
          <a:xfrm>
            <a:off x="628650" y="3931023"/>
            <a:ext cx="1462368" cy="369332"/>
          </a:xfrm>
          <a:prstGeom prst="rect">
            <a:avLst/>
          </a:prstGeom>
          <a:noFill/>
        </p:spPr>
        <p:txBody>
          <a:bodyPr wrap="square" rtlCol="0">
            <a:spAutoFit/>
          </a:bodyPr>
          <a:lstStyle/>
          <a:p>
            <a:r>
              <a:rPr lang="en-US" dirty="0" smtClean="0"/>
              <a:t>None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051732521"/>
              </p:ext>
            </p:extLst>
          </p:nvPr>
        </p:nvGraphicFramePr>
        <p:xfrm>
          <a:off x="628650" y="4852523"/>
          <a:ext cx="7886700" cy="996948"/>
        </p:xfrm>
        <a:graphic>
          <a:graphicData uri="http://schemas.openxmlformats.org/drawingml/2006/table">
            <a:tbl>
              <a:tblPr>
                <a:tableStyleId>{5C22544A-7EE6-4342-B048-85BDC9FD1C3A}</a:tableStyleId>
              </a:tblPr>
              <a:tblGrid>
                <a:gridCol w="3943350"/>
                <a:gridCol w="3943350"/>
              </a:tblGrid>
              <a:tr h="498474">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498474">
                <a:tc>
                  <a:txBody>
                    <a:bodyPr/>
                    <a:lstStyle/>
                    <a:p>
                      <a:pPr marL="0" marR="0" algn="just">
                        <a:lnSpc>
                          <a:spcPct val="105000"/>
                        </a:lnSpc>
                        <a:spcBef>
                          <a:spcPts val="0"/>
                        </a:spcBef>
                        <a:spcAft>
                          <a:spcPts val="800"/>
                        </a:spcAft>
                      </a:pPr>
                      <a:r>
                        <a:rPr lang="en-US" sz="1600" dirty="0" err="1">
                          <a:effectLst/>
                        </a:rPr>
                        <a:t>PrintJobConfiguration</a:t>
                      </a:r>
                      <a:r>
                        <a:rPr lang="en-US" sz="1600" dirty="0">
                          <a:effectLst/>
                        </a:rPr>
                        <a:t> object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Tree>
    <p:extLst>
      <p:ext uri="{BB962C8B-B14F-4D97-AF65-F5344CB8AC3E}">
        <p14:creationId xmlns:p14="http://schemas.microsoft.com/office/powerpoint/2010/main" val="22556677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Module (cont.)</a:t>
            </a:r>
            <a:endParaRPr lang="en-US" dirty="0"/>
          </a:p>
        </p:txBody>
      </p:sp>
      <p:sp>
        <p:nvSpPr>
          <p:cNvPr id="3" name="Content Placeholder 2"/>
          <p:cNvSpPr>
            <a:spLocks noGrp="1"/>
          </p:cNvSpPr>
          <p:nvPr>
            <p:ph idx="1"/>
          </p:nvPr>
        </p:nvSpPr>
        <p:spPr/>
        <p:txBody>
          <a:bodyPr/>
          <a:lstStyle/>
          <a:p>
            <a:pPr marL="0" indent="0">
              <a:buNone/>
            </a:pPr>
            <a:r>
              <a:rPr lang="en-US" b="1" dirty="0"/>
              <a:t>Required Data from Print Job Configuration</a:t>
            </a:r>
          </a:p>
          <a:p>
            <a:pPr lvl="0"/>
            <a:r>
              <a:rPr lang="en-US" dirty="0"/>
              <a:t>G-Code files for each subsection</a:t>
            </a:r>
          </a:p>
          <a:p>
            <a:pPr lvl="0"/>
            <a:r>
              <a:rPr lang="en-US" dirty="0"/>
              <a:t>Printer G-Code flavor</a:t>
            </a:r>
          </a:p>
          <a:p>
            <a:pPr lvl="0"/>
            <a:r>
              <a:rPr lang="en-US" dirty="0"/>
              <a:t>Custom print start/end G-Code</a:t>
            </a:r>
          </a:p>
          <a:p>
            <a:pPr marL="0" indent="0">
              <a:buNone/>
            </a:pPr>
            <a:r>
              <a:rPr lang="en-US" b="1" dirty="0" smtClean="0"/>
              <a:t>Data Modified in Print Job Configuration</a:t>
            </a:r>
          </a:p>
          <a:p>
            <a:pPr lvl="0"/>
            <a:r>
              <a:rPr lang="en-US" dirty="0" smtClean="0"/>
              <a:t>G-Code </a:t>
            </a:r>
            <a:r>
              <a:rPr lang="en-US" dirty="0"/>
              <a:t>files for each subsection</a:t>
            </a:r>
          </a:p>
          <a:p>
            <a:endParaRPr lang="en-US" dirty="0"/>
          </a:p>
        </p:txBody>
      </p:sp>
    </p:spTree>
    <p:extLst>
      <p:ext uri="{BB962C8B-B14F-4D97-AF65-F5344CB8AC3E}">
        <p14:creationId xmlns:p14="http://schemas.microsoft.com/office/powerpoint/2010/main" val="4014689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Module (cont.)</a:t>
            </a:r>
            <a:endParaRPr lang="en-US" dirty="0"/>
          </a:p>
        </p:txBody>
      </p:sp>
      <p:sp>
        <p:nvSpPr>
          <p:cNvPr id="3" name="Content Placeholder 2"/>
          <p:cNvSpPr>
            <a:spLocks noGrp="1"/>
          </p:cNvSpPr>
          <p:nvPr>
            <p:ph idx="1"/>
          </p:nvPr>
        </p:nvSpPr>
        <p:spPr/>
        <p:txBody>
          <a:bodyPr/>
          <a:lstStyle/>
          <a:p>
            <a:r>
              <a:rPr lang="en-US" dirty="0" smtClean="0"/>
              <a:t>Testing</a:t>
            </a:r>
          </a:p>
          <a:p>
            <a:pPr lvl="1"/>
            <a:r>
              <a:rPr lang="en-US" dirty="0"/>
              <a:t>Given a Print Job Configuration Object with all required data elements </a:t>
            </a:r>
            <a:r>
              <a:rPr lang="en-US" dirty="0" smtClean="0"/>
              <a:t>the </a:t>
            </a:r>
            <a:r>
              <a:rPr lang="en-US" dirty="0"/>
              <a:t>Parser Module will modify or delete any unacceptable G-Codes found any G-Code files.</a:t>
            </a:r>
          </a:p>
        </p:txBody>
      </p:sp>
    </p:spTree>
    <p:extLst>
      <p:ext uri="{BB962C8B-B14F-4D97-AF65-F5344CB8AC3E}">
        <p14:creationId xmlns:p14="http://schemas.microsoft.com/office/powerpoint/2010/main" val="2991141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Unification Module</a:t>
            </a:r>
            <a:endParaRPr lang="en-US" dirty="0"/>
          </a:p>
        </p:txBody>
      </p:sp>
      <p:sp>
        <p:nvSpPr>
          <p:cNvPr id="3" name="Content Placeholder 2"/>
          <p:cNvSpPr>
            <a:spLocks noGrp="1"/>
          </p:cNvSpPr>
          <p:nvPr>
            <p:ph idx="1"/>
          </p:nvPr>
        </p:nvSpPr>
        <p:spPr>
          <a:xfrm>
            <a:off x="628650" y="1825625"/>
            <a:ext cx="7886700" cy="446928"/>
          </a:xfrm>
        </p:spPr>
        <p:txBody>
          <a:bodyPr>
            <a:normAutofit/>
          </a:bodyPr>
          <a:lstStyle/>
          <a:p>
            <a:r>
              <a:rPr lang="en-US" dirty="0" smtClean="0"/>
              <a:t>Interfaces</a:t>
            </a:r>
            <a:endParaRPr lang="en-US" dirty="0"/>
          </a:p>
        </p:txBody>
      </p:sp>
      <p:sp>
        <p:nvSpPr>
          <p:cNvPr id="4" name="Content Placeholder 2"/>
          <p:cNvSpPr txBox="1">
            <a:spLocks/>
          </p:cNvSpPr>
          <p:nvPr/>
        </p:nvSpPr>
        <p:spPr>
          <a:xfrm>
            <a:off x="628650" y="4404553"/>
            <a:ext cx="7886700" cy="44692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Internal Data Descriptors</a:t>
            </a:r>
            <a:endParaRPr lang="en-US" dirty="0"/>
          </a:p>
        </p:txBody>
      </p:sp>
      <p:sp>
        <p:nvSpPr>
          <p:cNvPr id="5" name="Content Placeholder 2"/>
          <p:cNvSpPr txBox="1">
            <a:spLocks/>
          </p:cNvSpPr>
          <p:nvPr/>
        </p:nvSpPr>
        <p:spPr>
          <a:xfrm>
            <a:off x="628650" y="3372689"/>
            <a:ext cx="7886700" cy="44692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External Data Dependencies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77161766"/>
              </p:ext>
            </p:extLst>
          </p:nvPr>
        </p:nvGraphicFramePr>
        <p:xfrm>
          <a:off x="628650" y="2272552"/>
          <a:ext cx="7886702" cy="1100137"/>
        </p:xfrm>
        <a:graphic>
          <a:graphicData uri="http://schemas.openxmlformats.org/drawingml/2006/table">
            <a:tbl>
              <a:tblPr>
                <a:tableStyleId>{5C22544A-7EE6-4342-B048-85BDC9FD1C3A}</a:tableStyleId>
              </a:tblPr>
              <a:tblGrid>
                <a:gridCol w="2627776"/>
                <a:gridCol w="2629463"/>
                <a:gridCol w="2629463"/>
              </a:tblGrid>
              <a:tr h="435491">
                <a:tc>
                  <a:txBody>
                    <a:bodyPr/>
                    <a:lstStyle/>
                    <a:p>
                      <a:pPr marL="0" marR="0" algn="just">
                        <a:lnSpc>
                          <a:spcPct val="105000"/>
                        </a:lnSpc>
                        <a:spcBef>
                          <a:spcPts val="0"/>
                        </a:spcBef>
                        <a:spcAft>
                          <a:spcPts val="800"/>
                        </a:spcAft>
                      </a:pPr>
                      <a:r>
                        <a:rPr lang="en-US" sz="1600" b="1" dirty="0">
                          <a:effectLst/>
                        </a:rPr>
                        <a:t>Interface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a:effectLst/>
                        </a:rPr>
                        <a:t>Information Required</a:t>
                      </a:r>
                      <a:endParaRPr lang="en-US"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Information Returned</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664646">
                <a:tc>
                  <a:txBody>
                    <a:bodyPr/>
                    <a:lstStyle/>
                    <a:p>
                      <a:pPr marL="0" marR="0" algn="l">
                        <a:lnSpc>
                          <a:spcPct val="105000"/>
                        </a:lnSpc>
                        <a:spcBef>
                          <a:spcPts val="0"/>
                        </a:spcBef>
                        <a:spcAft>
                          <a:spcPts val="800"/>
                        </a:spcAft>
                      </a:pPr>
                      <a:r>
                        <a:rPr lang="en-US" sz="1600" dirty="0" err="1">
                          <a:effectLst/>
                        </a:rPr>
                        <a:t>unifyGCode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a:effectLst/>
                        </a:rPr>
                        <a:t>Print Job Configuration Object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l">
                        <a:lnSpc>
                          <a:spcPct val="105000"/>
                        </a:lnSpc>
                        <a:spcBef>
                          <a:spcPts val="0"/>
                        </a:spcBef>
                        <a:spcAft>
                          <a:spcPts val="800"/>
                        </a:spcAft>
                      </a:pPr>
                      <a:r>
                        <a:rPr lang="en-US" sz="1600" dirty="0">
                          <a:effectLst/>
                        </a:rPr>
                        <a:t>Modified Print Job Configuration Object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
        <p:nvSpPr>
          <p:cNvPr id="7" name="TextBox 6"/>
          <p:cNvSpPr txBox="1"/>
          <p:nvPr/>
        </p:nvSpPr>
        <p:spPr>
          <a:xfrm>
            <a:off x="628650" y="3815687"/>
            <a:ext cx="1512794" cy="369332"/>
          </a:xfrm>
          <a:prstGeom prst="rect">
            <a:avLst/>
          </a:prstGeom>
          <a:noFill/>
        </p:spPr>
        <p:txBody>
          <a:bodyPr wrap="square" rtlCol="0">
            <a:spAutoFit/>
          </a:bodyPr>
          <a:lstStyle/>
          <a:p>
            <a:r>
              <a:rPr lang="en-US" dirty="0" smtClean="0"/>
              <a:t>None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599628048"/>
              </p:ext>
            </p:extLst>
          </p:nvPr>
        </p:nvGraphicFramePr>
        <p:xfrm>
          <a:off x="628650" y="4851481"/>
          <a:ext cx="7886700" cy="903860"/>
        </p:xfrm>
        <a:graphic>
          <a:graphicData uri="http://schemas.openxmlformats.org/drawingml/2006/table">
            <a:tbl>
              <a:tblPr>
                <a:tableStyleId>{5C22544A-7EE6-4342-B048-85BDC9FD1C3A}</a:tableStyleId>
              </a:tblPr>
              <a:tblGrid>
                <a:gridCol w="3943350"/>
                <a:gridCol w="3943350"/>
              </a:tblGrid>
              <a:tr h="451930">
                <a:tc>
                  <a:txBody>
                    <a:bodyPr/>
                    <a:lstStyle/>
                    <a:p>
                      <a:pPr marL="0" marR="0" algn="just">
                        <a:lnSpc>
                          <a:spcPct val="105000"/>
                        </a:lnSpc>
                        <a:spcBef>
                          <a:spcPts val="0"/>
                        </a:spcBef>
                        <a:spcAft>
                          <a:spcPts val="800"/>
                        </a:spcAft>
                      </a:pPr>
                      <a:r>
                        <a:rPr lang="en-US" sz="1600" b="1" dirty="0">
                          <a:effectLst/>
                        </a:rPr>
                        <a:t>Data</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b="1" dirty="0">
                          <a:effectLst/>
                        </a:rPr>
                        <a:t>Source</a:t>
                      </a:r>
                      <a:endPar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r h="451930">
                <a:tc>
                  <a:txBody>
                    <a:bodyPr/>
                    <a:lstStyle/>
                    <a:p>
                      <a:pPr marL="0" marR="0" algn="just">
                        <a:lnSpc>
                          <a:spcPct val="105000"/>
                        </a:lnSpc>
                        <a:spcBef>
                          <a:spcPts val="0"/>
                        </a:spcBef>
                        <a:spcAft>
                          <a:spcPts val="800"/>
                        </a:spcAft>
                      </a:pPr>
                      <a:r>
                        <a:rPr lang="en-US" sz="1600">
                          <a:effectLst/>
                        </a:rPr>
                        <a:t>PrintJobConfiguration object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c>
                  <a:txBody>
                    <a:bodyPr/>
                    <a:lstStyle/>
                    <a:p>
                      <a:pPr marL="0" marR="0" algn="just">
                        <a:lnSpc>
                          <a:spcPct val="105000"/>
                        </a:lnSpc>
                        <a:spcBef>
                          <a:spcPts val="0"/>
                        </a:spcBef>
                        <a:spcAft>
                          <a:spcPts val="800"/>
                        </a:spcAft>
                      </a:pPr>
                      <a:r>
                        <a:rPr lang="en-US" sz="1600" dirty="0" err="1">
                          <a:effectLst/>
                        </a:rPr>
                        <a:t>PrintJobController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5725" marR="85725" marT="0" marB="0"/>
                </a:tc>
              </a:tr>
            </a:tbl>
          </a:graphicData>
        </a:graphic>
      </p:graphicFrame>
    </p:spTree>
    <p:extLst>
      <p:ext uri="{BB962C8B-B14F-4D97-AF65-F5344CB8AC3E}">
        <p14:creationId xmlns:p14="http://schemas.microsoft.com/office/powerpoint/2010/main" val="18443530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Unification Module (cont.)</a:t>
            </a:r>
            <a:endParaRPr lang="en-US" dirty="0"/>
          </a:p>
        </p:txBody>
      </p:sp>
      <p:sp>
        <p:nvSpPr>
          <p:cNvPr id="3" name="Content Placeholder 2"/>
          <p:cNvSpPr>
            <a:spLocks noGrp="1"/>
          </p:cNvSpPr>
          <p:nvPr>
            <p:ph idx="1"/>
          </p:nvPr>
        </p:nvSpPr>
        <p:spPr/>
        <p:txBody>
          <a:bodyPr/>
          <a:lstStyle/>
          <a:p>
            <a:pPr marL="0" indent="0">
              <a:buNone/>
            </a:pPr>
            <a:r>
              <a:rPr lang="en-US" b="1" dirty="0"/>
              <a:t>Required Data from Print Job Configuration</a:t>
            </a:r>
          </a:p>
          <a:p>
            <a:pPr lvl="0"/>
            <a:r>
              <a:rPr lang="en-US" dirty="0"/>
              <a:t>G-Code files for each subsection</a:t>
            </a:r>
          </a:p>
          <a:p>
            <a:pPr marL="0" indent="0">
              <a:buNone/>
            </a:pPr>
            <a:r>
              <a:rPr lang="en-US" b="1" dirty="0"/>
              <a:t>Data Modified in Print Job Configuration</a:t>
            </a:r>
          </a:p>
          <a:p>
            <a:pPr lvl="0"/>
            <a:r>
              <a:rPr lang="en-US" dirty="0"/>
              <a:t>Finalized Print Job G-Code file</a:t>
            </a:r>
          </a:p>
          <a:p>
            <a:endParaRPr lang="en-US" dirty="0"/>
          </a:p>
        </p:txBody>
      </p:sp>
    </p:spTree>
    <p:extLst>
      <p:ext uri="{BB962C8B-B14F-4D97-AF65-F5344CB8AC3E}">
        <p14:creationId xmlns:p14="http://schemas.microsoft.com/office/powerpoint/2010/main" val="3450974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br>
              <a:rPr lang="en-US" dirty="0" smtClean="0"/>
            </a:br>
            <a:r>
              <a:rPr lang="en-US" dirty="0" smtClean="0"/>
              <a:t>Data Flows</a:t>
            </a:r>
            <a:endParaRPr lang="en-US" dirty="0"/>
          </a:p>
        </p:txBody>
      </p:sp>
      <p:sp>
        <p:nvSpPr>
          <p:cNvPr id="5" name="Content Placeholder 4"/>
          <p:cNvSpPr>
            <a:spLocks noGrp="1"/>
          </p:cNvSpPr>
          <p:nvPr>
            <p:ph idx="1"/>
          </p:nvPr>
        </p:nvSpPr>
        <p:spPr/>
        <p:txBody>
          <a:bodyPr/>
          <a:lstStyle/>
          <a:p>
            <a:r>
              <a:rPr lang="en-US" dirty="0" smtClean="0"/>
              <a:t>Many GUI Exchanges</a:t>
            </a:r>
          </a:p>
          <a:p>
            <a:r>
              <a:rPr lang="en-US" dirty="0" smtClean="0"/>
              <a:t>Very Little In Processing</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124455600"/>
              </p:ext>
            </p:extLst>
          </p:nvPr>
        </p:nvGraphicFramePr>
        <p:xfrm>
          <a:off x="3733800" y="29817"/>
          <a:ext cx="4648200" cy="6765483"/>
        </p:xfrm>
        <a:graphic>
          <a:graphicData uri="http://schemas.openxmlformats.org/drawingml/2006/table">
            <a:tbl>
              <a:tblPr firstRow="1" firstCol="1" bandRow="1">
                <a:tableStyleId>{5C22544A-7EE6-4342-B048-85BDC9FD1C3A}</a:tableStyleId>
              </a:tblPr>
              <a:tblGrid>
                <a:gridCol w="1524000"/>
                <a:gridCol w="800100"/>
                <a:gridCol w="2324100"/>
              </a:tblGrid>
              <a:tr h="127566">
                <a:tc>
                  <a:txBody>
                    <a:bodyPr/>
                    <a:lstStyle/>
                    <a:p>
                      <a:pPr marL="0" marR="0" algn="l">
                        <a:lnSpc>
                          <a:spcPct val="105000"/>
                        </a:lnSpc>
                        <a:spcBef>
                          <a:spcPts val="0"/>
                        </a:spcBef>
                        <a:spcAft>
                          <a:spcPts val="0"/>
                        </a:spcAft>
                      </a:pPr>
                      <a:r>
                        <a:rPr lang="en-US" sz="800" dirty="0">
                          <a:effectLst/>
                        </a:rPr>
                        <a:t>Layer</a:t>
                      </a:r>
                      <a:endParaRPr lang="en-US" sz="800" dirty="0">
                        <a:effectLst/>
                        <a:latin typeface="Times New Roman"/>
                        <a:ea typeface="Times New Roman"/>
                        <a:cs typeface="Times New Roman"/>
                      </a:endParaRPr>
                    </a:p>
                  </a:txBody>
                  <a:tcPr marL="36286" marR="36286" marT="0" marB="0" anchor="b"/>
                </a:tc>
                <a:tc>
                  <a:txBody>
                    <a:bodyPr/>
                    <a:lstStyle/>
                    <a:p>
                      <a:pPr marL="0" marR="0" algn="l">
                        <a:lnSpc>
                          <a:spcPct val="105000"/>
                        </a:lnSpc>
                        <a:spcBef>
                          <a:spcPts val="0"/>
                        </a:spcBef>
                        <a:spcAft>
                          <a:spcPts val="0"/>
                        </a:spcAft>
                      </a:pPr>
                      <a:r>
                        <a:rPr lang="en-US" sz="800">
                          <a:effectLst/>
                        </a:rPr>
                        <a:t>Data Flow ID</a:t>
                      </a:r>
                      <a:endParaRPr lang="en-US" sz="800">
                        <a:effectLst/>
                        <a:latin typeface="Times New Roman"/>
                        <a:ea typeface="Times New Roman"/>
                        <a:cs typeface="Times New Roman"/>
                      </a:endParaRPr>
                    </a:p>
                  </a:txBody>
                  <a:tcPr marL="36286" marR="36286" marT="0" marB="0" anchor="b"/>
                </a:tc>
                <a:tc>
                  <a:txBody>
                    <a:bodyPr/>
                    <a:lstStyle/>
                    <a:p>
                      <a:pPr marL="0" marR="0" algn="l">
                        <a:lnSpc>
                          <a:spcPct val="105000"/>
                        </a:lnSpc>
                        <a:spcBef>
                          <a:spcPts val="0"/>
                        </a:spcBef>
                        <a:spcAft>
                          <a:spcPts val="0"/>
                        </a:spcAft>
                      </a:pPr>
                      <a:r>
                        <a:rPr lang="en-US" sz="800" dirty="0">
                          <a:effectLst/>
                        </a:rPr>
                        <a:t>Data</a:t>
                      </a:r>
                      <a:endParaRPr lang="en-US" sz="800" dirty="0">
                        <a:effectLst/>
                        <a:latin typeface="Times New Roman"/>
                        <a:ea typeface="Times New Roman"/>
                        <a:cs typeface="Times New Roman"/>
                      </a:endParaRPr>
                    </a:p>
                  </a:txBody>
                  <a:tcPr marL="36286" marR="36286" marT="0" marB="0" anchor="b"/>
                </a:tc>
              </a:tr>
              <a:tr h="162219">
                <a:tc rowSpan="10">
                  <a:txBody>
                    <a:bodyPr/>
                    <a:lstStyle/>
                    <a:p>
                      <a:pPr marL="0" marR="0" algn="ctr">
                        <a:lnSpc>
                          <a:spcPct val="105000"/>
                        </a:lnSpc>
                        <a:spcBef>
                          <a:spcPts val="0"/>
                        </a:spcBef>
                        <a:spcAft>
                          <a:spcPts val="0"/>
                        </a:spcAft>
                      </a:pPr>
                      <a:r>
                        <a:rPr lang="en-US" sz="800" dirty="0">
                          <a:solidFill>
                            <a:schemeClr val="bg1"/>
                          </a:solidFill>
                          <a:effectLst/>
                        </a:rPr>
                        <a:t>Outside Inputs</a:t>
                      </a:r>
                      <a:endParaRPr lang="en-US" sz="800" dirty="0">
                        <a:solidFill>
                          <a:schemeClr val="bg1"/>
                        </a:solidFill>
                        <a:effectLst/>
                        <a:latin typeface="Times New Roman"/>
                        <a:ea typeface="Times New Roman"/>
                        <a:cs typeface="Times New Roman"/>
                      </a:endParaRPr>
                    </a:p>
                  </a:txBody>
                  <a:tcPr marL="36286" marR="36286" marT="0" marB="0" vert="vert270" anchor="ctr">
                    <a:solidFill>
                      <a:srgbClr val="FFC000"/>
                    </a:solidFill>
                  </a:tcPr>
                </a:tc>
                <a:tc>
                  <a:txBody>
                    <a:bodyPr/>
                    <a:lstStyle/>
                    <a:p>
                      <a:pPr marL="0" marR="0" algn="l">
                        <a:lnSpc>
                          <a:spcPct val="105000"/>
                        </a:lnSpc>
                        <a:spcBef>
                          <a:spcPts val="0"/>
                        </a:spcBef>
                        <a:spcAft>
                          <a:spcPts val="0"/>
                        </a:spcAft>
                      </a:pPr>
                      <a:r>
                        <a:rPr lang="en-US" sz="800" dirty="0">
                          <a:solidFill>
                            <a:schemeClr val="bg1"/>
                          </a:solidFill>
                          <a:effectLst/>
                        </a:rPr>
                        <a:t>OI1</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Object file of the STL file to be printed</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OI2</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Printer configuration data entry values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OI3</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Material configuration data entry values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OI4</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 configuration data entry values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OI5</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 selections and button press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OI6</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Pause, resume, and stop button Presses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OI7</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Disk reads of XML and Directory structure</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OI8</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Printer state information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OI9</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OS Driver information</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OI10</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Extruder configuration data entry values</a:t>
                      </a:r>
                      <a:endParaRPr lang="en-US" sz="800">
                        <a:effectLst/>
                        <a:latin typeface="Times New Roman"/>
                        <a:ea typeface="Times New Roman"/>
                        <a:cs typeface="Times New Roman"/>
                      </a:endParaRPr>
                    </a:p>
                  </a:txBody>
                  <a:tcPr marL="36286" marR="36286" marT="0" marB="0" anchor="b"/>
                </a:tc>
              </a:tr>
              <a:tr h="127566">
                <a:tc rowSpan="26">
                  <a:txBody>
                    <a:bodyPr/>
                    <a:lstStyle/>
                    <a:p>
                      <a:pPr marL="0" marR="0" algn="ctr">
                        <a:lnSpc>
                          <a:spcPct val="105000"/>
                        </a:lnSpc>
                        <a:spcBef>
                          <a:spcPts val="0"/>
                        </a:spcBef>
                        <a:spcAft>
                          <a:spcPts val="0"/>
                        </a:spcAft>
                      </a:pPr>
                      <a:r>
                        <a:rPr lang="en-US" sz="800" dirty="0">
                          <a:solidFill>
                            <a:schemeClr val="bg1"/>
                          </a:solidFill>
                          <a:effectLst/>
                        </a:rPr>
                        <a:t>User Interface Layer</a:t>
                      </a:r>
                      <a:endParaRPr lang="en-US" sz="800" dirty="0">
                        <a:solidFill>
                          <a:schemeClr val="bg1"/>
                        </a:solidFill>
                        <a:effectLst/>
                        <a:latin typeface="Times New Roman"/>
                        <a:ea typeface="Times New Roman"/>
                        <a:cs typeface="Times New Roman"/>
                      </a:endParaRPr>
                    </a:p>
                  </a:txBody>
                  <a:tcPr marL="36286" marR="36286" marT="0" marB="0" vert="vert270" anchor="ctr">
                    <a:solidFill>
                      <a:srgbClr val="ED7D31"/>
                    </a:solidFill>
                  </a:tcPr>
                </a:tc>
                <a:tc>
                  <a:txBody>
                    <a:bodyPr/>
                    <a:lstStyle/>
                    <a:p>
                      <a:pPr marL="0" marR="0" algn="l">
                        <a:lnSpc>
                          <a:spcPct val="105000"/>
                        </a:lnSpc>
                        <a:spcBef>
                          <a:spcPts val="0"/>
                        </a:spcBef>
                        <a:spcAft>
                          <a:spcPts val="0"/>
                        </a:spcAft>
                      </a:pPr>
                      <a:r>
                        <a:rPr lang="en-US" sz="800">
                          <a:solidFill>
                            <a:schemeClr val="bg1"/>
                          </a:solidFill>
                          <a:effectLst/>
                        </a:rPr>
                        <a:t>UI1</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Import file name</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Success state of import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UI3</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printer configuration</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UI4</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printer configuration request</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UI5</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material configuration request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UI6</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material configuration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UI7</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print configuration</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UI8</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print configuration request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UI9</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configuration data</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UI10</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Run print job</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UI11</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Pause, resume, and stop button Presses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UI12</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Printer state information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UI13</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File Configuration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UI14</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Printer configuration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UI15</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Material configuration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UI16</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 Configuration object</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UI17</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All requested configuration objects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UI18</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Object save/load requests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UI19</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Object save/load results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UI20</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XML File writes to disk</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UI21</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print job configuration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UI22</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UI23</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 Pause, Resume request</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UI24</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Extruder Configuration Data</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UI25</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Extruder Configuration Request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UI26</a:t>
                      </a:r>
                      <a:endParaRPr lang="en-US" sz="800" dirty="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Extruder Configuration Object</a:t>
                      </a:r>
                      <a:endParaRPr lang="en-US" sz="800">
                        <a:effectLst/>
                        <a:latin typeface="Times New Roman"/>
                        <a:ea typeface="Times New Roman"/>
                        <a:cs typeface="Times New Roman"/>
                      </a:endParaRPr>
                    </a:p>
                  </a:txBody>
                  <a:tcPr marL="36286" marR="36286" marT="0" marB="0" anchor="b"/>
                </a:tc>
              </a:tr>
              <a:tr h="127566">
                <a:tc rowSpan="2">
                  <a:txBody>
                    <a:bodyPr/>
                    <a:lstStyle/>
                    <a:p>
                      <a:pPr marL="0" marR="0" algn="ctr">
                        <a:lnSpc>
                          <a:spcPct val="105000"/>
                        </a:lnSpc>
                        <a:spcBef>
                          <a:spcPts val="0"/>
                        </a:spcBef>
                        <a:spcAft>
                          <a:spcPts val="0"/>
                        </a:spcAft>
                      </a:pPr>
                      <a:r>
                        <a:rPr lang="en-US" sz="800">
                          <a:solidFill>
                            <a:schemeClr val="bg1"/>
                          </a:solidFill>
                          <a:effectLst/>
                        </a:rPr>
                        <a:t>Preprocessing Layer</a:t>
                      </a:r>
                      <a:endParaRPr lang="en-US" sz="800">
                        <a:solidFill>
                          <a:schemeClr val="bg1"/>
                        </a:solidFill>
                        <a:effectLst/>
                        <a:latin typeface="Times New Roman"/>
                        <a:ea typeface="Times New Roman"/>
                        <a:cs typeface="Times New Roman"/>
                      </a:endParaRPr>
                    </a:p>
                  </a:txBody>
                  <a:tcPr marL="36286" marR="36286" marT="0" marB="0" anchor="ctr">
                    <a:solidFill>
                      <a:srgbClr val="B43500"/>
                    </a:solidFill>
                  </a:tcPr>
                </a:tc>
                <a:tc>
                  <a:txBody>
                    <a:bodyPr/>
                    <a:lstStyle/>
                    <a:p>
                      <a:pPr marL="0" marR="0" algn="l">
                        <a:lnSpc>
                          <a:spcPct val="105000"/>
                        </a:lnSpc>
                        <a:spcBef>
                          <a:spcPts val="0"/>
                        </a:spcBef>
                        <a:spcAft>
                          <a:spcPts val="0"/>
                        </a:spcAft>
                      </a:pPr>
                      <a:r>
                        <a:rPr lang="en-US" sz="800">
                          <a:solidFill>
                            <a:schemeClr val="bg1"/>
                          </a:solidFill>
                          <a:effectLst/>
                        </a:rPr>
                        <a:t>PR1</a:t>
                      </a:r>
                      <a:endParaRPr lang="en-US" sz="800">
                        <a:solidFill>
                          <a:schemeClr val="bg1"/>
                        </a:solidFill>
                        <a:effectLst/>
                        <a:latin typeface="Times New Roman"/>
                        <a:ea typeface="Times New Roman"/>
                        <a:cs typeface="Times New Roman"/>
                      </a:endParaRPr>
                    </a:p>
                  </a:txBody>
                  <a:tcPr marL="36286" marR="36286" marT="0" marB="0" anchor="b">
                    <a:solidFill>
                      <a:srgbClr val="B43500"/>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PR2</a:t>
                      </a:r>
                      <a:endParaRPr lang="en-US" sz="800" dirty="0">
                        <a:solidFill>
                          <a:schemeClr val="bg1"/>
                        </a:solidFill>
                        <a:effectLst/>
                        <a:latin typeface="Times New Roman"/>
                        <a:ea typeface="Times New Roman"/>
                        <a:cs typeface="Times New Roman"/>
                      </a:endParaRPr>
                    </a:p>
                  </a:txBody>
                  <a:tcPr marL="36286" marR="36286" marT="0" marB="0" anchor="b">
                    <a:solidFill>
                      <a:srgbClr val="B43500"/>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62219">
                <a:tc>
                  <a:txBody>
                    <a:bodyPr/>
                    <a:lstStyle/>
                    <a:p>
                      <a:pPr marL="0" marR="0" algn="ctr">
                        <a:lnSpc>
                          <a:spcPct val="105000"/>
                        </a:lnSpc>
                        <a:spcBef>
                          <a:spcPts val="0"/>
                        </a:spcBef>
                        <a:spcAft>
                          <a:spcPts val="0"/>
                        </a:spcAft>
                      </a:pPr>
                      <a:r>
                        <a:rPr lang="en-US" sz="800">
                          <a:solidFill>
                            <a:schemeClr val="bg1"/>
                          </a:solidFill>
                          <a:effectLst/>
                        </a:rPr>
                        <a:t>Processing Layer</a:t>
                      </a:r>
                      <a:endParaRPr lang="en-US" sz="800">
                        <a:solidFill>
                          <a:schemeClr val="bg1"/>
                        </a:solidFill>
                        <a:effectLst/>
                        <a:latin typeface="Times New Roman"/>
                        <a:ea typeface="Times New Roman"/>
                        <a:cs typeface="Times New Roman"/>
                      </a:endParaRPr>
                    </a:p>
                  </a:txBody>
                  <a:tcPr marL="36286" marR="36286" marT="0" marB="0" anchor="b">
                    <a:solidFill>
                      <a:srgbClr val="AC770D"/>
                    </a:solidFill>
                  </a:tcPr>
                </a:tc>
                <a:tc>
                  <a:txBody>
                    <a:bodyPr/>
                    <a:lstStyle/>
                    <a:p>
                      <a:pPr marL="0" marR="0" algn="l">
                        <a:lnSpc>
                          <a:spcPct val="105000"/>
                        </a:lnSpc>
                        <a:spcBef>
                          <a:spcPts val="0"/>
                        </a:spcBef>
                        <a:spcAft>
                          <a:spcPts val="0"/>
                        </a:spcAft>
                      </a:pPr>
                      <a:r>
                        <a:rPr lang="en-US" sz="800" dirty="0">
                          <a:solidFill>
                            <a:schemeClr val="bg1"/>
                          </a:solidFill>
                          <a:effectLst/>
                        </a:rPr>
                        <a:t>PO1</a:t>
                      </a:r>
                      <a:endParaRPr lang="en-US" sz="800" dirty="0">
                        <a:solidFill>
                          <a:schemeClr val="bg1"/>
                        </a:solidFill>
                        <a:effectLst/>
                        <a:latin typeface="Times New Roman"/>
                        <a:ea typeface="Times New Roman"/>
                        <a:cs typeface="Times New Roman"/>
                      </a:endParaRPr>
                    </a:p>
                  </a:txBody>
                  <a:tcPr marL="36286" marR="36286" marT="0" marB="0" anchor="b">
                    <a:solidFill>
                      <a:srgbClr val="AC770D"/>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27566">
                <a:tc rowSpan="2">
                  <a:txBody>
                    <a:bodyPr/>
                    <a:lstStyle/>
                    <a:p>
                      <a:pPr marL="0" marR="0" algn="ctr">
                        <a:lnSpc>
                          <a:spcPct val="105000"/>
                        </a:lnSpc>
                        <a:spcBef>
                          <a:spcPts val="0"/>
                        </a:spcBef>
                        <a:spcAft>
                          <a:spcPts val="0"/>
                        </a:spcAft>
                      </a:pPr>
                      <a:r>
                        <a:rPr lang="en-US" sz="800">
                          <a:solidFill>
                            <a:schemeClr val="bg1"/>
                          </a:solidFill>
                          <a:effectLst/>
                        </a:rPr>
                        <a:t>Post-Processing Layer</a:t>
                      </a:r>
                      <a:endParaRPr lang="en-US" sz="800">
                        <a:solidFill>
                          <a:schemeClr val="bg1"/>
                        </a:solidFill>
                        <a:effectLst/>
                        <a:latin typeface="Times New Roman"/>
                        <a:ea typeface="Times New Roman"/>
                        <a:cs typeface="Times New Roman"/>
                      </a:endParaRPr>
                    </a:p>
                  </a:txBody>
                  <a:tcPr marL="36286" marR="36286" marT="0" marB="0" anchor="ctr">
                    <a:solidFill>
                      <a:srgbClr val="5B9BD5"/>
                    </a:solidFill>
                  </a:tcPr>
                </a:tc>
                <a:tc>
                  <a:txBody>
                    <a:bodyPr/>
                    <a:lstStyle/>
                    <a:p>
                      <a:pPr marL="0" marR="0" algn="l">
                        <a:lnSpc>
                          <a:spcPct val="105000"/>
                        </a:lnSpc>
                        <a:spcBef>
                          <a:spcPts val="0"/>
                        </a:spcBef>
                        <a:spcAft>
                          <a:spcPts val="0"/>
                        </a:spcAft>
                      </a:pPr>
                      <a:r>
                        <a:rPr lang="en-US" sz="800">
                          <a:solidFill>
                            <a:schemeClr val="bg1"/>
                          </a:solidFill>
                          <a:effectLst/>
                        </a:rPr>
                        <a:t>PP1</a:t>
                      </a:r>
                      <a:endParaRPr lang="en-US" sz="800">
                        <a:solidFill>
                          <a:schemeClr val="bg1"/>
                        </a:solidFill>
                        <a:effectLst/>
                        <a:latin typeface="Times New Roman"/>
                        <a:ea typeface="Times New Roman"/>
                        <a:cs typeface="Times New Roman"/>
                      </a:endParaRPr>
                    </a:p>
                  </a:txBody>
                  <a:tcPr marL="36286" marR="36286" marT="0" marB="0" anchor="b">
                    <a:solidFill>
                      <a:srgbClr val="5B9BD5"/>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65972">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PP2</a:t>
                      </a:r>
                      <a:endParaRPr lang="en-US" sz="800" dirty="0">
                        <a:solidFill>
                          <a:schemeClr val="bg1"/>
                        </a:solidFill>
                        <a:effectLst/>
                        <a:latin typeface="Times New Roman"/>
                        <a:ea typeface="Times New Roman"/>
                        <a:cs typeface="Times New Roman"/>
                      </a:endParaRPr>
                    </a:p>
                  </a:txBody>
                  <a:tcPr marL="36286" marR="36286" marT="0" marB="0" anchor="b">
                    <a:solidFill>
                      <a:srgbClr val="5B9BD5"/>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63527">
                <a:tc>
                  <a:txBody>
                    <a:bodyPr/>
                    <a:lstStyle/>
                    <a:p>
                      <a:pPr marL="0" marR="0" algn="ctr">
                        <a:lnSpc>
                          <a:spcPct val="105000"/>
                        </a:lnSpc>
                        <a:spcBef>
                          <a:spcPts val="0"/>
                        </a:spcBef>
                        <a:spcAft>
                          <a:spcPts val="0"/>
                        </a:spcAft>
                      </a:pPr>
                      <a:r>
                        <a:rPr lang="en-US" sz="800">
                          <a:solidFill>
                            <a:schemeClr val="bg1"/>
                          </a:solidFill>
                          <a:effectLst/>
                        </a:rPr>
                        <a:t>Printer Control Layer</a:t>
                      </a:r>
                      <a:endParaRPr lang="en-US" sz="800">
                        <a:solidFill>
                          <a:schemeClr val="bg1"/>
                        </a:solidFill>
                        <a:effectLst/>
                        <a:latin typeface="Times New Roman"/>
                        <a:ea typeface="Times New Roman"/>
                        <a:cs typeface="Times New Roman"/>
                      </a:endParaRPr>
                    </a:p>
                  </a:txBody>
                  <a:tcPr marL="36286" marR="36286" marT="0" marB="0" anchor="b">
                    <a:solidFill>
                      <a:srgbClr val="A5A5A5"/>
                    </a:solidFill>
                  </a:tcPr>
                </a:tc>
                <a:tc>
                  <a:txBody>
                    <a:bodyPr/>
                    <a:lstStyle/>
                    <a:p>
                      <a:pPr marL="0" marR="0" algn="l">
                        <a:lnSpc>
                          <a:spcPct val="105000"/>
                        </a:lnSpc>
                        <a:spcBef>
                          <a:spcPts val="0"/>
                        </a:spcBef>
                        <a:spcAft>
                          <a:spcPts val="0"/>
                        </a:spcAft>
                      </a:pPr>
                      <a:r>
                        <a:rPr lang="en-US" sz="800" dirty="0">
                          <a:solidFill>
                            <a:schemeClr val="bg1"/>
                          </a:solidFill>
                          <a:effectLst/>
                        </a:rPr>
                        <a:t>PL1</a:t>
                      </a:r>
                      <a:endParaRPr lang="en-US" sz="800" dirty="0">
                        <a:solidFill>
                          <a:schemeClr val="bg1"/>
                        </a:solidFill>
                        <a:effectLst/>
                        <a:latin typeface="Times New Roman"/>
                        <a:ea typeface="Times New Roman"/>
                        <a:cs typeface="Times New Roman"/>
                      </a:endParaRPr>
                    </a:p>
                  </a:txBody>
                  <a:tcPr marL="36286" marR="36286" marT="0" marB="0" anchor="b">
                    <a:solidFill>
                      <a:srgbClr val="A5A5A5"/>
                    </a:solidFill>
                  </a:tcPr>
                </a:tc>
                <a:tc>
                  <a:txBody>
                    <a:bodyPr/>
                    <a:lstStyle/>
                    <a:p>
                      <a:pPr marL="0" marR="0" algn="l">
                        <a:lnSpc>
                          <a:spcPct val="105000"/>
                        </a:lnSpc>
                        <a:spcBef>
                          <a:spcPts val="0"/>
                        </a:spcBef>
                        <a:spcAft>
                          <a:spcPts val="0"/>
                        </a:spcAft>
                      </a:pPr>
                      <a:r>
                        <a:rPr lang="en-US" sz="800">
                          <a:effectLst/>
                        </a:rPr>
                        <a:t>G-Code</a:t>
                      </a:r>
                      <a:endParaRPr lang="en-US" sz="800">
                        <a:effectLst/>
                        <a:latin typeface="Times New Roman"/>
                        <a:ea typeface="Times New Roman"/>
                        <a:cs typeface="Times New Roman"/>
                      </a:endParaRPr>
                    </a:p>
                  </a:txBody>
                  <a:tcPr marL="36286" marR="36286" marT="0" marB="0" anchor="b"/>
                </a:tc>
              </a:tr>
              <a:tr h="127566">
                <a:tc rowSpan="3">
                  <a:txBody>
                    <a:bodyPr/>
                    <a:lstStyle/>
                    <a:p>
                      <a:pPr marL="0" marR="0" algn="ctr">
                        <a:lnSpc>
                          <a:spcPct val="105000"/>
                        </a:lnSpc>
                        <a:spcBef>
                          <a:spcPts val="0"/>
                        </a:spcBef>
                        <a:spcAft>
                          <a:spcPts val="0"/>
                        </a:spcAft>
                      </a:pPr>
                      <a:r>
                        <a:rPr lang="en-US" sz="800">
                          <a:solidFill>
                            <a:schemeClr val="bg1"/>
                          </a:solidFill>
                          <a:effectLst/>
                        </a:rPr>
                        <a:t>Communications Layer</a:t>
                      </a:r>
                      <a:endParaRPr lang="en-US" sz="800">
                        <a:solidFill>
                          <a:schemeClr val="bg1"/>
                        </a:solidFill>
                        <a:effectLst/>
                        <a:latin typeface="Times New Roman"/>
                        <a:ea typeface="Times New Roman"/>
                        <a:cs typeface="Times New Roman"/>
                      </a:endParaRPr>
                    </a:p>
                  </a:txBody>
                  <a:tcPr marL="36286" marR="36286" marT="0" marB="0" anchor="ctr">
                    <a:solidFill>
                      <a:srgbClr val="7030A0"/>
                    </a:solidFill>
                  </a:tcPr>
                </a:tc>
                <a:tc>
                  <a:txBody>
                    <a:bodyPr/>
                    <a:lstStyle/>
                    <a:p>
                      <a:pPr marL="0" marR="0" algn="l">
                        <a:lnSpc>
                          <a:spcPct val="105000"/>
                        </a:lnSpc>
                        <a:spcBef>
                          <a:spcPts val="0"/>
                        </a:spcBef>
                        <a:spcAft>
                          <a:spcPts val="0"/>
                        </a:spcAft>
                      </a:pPr>
                      <a:r>
                        <a:rPr lang="en-US" sz="800" dirty="0">
                          <a:solidFill>
                            <a:schemeClr val="bg1"/>
                          </a:solidFill>
                          <a:effectLst/>
                        </a:rPr>
                        <a:t>CL1</a:t>
                      </a:r>
                      <a:endParaRPr lang="en-US" sz="800" dirty="0">
                        <a:solidFill>
                          <a:schemeClr val="bg1"/>
                        </a:solidFill>
                        <a:effectLst/>
                        <a:latin typeface="Times New Roman"/>
                        <a:ea typeface="Times New Roman"/>
                        <a:cs typeface="Times New Roman"/>
                      </a:endParaRPr>
                    </a:p>
                  </a:txBody>
                  <a:tcPr marL="36286" marR="36286" marT="0" marB="0" anchor="b">
                    <a:solidFill>
                      <a:srgbClr val="7030A0"/>
                    </a:solidFill>
                  </a:tcPr>
                </a:tc>
                <a:tc>
                  <a:txBody>
                    <a:bodyPr/>
                    <a:lstStyle/>
                    <a:p>
                      <a:pPr marL="0" marR="0" algn="l">
                        <a:lnSpc>
                          <a:spcPct val="105000"/>
                        </a:lnSpc>
                        <a:spcBef>
                          <a:spcPts val="0"/>
                        </a:spcBef>
                        <a:spcAft>
                          <a:spcPts val="0"/>
                        </a:spcAft>
                      </a:pPr>
                      <a:r>
                        <a:rPr lang="en-US" sz="800">
                          <a:effectLst/>
                        </a:rPr>
                        <a:t>Serialized G-Codes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CL2</a:t>
                      </a:r>
                      <a:endParaRPr lang="en-US" sz="800">
                        <a:solidFill>
                          <a:schemeClr val="bg1"/>
                        </a:solidFill>
                        <a:effectLst/>
                        <a:latin typeface="Times New Roman"/>
                        <a:ea typeface="Times New Roman"/>
                        <a:cs typeface="Times New Roman"/>
                      </a:endParaRPr>
                    </a:p>
                  </a:txBody>
                  <a:tcPr marL="36286" marR="36286" marT="0" marB="0" anchor="b">
                    <a:solidFill>
                      <a:srgbClr val="7030A0"/>
                    </a:solidFill>
                  </a:tcPr>
                </a:tc>
                <a:tc>
                  <a:txBody>
                    <a:bodyPr/>
                    <a:lstStyle/>
                    <a:p>
                      <a:pPr marL="0" marR="0" algn="l">
                        <a:lnSpc>
                          <a:spcPct val="105000"/>
                        </a:lnSpc>
                        <a:spcBef>
                          <a:spcPts val="0"/>
                        </a:spcBef>
                        <a:spcAft>
                          <a:spcPts val="0"/>
                        </a:spcAft>
                      </a:pPr>
                      <a:r>
                        <a:rPr lang="en-US" sz="800">
                          <a:effectLst/>
                        </a:rPr>
                        <a:t>Serialized printer state</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CL3</a:t>
                      </a:r>
                      <a:endParaRPr lang="en-US" sz="800" dirty="0">
                        <a:solidFill>
                          <a:schemeClr val="bg1"/>
                        </a:solidFill>
                        <a:effectLst/>
                        <a:latin typeface="Times New Roman"/>
                        <a:ea typeface="Times New Roman"/>
                        <a:cs typeface="Times New Roman"/>
                      </a:endParaRPr>
                    </a:p>
                  </a:txBody>
                  <a:tcPr marL="36286" marR="36286" marT="0" marB="0" anchor="b">
                    <a:solidFill>
                      <a:srgbClr val="7030A0"/>
                    </a:solidFill>
                  </a:tcPr>
                </a:tc>
                <a:tc>
                  <a:txBody>
                    <a:bodyPr/>
                    <a:lstStyle/>
                    <a:p>
                      <a:pPr marL="0" marR="0" algn="l">
                        <a:lnSpc>
                          <a:spcPct val="105000"/>
                        </a:lnSpc>
                        <a:spcBef>
                          <a:spcPts val="0"/>
                        </a:spcBef>
                        <a:spcAft>
                          <a:spcPts val="0"/>
                        </a:spcAft>
                      </a:pPr>
                      <a:r>
                        <a:rPr lang="en-US" sz="800">
                          <a:effectLst/>
                        </a:rPr>
                        <a:t>Command stream</a:t>
                      </a:r>
                      <a:endParaRPr lang="en-US" sz="800">
                        <a:effectLst/>
                        <a:latin typeface="Times New Roman"/>
                        <a:ea typeface="Times New Roman"/>
                        <a:cs typeface="Times New Roman"/>
                      </a:endParaRPr>
                    </a:p>
                  </a:txBody>
                  <a:tcPr marL="36286" marR="36286" marT="0" marB="0" anchor="b"/>
                </a:tc>
              </a:tr>
              <a:tr h="127566">
                <a:tc rowSpan="2">
                  <a:txBody>
                    <a:bodyPr/>
                    <a:lstStyle/>
                    <a:p>
                      <a:pPr marL="0" marR="0" algn="ctr">
                        <a:lnSpc>
                          <a:spcPct val="105000"/>
                        </a:lnSpc>
                        <a:spcBef>
                          <a:spcPts val="0"/>
                        </a:spcBef>
                        <a:spcAft>
                          <a:spcPts val="0"/>
                        </a:spcAft>
                      </a:pPr>
                      <a:r>
                        <a:rPr lang="en-US" sz="800" dirty="0">
                          <a:solidFill>
                            <a:schemeClr val="bg1"/>
                          </a:solidFill>
                          <a:effectLst/>
                        </a:rPr>
                        <a:t>Printer Feedback Layer</a:t>
                      </a:r>
                      <a:endParaRPr lang="en-US" sz="800" dirty="0">
                        <a:solidFill>
                          <a:schemeClr val="bg1"/>
                        </a:solidFill>
                        <a:effectLst/>
                        <a:latin typeface="Times New Roman"/>
                        <a:ea typeface="Times New Roman"/>
                        <a:cs typeface="Times New Roman"/>
                      </a:endParaRPr>
                    </a:p>
                  </a:txBody>
                  <a:tcPr marL="36286" marR="36286" marT="0" marB="0" anchor="ctr">
                    <a:solidFill>
                      <a:srgbClr val="00B050"/>
                    </a:solidFill>
                  </a:tcPr>
                </a:tc>
                <a:tc>
                  <a:txBody>
                    <a:bodyPr/>
                    <a:lstStyle/>
                    <a:p>
                      <a:pPr marL="0" marR="0" algn="l">
                        <a:lnSpc>
                          <a:spcPct val="105000"/>
                        </a:lnSpc>
                        <a:spcBef>
                          <a:spcPts val="0"/>
                        </a:spcBef>
                        <a:spcAft>
                          <a:spcPts val="0"/>
                        </a:spcAft>
                      </a:pPr>
                      <a:r>
                        <a:rPr lang="en-US" sz="800">
                          <a:solidFill>
                            <a:schemeClr val="bg1"/>
                          </a:solidFill>
                          <a:effectLst/>
                        </a:rPr>
                        <a:t>PF1</a:t>
                      </a:r>
                      <a:endParaRPr lang="en-US" sz="800">
                        <a:solidFill>
                          <a:schemeClr val="bg1"/>
                        </a:solidFill>
                        <a:effectLst/>
                        <a:latin typeface="Times New Roman"/>
                        <a:ea typeface="Times New Roman"/>
                        <a:cs typeface="Times New Roman"/>
                      </a:endParaRPr>
                    </a:p>
                  </a:txBody>
                  <a:tcPr marL="36286" marR="36286" marT="0" marB="0" anchor="b">
                    <a:solidFill>
                      <a:srgbClr val="00B050"/>
                    </a:solidFill>
                  </a:tcPr>
                </a:tc>
                <a:tc>
                  <a:txBody>
                    <a:bodyPr/>
                    <a:lstStyle/>
                    <a:p>
                      <a:pPr marL="0" marR="0" algn="l">
                        <a:lnSpc>
                          <a:spcPct val="105000"/>
                        </a:lnSpc>
                        <a:spcBef>
                          <a:spcPts val="0"/>
                        </a:spcBef>
                        <a:spcAft>
                          <a:spcPts val="0"/>
                        </a:spcAft>
                      </a:pPr>
                      <a:r>
                        <a:rPr lang="en-US" sz="800">
                          <a:effectLst/>
                        </a:rPr>
                        <a:t>Printer State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PF2</a:t>
                      </a:r>
                      <a:endParaRPr lang="en-US" sz="800" dirty="0">
                        <a:solidFill>
                          <a:schemeClr val="bg1"/>
                        </a:solidFill>
                        <a:effectLst/>
                        <a:latin typeface="Times New Roman"/>
                        <a:ea typeface="Times New Roman"/>
                        <a:cs typeface="Times New Roman"/>
                      </a:endParaRPr>
                    </a:p>
                  </a:txBody>
                  <a:tcPr marL="36286" marR="36286" marT="0" marB="0" anchor="b">
                    <a:solidFill>
                      <a:srgbClr val="00B050"/>
                    </a:solidFill>
                  </a:tcPr>
                </a:tc>
                <a:tc>
                  <a:txBody>
                    <a:bodyPr/>
                    <a:lstStyle/>
                    <a:p>
                      <a:pPr marL="0" marR="0" algn="l">
                        <a:lnSpc>
                          <a:spcPct val="105000"/>
                        </a:lnSpc>
                        <a:spcBef>
                          <a:spcPts val="0"/>
                        </a:spcBef>
                        <a:spcAft>
                          <a:spcPts val="0"/>
                        </a:spcAft>
                      </a:pPr>
                      <a:r>
                        <a:rPr lang="en-US" sz="800" dirty="0">
                          <a:effectLst/>
                        </a:rPr>
                        <a:t>Printer State Object</a:t>
                      </a:r>
                      <a:endParaRPr lang="en-US" sz="800" dirty="0">
                        <a:effectLst/>
                        <a:latin typeface="Times New Roman"/>
                        <a:ea typeface="Times New Roman"/>
                        <a:cs typeface="Times New Roman"/>
                      </a:endParaRPr>
                    </a:p>
                  </a:txBody>
                  <a:tcPr marL="36286" marR="36286" marT="0" marB="0" anchor="b"/>
                </a:tc>
              </a:tr>
            </a:tbl>
          </a:graphicData>
        </a:graphic>
      </p:graphicFrame>
    </p:spTree>
    <p:extLst>
      <p:ext uri="{BB962C8B-B14F-4D97-AF65-F5344CB8AC3E}">
        <p14:creationId xmlns:p14="http://schemas.microsoft.com/office/powerpoint/2010/main" val="444439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Unification Module (cont.)</a:t>
            </a:r>
            <a:endParaRPr lang="en-US" dirty="0"/>
          </a:p>
        </p:txBody>
      </p:sp>
      <p:sp>
        <p:nvSpPr>
          <p:cNvPr id="3" name="Content Placeholder 2"/>
          <p:cNvSpPr>
            <a:spLocks noGrp="1"/>
          </p:cNvSpPr>
          <p:nvPr>
            <p:ph idx="1"/>
          </p:nvPr>
        </p:nvSpPr>
        <p:spPr/>
        <p:txBody>
          <a:bodyPr/>
          <a:lstStyle/>
          <a:p>
            <a:r>
              <a:rPr lang="en-US" dirty="0" smtClean="0"/>
              <a:t>Testing</a:t>
            </a:r>
          </a:p>
          <a:p>
            <a:pPr lvl="1"/>
            <a:r>
              <a:rPr lang="en-US" dirty="0"/>
              <a:t>Given a Print Job Configuration Object with all required data </a:t>
            </a:r>
            <a:r>
              <a:rPr lang="en-US" dirty="0" smtClean="0"/>
              <a:t>elements the </a:t>
            </a:r>
            <a:r>
              <a:rPr lang="en-US" dirty="0"/>
              <a:t>Unification Module will concatenate all Subsection G-Code files into a single Finalized G-Code file and place a reference to the finalized G-Code file into the Print Job Configuration Object.</a:t>
            </a:r>
          </a:p>
        </p:txBody>
      </p:sp>
    </p:spTree>
    <p:extLst>
      <p:ext uri="{BB962C8B-B14F-4D97-AF65-F5344CB8AC3E}">
        <p14:creationId xmlns:p14="http://schemas.microsoft.com/office/powerpoint/2010/main" val="41355557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br>
              <a:rPr lang="en-US" dirty="0" smtClean="0"/>
            </a:br>
            <a:r>
              <a:rPr lang="en-US" dirty="0" smtClean="0"/>
              <a:t>Lifecycle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6081" y="365125"/>
            <a:ext cx="5811838" cy="5811838"/>
          </a:xfrm>
        </p:spPr>
      </p:pic>
    </p:spTree>
    <p:extLst>
      <p:ext uri="{BB962C8B-B14F-4D97-AF65-F5344CB8AC3E}">
        <p14:creationId xmlns:p14="http://schemas.microsoft.com/office/powerpoint/2010/main" val="16751503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23082" cy="1066800"/>
          </a:xfrm>
        </p:spPr>
        <p:txBody>
          <a:bodyPr/>
          <a:lstStyle/>
          <a:p>
            <a:r>
              <a:rPr lang="en-US" dirty="0" smtClean="0"/>
              <a:t>Printer Control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8093788"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11580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767092" cy="1066800"/>
          </a:xfrm>
        </p:spPr>
        <p:txBody>
          <a:bodyPr>
            <a:normAutofit/>
          </a:bodyPr>
          <a:lstStyle/>
          <a:p>
            <a:r>
              <a:rPr lang="en-US" sz="4600" dirty="0" smtClean="0"/>
              <a:t>Printer State Control Module</a:t>
            </a:r>
            <a:endParaRPr lang="en-US" sz="4600" dirty="0"/>
          </a:p>
        </p:txBody>
      </p:sp>
      <p:sp>
        <p:nvSpPr>
          <p:cNvPr id="4" name="TextBox 3"/>
          <p:cNvSpPr txBox="1"/>
          <p:nvPr/>
        </p:nvSpPr>
        <p:spPr>
          <a:xfrm>
            <a:off x="125730" y="914400"/>
            <a:ext cx="2148840" cy="584775"/>
          </a:xfrm>
          <a:prstGeom prst="rect">
            <a:avLst/>
          </a:prstGeom>
          <a:noFill/>
        </p:spPr>
        <p:txBody>
          <a:bodyPr wrap="square" rtlCol="0">
            <a:spAutoFit/>
          </a:bodyPr>
          <a:lstStyle/>
          <a:p>
            <a:r>
              <a:rPr lang="en-US" sz="3200" b="1" dirty="0" smtClean="0"/>
              <a:t>Interfaces</a:t>
            </a:r>
            <a:endParaRPr lang="en-US" sz="3200" b="1" dirty="0"/>
          </a:p>
        </p:txBody>
      </p:sp>
      <p:graphicFrame>
        <p:nvGraphicFramePr>
          <p:cNvPr id="5" name="Table 4"/>
          <p:cNvGraphicFramePr>
            <a:graphicFrameLocks noGrp="1"/>
          </p:cNvGraphicFramePr>
          <p:nvPr>
            <p:extLst>
              <p:ext uri="{D42A27DB-BD31-4B8C-83A1-F6EECF244321}">
                <p14:modId xmlns:p14="http://schemas.microsoft.com/office/powerpoint/2010/main" val="9736795"/>
              </p:ext>
            </p:extLst>
          </p:nvPr>
        </p:nvGraphicFramePr>
        <p:xfrm>
          <a:off x="125731" y="1499173"/>
          <a:ext cx="5817870" cy="2865120"/>
        </p:xfrm>
        <a:graphic>
          <a:graphicData uri="http://schemas.openxmlformats.org/drawingml/2006/table">
            <a:tbl>
              <a:tblPr firstRow="1" bandRow="1">
                <a:tableStyleId>{5C22544A-7EE6-4342-B048-85BDC9FD1C3A}</a:tableStyleId>
              </a:tblPr>
              <a:tblGrid>
                <a:gridCol w="1939290"/>
                <a:gridCol w="1939290"/>
                <a:gridCol w="1939290"/>
              </a:tblGrid>
              <a:tr h="479728">
                <a:tc>
                  <a:txBody>
                    <a:bodyPr/>
                    <a:lstStyle/>
                    <a:p>
                      <a:r>
                        <a:rPr lang="en-US" dirty="0" smtClean="0"/>
                        <a:t>Interface</a:t>
                      </a:r>
                      <a:endParaRPr lang="en-US" dirty="0"/>
                    </a:p>
                  </a:txBody>
                  <a:tcPr marL="68580" marR="68580"/>
                </a:tc>
                <a:tc>
                  <a:txBody>
                    <a:bodyPr/>
                    <a:lstStyle/>
                    <a:p>
                      <a:r>
                        <a:rPr lang="en-US" sz="1600" dirty="0" smtClean="0"/>
                        <a:t>Information Required</a:t>
                      </a:r>
                      <a:endParaRPr lang="en-US" sz="1600" dirty="0"/>
                    </a:p>
                  </a:txBody>
                  <a:tcPr marL="68580" marR="68580"/>
                </a:tc>
                <a:tc>
                  <a:txBody>
                    <a:bodyPr/>
                    <a:lstStyle/>
                    <a:p>
                      <a:r>
                        <a:rPr lang="en-US" dirty="0" smtClean="0"/>
                        <a:t>Information Returned</a:t>
                      </a:r>
                      <a:endParaRPr lang="en-US" dirty="0"/>
                    </a:p>
                  </a:txBody>
                  <a:tcPr marL="68580" marR="68580"/>
                </a:tc>
              </a:tr>
              <a:tr h="467906">
                <a:tc>
                  <a:txBody>
                    <a:bodyPr/>
                    <a:lstStyle/>
                    <a:p>
                      <a:r>
                        <a:rPr lang="en-US" dirty="0" err="1" smtClean="0"/>
                        <a:t>runPrintJob</a:t>
                      </a:r>
                      <a:endParaRPr lang="en-US" dirty="0"/>
                    </a:p>
                  </a:txBody>
                  <a:tcPr marL="68580" marR="68580"/>
                </a:tc>
                <a:tc>
                  <a:txBody>
                    <a:bodyPr/>
                    <a:lstStyle/>
                    <a:p>
                      <a:r>
                        <a:rPr lang="en-US" sz="1600" dirty="0" smtClean="0"/>
                        <a:t>Print Job Configuration Object</a:t>
                      </a:r>
                      <a:endParaRPr lang="en-US" sz="1600" dirty="0"/>
                    </a:p>
                  </a:txBody>
                  <a:tcPr marL="68580" marR="68580"/>
                </a:tc>
                <a:tc>
                  <a:txBody>
                    <a:bodyPr/>
                    <a:lstStyle/>
                    <a:p>
                      <a:r>
                        <a:rPr lang="en-US" dirty="0" smtClean="0"/>
                        <a:t>None</a:t>
                      </a:r>
                      <a:endParaRPr lang="en-US" dirty="0"/>
                    </a:p>
                  </a:txBody>
                  <a:tcPr marL="68580" marR="68580"/>
                </a:tc>
              </a:tr>
              <a:tr h="479728">
                <a:tc>
                  <a:txBody>
                    <a:bodyPr/>
                    <a:lstStyle/>
                    <a:p>
                      <a:r>
                        <a:rPr lang="en-US" dirty="0" err="1" smtClean="0"/>
                        <a:t>pauseResumePrintJob</a:t>
                      </a:r>
                      <a:endParaRPr lang="en-US" dirty="0"/>
                    </a:p>
                  </a:txBody>
                  <a:tcPr marL="68580" marR="68580"/>
                </a:tc>
                <a:tc>
                  <a:txBody>
                    <a:bodyPr/>
                    <a:lstStyle/>
                    <a:p>
                      <a:r>
                        <a:rPr lang="en-US" sz="1600" dirty="0" smtClean="0"/>
                        <a:t>Change flag status</a:t>
                      </a:r>
                      <a:endParaRPr lang="en-US" sz="1600" dirty="0"/>
                    </a:p>
                  </a:txBody>
                  <a:tcPr marL="68580" marR="68580"/>
                </a:tc>
                <a:tc>
                  <a:txBody>
                    <a:bodyPr/>
                    <a:lstStyle/>
                    <a:p>
                      <a:r>
                        <a:rPr lang="en-US" dirty="0" smtClean="0"/>
                        <a:t>Boolean</a:t>
                      </a:r>
                      <a:r>
                        <a:rPr lang="en-US" baseline="0" dirty="0" smtClean="0"/>
                        <a:t> success state</a:t>
                      </a:r>
                      <a:endParaRPr lang="en-US" dirty="0"/>
                    </a:p>
                  </a:txBody>
                  <a:tcPr marL="68580" marR="68580"/>
                </a:tc>
              </a:tr>
              <a:tr h="479728">
                <a:tc>
                  <a:txBody>
                    <a:bodyPr/>
                    <a:lstStyle/>
                    <a:p>
                      <a:r>
                        <a:rPr lang="en-US" dirty="0" err="1" smtClean="0"/>
                        <a:t>cancelPrintJob</a:t>
                      </a:r>
                      <a:endParaRPr lang="en-US" dirty="0" smtClean="0"/>
                    </a:p>
                  </a:txBody>
                  <a:tcPr marL="68580" marR="68580"/>
                </a:tc>
                <a:tc>
                  <a:txBody>
                    <a:bodyPr/>
                    <a:lstStyle/>
                    <a:p>
                      <a:r>
                        <a:rPr lang="en-US" sz="1600" dirty="0" smtClean="0"/>
                        <a:t>None</a:t>
                      </a:r>
                      <a:endParaRPr lang="en-US" sz="1600" dirty="0"/>
                    </a:p>
                  </a:txBody>
                  <a:tcPr marL="68580" marR="68580"/>
                </a:tc>
                <a:tc>
                  <a:txBody>
                    <a:bodyPr/>
                    <a:lstStyle/>
                    <a:p>
                      <a:r>
                        <a:rPr lang="en-US" dirty="0" smtClean="0"/>
                        <a:t>Boolean success state</a:t>
                      </a:r>
                      <a:endParaRPr lang="en-US" dirty="0"/>
                    </a:p>
                  </a:txBody>
                  <a:tcPr marL="68580" marR="68580"/>
                </a:tc>
              </a:tr>
              <a:tr h="327534">
                <a:tc>
                  <a:txBody>
                    <a:bodyPr/>
                    <a:lstStyle/>
                    <a:p>
                      <a:r>
                        <a:rPr lang="en-US" dirty="0" err="1" smtClean="0"/>
                        <a:t>updateStatus</a:t>
                      </a:r>
                      <a:endParaRPr lang="en-US" dirty="0"/>
                    </a:p>
                  </a:txBody>
                  <a:tcPr marL="68580" marR="68580"/>
                </a:tc>
                <a:tc>
                  <a:txBody>
                    <a:bodyPr/>
                    <a:lstStyle/>
                    <a:p>
                      <a:r>
                        <a:rPr lang="en-US" sz="1600" dirty="0" err="1" smtClean="0"/>
                        <a:t>PrinterStatus</a:t>
                      </a:r>
                      <a:r>
                        <a:rPr lang="en-US" sz="1600" dirty="0" smtClean="0"/>
                        <a:t> Object</a:t>
                      </a:r>
                      <a:endParaRPr lang="en-US" sz="1600" dirty="0"/>
                    </a:p>
                  </a:txBody>
                  <a:tcPr marL="68580" marR="68580"/>
                </a:tc>
                <a:tc>
                  <a:txBody>
                    <a:bodyPr/>
                    <a:lstStyle/>
                    <a:p>
                      <a:r>
                        <a:rPr lang="en-US" dirty="0" smtClean="0"/>
                        <a:t>None</a:t>
                      </a:r>
                      <a:endParaRPr lang="en-US" dirty="0"/>
                    </a:p>
                  </a:txBody>
                  <a:tcPr marL="68580" marR="68580"/>
                </a:tc>
              </a:tr>
            </a:tbl>
          </a:graphicData>
        </a:graphic>
      </p:graphicFrame>
      <p:sp>
        <p:nvSpPr>
          <p:cNvPr id="6" name="TextBox 5"/>
          <p:cNvSpPr txBox="1"/>
          <p:nvPr/>
        </p:nvSpPr>
        <p:spPr>
          <a:xfrm>
            <a:off x="125730" y="4382869"/>
            <a:ext cx="3227070" cy="646331"/>
          </a:xfrm>
          <a:prstGeom prst="rect">
            <a:avLst/>
          </a:prstGeom>
          <a:noFill/>
        </p:spPr>
        <p:txBody>
          <a:bodyPr wrap="square" rtlCol="0">
            <a:spAutoFit/>
          </a:bodyPr>
          <a:lstStyle/>
          <a:p>
            <a:r>
              <a:rPr lang="en-US" b="1" dirty="0" smtClean="0"/>
              <a:t>External Data Dependencies</a:t>
            </a:r>
          </a:p>
          <a:p>
            <a:r>
              <a:rPr lang="en-US" dirty="0" smtClean="0"/>
              <a:t>None.</a:t>
            </a:r>
            <a:endParaRPr lang="en-US" dirty="0"/>
          </a:p>
        </p:txBody>
      </p:sp>
      <p:sp>
        <p:nvSpPr>
          <p:cNvPr id="7" name="TextBox 6"/>
          <p:cNvSpPr txBox="1"/>
          <p:nvPr/>
        </p:nvSpPr>
        <p:spPr>
          <a:xfrm>
            <a:off x="125730" y="5029200"/>
            <a:ext cx="2457450" cy="646331"/>
          </a:xfrm>
          <a:prstGeom prst="rect">
            <a:avLst/>
          </a:prstGeom>
          <a:noFill/>
        </p:spPr>
        <p:txBody>
          <a:bodyPr wrap="square" rtlCol="0">
            <a:spAutoFit/>
          </a:bodyPr>
          <a:lstStyle/>
          <a:p>
            <a:r>
              <a:rPr lang="en-US" b="1" dirty="0" smtClean="0"/>
              <a:t>Internal Data Descriptors</a:t>
            </a:r>
            <a:endParaRPr lang="en-US" b="1" dirty="0"/>
          </a:p>
        </p:txBody>
      </p:sp>
      <p:graphicFrame>
        <p:nvGraphicFramePr>
          <p:cNvPr id="8" name="Table 7"/>
          <p:cNvGraphicFramePr>
            <a:graphicFrameLocks noGrp="1"/>
          </p:cNvGraphicFramePr>
          <p:nvPr>
            <p:extLst>
              <p:ext uri="{D42A27DB-BD31-4B8C-83A1-F6EECF244321}">
                <p14:modId xmlns:p14="http://schemas.microsoft.com/office/powerpoint/2010/main" val="2058616144"/>
              </p:ext>
            </p:extLst>
          </p:nvPr>
        </p:nvGraphicFramePr>
        <p:xfrm>
          <a:off x="125730" y="5398532"/>
          <a:ext cx="5817870" cy="1107440"/>
        </p:xfrm>
        <a:graphic>
          <a:graphicData uri="http://schemas.openxmlformats.org/drawingml/2006/table">
            <a:tbl>
              <a:tblPr firstRow="1" bandRow="1">
                <a:tableStyleId>{5C22544A-7EE6-4342-B048-85BDC9FD1C3A}</a:tableStyleId>
              </a:tblPr>
              <a:tblGrid>
                <a:gridCol w="2908935"/>
                <a:gridCol w="2908935"/>
              </a:tblGrid>
              <a:tr h="252306">
                <a:tc>
                  <a:txBody>
                    <a:bodyPr/>
                    <a:lstStyle/>
                    <a:p>
                      <a:r>
                        <a:rPr lang="en-US" dirty="0" smtClean="0"/>
                        <a:t>Data</a:t>
                      </a:r>
                      <a:endParaRPr lang="en-US" dirty="0"/>
                    </a:p>
                  </a:txBody>
                  <a:tcPr marL="68580" marR="68580"/>
                </a:tc>
                <a:tc>
                  <a:txBody>
                    <a:bodyPr/>
                    <a:lstStyle/>
                    <a:p>
                      <a:r>
                        <a:rPr lang="en-US" dirty="0" smtClean="0"/>
                        <a:t>Source</a:t>
                      </a:r>
                      <a:endParaRPr lang="en-US" dirty="0"/>
                    </a:p>
                  </a:txBody>
                  <a:tcPr marL="68580" marR="68580"/>
                </a:tc>
              </a:tr>
              <a:tr h="370840">
                <a:tc>
                  <a:txBody>
                    <a:bodyPr/>
                    <a:lstStyle/>
                    <a:p>
                      <a:r>
                        <a:rPr lang="en-US" dirty="0" err="1" smtClean="0"/>
                        <a:t>PrintJobConfiguration</a:t>
                      </a:r>
                      <a:r>
                        <a:rPr lang="en-US" baseline="0" dirty="0" smtClean="0"/>
                        <a:t> Object</a:t>
                      </a:r>
                      <a:endParaRPr lang="en-US" dirty="0"/>
                    </a:p>
                  </a:txBody>
                  <a:tcPr marL="68580" marR="68580"/>
                </a:tc>
                <a:tc>
                  <a:txBody>
                    <a:bodyPr/>
                    <a:lstStyle/>
                    <a:p>
                      <a:r>
                        <a:rPr lang="en-US" dirty="0" smtClean="0"/>
                        <a:t>Print</a:t>
                      </a:r>
                      <a:r>
                        <a:rPr lang="en-US" baseline="0" dirty="0" smtClean="0"/>
                        <a:t> Job Controller</a:t>
                      </a:r>
                      <a:endParaRPr lang="en-US" dirty="0"/>
                    </a:p>
                  </a:txBody>
                  <a:tcPr marL="68580" marR="68580"/>
                </a:tc>
              </a:tr>
              <a:tr h="370840">
                <a:tc>
                  <a:txBody>
                    <a:bodyPr/>
                    <a:lstStyle/>
                    <a:p>
                      <a:r>
                        <a:rPr lang="en-US" dirty="0" err="1" smtClean="0"/>
                        <a:t>PrinterStatus</a:t>
                      </a:r>
                      <a:r>
                        <a:rPr lang="en-US" dirty="0" smtClean="0"/>
                        <a:t> Object</a:t>
                      </a:r>
                      <a:endParaRPr lang="en-US" dirty="0"/>
                    </a:p>
                  </a:txBody>
                  <a:tcPr marL="68580" marR="68580"/>
                </a:tc>
                <a:tc>
                  <a:txBody>
                    <a:bodyPr/>
                    <a:lstStyle/>
                    <a:p>
                      <a:r>
                        <a:rPr lang="en-US" dirty="0" smtClean="0"/>
                        <a:t>Dispatch Module</a:t>
                      </a:r>
                      <a:endParaRPr lang="en-US" dirty="0"/>
                    </a:p>
                  </a:txBody>
                  <a:tcPr marL="68580" marR="68580"/>
                </a:tc>
              </a:tr>
            </a:tbl>
          </a:graphicData>
        </a:graphic>
      </p:graphicFrame>
      <p:sp>
        <p:nvSpPr>
          <p:cNvPr id="9" name="TextBox 8"/>
          <p:cNvSpPr txBox="1"/>
          <p:nvPr/>
        </p:nvSpPr>
        <p:spPr>
          <a:xfrm>
            <a:off x="5867400" y="1219200"/>
            <a:ext cx="2741491" cy="2462213"/>
          </a:xfrm>
          <a:prstGeom prst="rect">
            <a:avLst/>
          </a:prstGeom>
          <a:noFill/>
        </p:spPr>
        <p:txBody>
          <a:bodyPr wrap="square" rtlCol="0">
            <a:spAutoFit/>
          </a:bodyPr>
          <a:lstStyle/>
          <a:p>
            <a:r>
              <a:rPr lang="en-US" sz="2200" dirty="0" smtClean="0"/>
              <a:t>“..will buffer the G-Code data such that it can be presented to the communications layer to be transferred to the printer hardware..”</a:t>
            </a:r>
            <a:endParaRPr lang="en-US" sz="2200" dirty="0"/>
          </a:p>
        </p:txBody>
      </p:sp>
      <p:sp>
        <p:nvSpPr>
          <p:cNvPr id="10" name="TextBox 9"/>
          <p:cNvSpPr txBox="1"/>
          <p:nvPr/>
        </p:nvSpPr>
        <p:spPr>
          <a:xfrm>
            <a:off x="5867400" y="4176338"/>
            <a:ext cx="2819400" cy="2462213"/>
          </a:xfrm>
          <a:prstGeom prst="rect">
            <a:avLst/>
          </a:prstGeom>
          <a:noFill/>
        </p:spPr>
        <p:txBody>
          <a:bodyPr wrap="square" rtlCol="0">
            <a:spAutoFit/>
          </a:bodyPr>
          <a:lstStyle/>
          <a:p>
            <a:r>
              <a:rPr lang="en-US" sz="2200" dirty="0" smtClean="0"/>
              <a:t>“..the printer state control module will insert safety G-Codes into the G-Code buffer based on input from the printer feedback layer”</a:t>
            </a:r>
            <a:endParaRPr lang="en-US" sz="2200" dirty="0"/>
          </a:p>
        </p:txBody>
      </p:sp>
    </p:spTree>
    <p:extLst>
      <p:ext uri="{BB962C8B-B14F-4D97-AF65-F5344CB8AC3E}">
        <p14:creationId xmlns:p14="http://schemas.microsoft.com/office/powerpoint/2010/main" val="22684737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23082" cy="1066800"/>
          </a:xfrm>
        </p:spPr>
        <p:txBody>
          <a:bodyPr/>
          <a:lstStyle/>
          <a:p>
            <a:r>
              <a:rPr lang="en-US" dirty="0" smtClean="0"/>
              <a:t>Communications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45584"/>
            <a:ext cx="8288066" cy="2855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7669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7886700" cy="1325563"/>
          </a:xfrm>
        </p:spPr>
        <p:txBody>
          <a:bodyPr/>
          <a:lstStyle/>
          <a:p>
            <a:r>
              <a:rPr lang="en-US" dirty="0" smtClean="0"/>
              <a:t>RX/TX Module</a:t>
            </a:r>
            <a:endParaRPr lang="en-US" dirty="0"/>
          </a:p>
        </p:txBody>
      </p:sp>
      <p:sp>
        <p:nvSpPr>
          <p:cNvPr id="4" name="TextBox 3"/>
          <p:cNvSpPr txBox="1"/>
          <p:nvPr/>
        </p:nvSpPr>
        <p:spPr>
          <a:xfrm>
            <a:off x="0" y="1140899"/>
            <a:ext cx="2583180" cy="461665"/>
          </a:xfrm>
          <a:prstGeom prst="rect">
            <a:avLst/>
          </a:prstGeom>
          <a:noFill/>
        </p:spPr>
        <p:txBody>
          <a:bodyPr wrap="square" rtlCol="0">
            <a:spAutoFit/>
          </a:bodyPr>
          <a:lstStyle/>
          <a:p>
            <a:r>
              <a:rPr lang="en-US" sz="2400" b="1" dirty="0" smtClean="0"/>
              <a:t>Interfaces</a:t>
            </a:r>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4059035356"/>
              </p:ext>
            </p:extLst>
          </p:nvPr>
        </p:nvGraphicFramePr>
        <p:xfrm>
          <a:off x="129541" y="1602562"/>
          <a:ext cx="5509260" cy="2021840"/>
        </p:xfrm>
        <a:graphic>
          <a:graphicData uri="http://schemas.openxmlformats.org/drawingml/2006/table">
            <a:tbl>
              <a:tblPr firstRow="1" bandRow="1">
                <a:tableStyleId>{5C22544A-7EE6-4342-B048-85BDC9FD1C3A}</a:tableStyleId>
              </a:tblPr>
              <a:tblGrid>
                <a:gridCol w="1836420"/>
                <a:gridCol w="1836420"/>
                <a:gridCol w="1836420"/>
              </a:tblGrid>
              <a:tr h="370840">
                <a:tc>
                  <a:txBody>
                    <a:bodyPr/>
                    <a:lstStyle/>
                    <a:p>
                      <a:r>
                        <a:rPr lang="en-US" dirty="0" smtClean="0"/>
                        <a:t>Interface</a:t>
                      </a:r>
                      <a:endParaRPr lang="en-US" dirty="0"/>
                    </a:p>
                  </a:txBody>
                  <a:tcPr marL="68580" marR="68580"/>
                </a:tc>
                <a:tc>
                  <a:txBody>
                    <a:bodyPr/>
                    <a:lstStyle/>
                    <a:p>
                      <a:r>
                        <a:rPr lang="en-US" dirty="0" smtClean="0"/>
                        <a:t>Information Required</a:t>
                      </a:r>
                      <a:endParaRPr lang="en-US" dirty="0"/>
                    </a:p>
                  </a:txBody>
                  <a:tcPr marL="68580" marR="68580"/>
                </a:tc>
                <a:tc>
                  <a:txBody>
                    <a:bodyPr/>
                    <a:lstStyle/>
                    <a:p>
                      <a:r>
                        <a:rPr lang="en-US" dirty="0" smtClean="0"/>
                        <a:t>Information Returned</a:t>
                      </a:r>
                      <a:endParaRPr lang="en-US" dirty="0"/>
                    </a:p>
                  </a:txBody>
                  <a:tcPr marL="68580" marR="68580"/>
                </a:tc>
              </a:tr>
              <a:tr h="370840">
                <a:tc>
                  <a:txBody>
                    <a:bodyPr/>
                    <a:lstStyle/>
                    <a:p>
                      <a:r>
                        <a:rPr lang="en-US" dirty="0" smtClean="0"/>
                        <a:t>Transmit</a:t>
                      </a:r>
                      <a:endParaRPr lang="en-US" dirty="0"/>
                    </a:p>
                  </a:txBody>
                  <a:tcPr marL="68580" marR="68580"/>
                </a:tc>
                <a:tc>
                  <a:txBody>
                    <a:bodyPr/>
                    <a:lstStyle/>
                    <a:p>
                      <a:r>
                        <a:rPr lang="en-US" dirty="0" smtClean="0"/>
                        <a:t>Serialized Data</a:t>
                      </a:r>
                      <a:endParaRPr lang="en-US" dirty="0"/>
                    </a:p>
                  </a:txBody>
                  <a:tcPr marL="68580" marR="68580"/>
                </a:tc>
                <a:tc>
                  <a:txBody>
                    <a:bodyPr/>
                    <a:lstStyle/>
                    <a:p>
                      <a:r>
                        <a:rPr lang="en-US" dirty="0" smtClean="0"/>
                        <a:t>ACK details</a:t>
                      </a:r>
                      <a:endParaRPr lang="en-US" dirty="0"/>
                    </a:p>
                  </a:txBody>
                  <a:tcPr marL="68580" marR="68580"/>
                </a:tc>
              </a:tr>
              <a:tr h="370840">
                <a:tc>
                  <a:txBody>
                    <a:bodyPr/>
                    <a:lstStyle/>
                    <a:p>
                      <a:r>
                        <a:rPr lang="en-US" dirty="0" smtClean="0"/>
                        <a:t>Receive</a:t>
                      </a:r>
                      <a:endParaRPr lang="en-US" dirty="0"/>
                    </a:p>
                  </a:txBody>
                  <a:tcPr marL="68580" marR="68580"/>
                </a:tc>
                <a:tc>
                  <a:txBody>
                    <a:bodyPr/>
                    <a:lstStyle/>
                    <a:p>
                      <a:r>
                        <a:rPr lang="en-US" dirty="0" smtClean="0"/>
                        <a:t>Buffer</a:t>
                      </a:r>
                      <a:endParaRPr lang="en-US" dirty="0"/>
                    </a:p>
                  </a:txBody>
                  <a:tcPr marL="68580" marR="68580"/>
                </a:tc>
                <a:tc>
                  <a:txBody>
                    <a:bodyPr/>
                    <a:lstStyle/>
                    <a:p>
                      <a:r>
                        <a:rPr lang="en-US" dirty="0" smtClean="0"/>
                        <a:t>Serialized Data</a:t>
                      </a:r>
                      <a:endParaRPr lang="en-US" dirty="0"/>
                    </a:p>
                  </a:txBody>
                  <a:tcPr marL="68580" marR="68580"/>
                </a:tc>
              </a:tr>
              <a:tr h="370840">
                <a:tc>
                  <a:txBody>
                    <a:bodyPr/>
                    <a:lstStyle/>
                    <a:p>
                      <a:r>
                        <a:rPr lang="en-US" dirty="0" err="1" smtClean="0"/>
                        <a:t>InitializeConnection</a:t>
                      </a:r>
                      <a:endParaRPr lang="en-US" dirty="0"/>
                    </a:p>
                  </a:txBody>
                  <a:tcPr marL="68580" marR="68580"/>
                </a:tc>
                <a:tc>
                  <a:txBody>
                    <a:bodyPr/>
                    <a:lstStyle/>
                    <a:p>
                      <a:r>
                        <a:rPr lang="en-US" dirty="0" err="1" smtClean="0"/>
                        <a:t>PrintJobConfiguration</a:t>
                      </a:r>
                      <a:r>
                        <a:rPr lang="en-US" baseline="0" dirty="0" smtClean="0"/>
                        <a:t> Object</a:t>
                      </a:r>
                      <a:endParaRPr lang="en-US" dirty="0"/>
                    </a:p>
                  </a:txBody>
                  <a:tcPr marL="68580" marR="68580"/>
                </a:tc>
                <a:tc>
                  <a:txBody>
                    <a:bodyPr/>
                    <a:lstStyle/>
                    <a:p>
                      <a:r>
                        <a:rPr lang="en-US" dirty="0" smtClean="0"/>
                        <a:t>Boolean success rate</a:t>
                      </a:r>
                      <a:endParaRPr lang="en-US" dirty="0"/>
                    </a:p>
                  </a:txBody>
                  <a:tcPr marL="68580" marR="68580"/>
                </a:tc>
              </a:tr>
            </a:tbl>
          </a:graphicData>
        </a:graphic>
      </p:graphicFrame>
      <p:sp>
        <p:nvSpPr>
          <p:cNvPr id="6" name="TextBox 5"/>
          <p:cNvSpPr txBox="1"/>
          <p:nvPr/>
        </p:nvSpPr>
        <p:spPr>
          <a:xfrm>
            <a:off x="1" y="3627121"/>
            <a:ext cx="2937510" cy="830997"/>
          </a:xfrm>
          <a:prstGeom prst="rect">
            <a:avLst/>
          </a:prstGeom>
          <a:noFill/>
        </p:spPr>
        <p:txBody>
          <a:bodyPr wrap="square" rtlCol="0">
            <a:spAutoFit/>
          </a:bodyPr>
          <a:lstStyle/>
          <a:p>
            <a:r>
              <a:rPr lang="en-US" sz="2400" b="1" dirty="0" smtClean="0"/>
              <a:t>External Data Dependencies</a:t>
            </a:r>
            <a:endParaRPr lang="en-US" sz="2400" b="1" dirty="0"/>
          </a:p>
        </p:txBody>
      </p:sp>
      <p:graphicFrame>
        <p:nvGraphicFramePr>
          <p:cNvPr id="7" name="Table 6"/>
          <p:cNvGraphicFramePr>
            <a:graphicFrameLocks noGrp="1"/>
          </p:cNvGraphicFramePr>
          <p:nvPr>
            <p:extLst>
              <p:ext uri="{D42A27DB-BD31-4B8C-83A1-F6EECF244321}">
                <p14:modId xmlns:p14="http://schemas.microsoft.com/office/powerpoint/2010/main" val="2367164230"/>
              </p:ext>
            </p:extLst>
          </p:nvPr>
        </p:nvGraphicFramePr>
        <p:xfrm>
          <a:off x="140970" y="4088785"/>
          <a:ext cx="5509260" cy="736600"/>
        </p:xfrm>
        <a:graphic>
          <a:graphicData uri="http://schemas.openxmlformats.org/drawingml/2006/table">
            <a:tbl>
              <a:tblPr firstRow="1" bandRow="1">
                <a:tableStyleId>{5C22544A-7EE6-4342-B048-85BDC9FD1C3A}</a:tableStyleId>
              </a:tblPr>
              <a:tblGrid>
                <a:gridCol w="2754630"/>
                <a:gridCol w="2754630"/>
              </a:tblGrid>
              <a:tr h="222905">
                <a:tc>
                  <a:txBody>
                    <a:bodyPr/>
                    <a:lstStyle/>
                    <a:p>
                      <a:r>
                        <a:rPr lang="en-US" dirty="0" smtClean="0"/>
                        <a:t>Data</a:t>
                      </a:r>
                      <a:endParaRPr lang="en-US" dirty="0"/>
                    </a:p>
                  </a:txBody>
                  <a:tcPr marL="68580" marR="68580"/>
                </a:tc>
                <a:tc>
                  <a:txBody>
                    <a:bodyPr/>
                    <a:lstStyle/>
                    <a:p>
                      <a:r>
                        <a:rPr lang="en-US" dirty="0" smtClean="0"/>
                        <a:t>Source</a:t>
                      </a:r>
                      <a:endParaRPr lang="en-US" dirty="0"/>
                    </a:p>
                  </a:txBody>
                  <a:tcPr marL="68580" marR="68580"/>
                </a:tc>
              </a:tr>
              <a:tr h="370840">
                <a:tc>
                  <a:txBody>
                    <a:bodyPr/>
                    <a:lstStyle/>
                    <a:p>
                      <a:r>
                        <a:rPr lang="en-US" dirty="0" smtClean="0"/>
                        <a:t>Buffered Serial Data</a:t>
                      </a:r>
                      <a:endParaRPr lang="en-US" dirty="0"/>
                    </a:p>
                  </a:txBody>
                  <a:tcPr marL="68580" marR="68580"/>
                </a:tc>
                <a:tc>
                  <a:txBody>
                    <a:bodyPr/>
                    <a:lstStyle/>
                    <a:p>
                      <a:r>
                        <a:rPr lang="en-US" dirty="0" smtClean="0"/>
                        <a:t>Printer</a:t>
                      </a:r>
                      <a:endParaRPr lang="en-US" dirty="0"/>
                    </a:p>
                  </a:txBody>
                  <a:tcPr marL="68580" marR="68580"/>
                </a:tc>
              </a:tr>
            </a:tbl>
          </a:graphicData>
        </a:graphic>
      </p:graphicFrame>
      <p:sp>
        <p:nvSpPr>
          <p:cNvPr id="8" name="TextBox 7"/>
          <p:cNvSpPr txBox="1"/>
          <p:nvPr/>
        </p:nvSpPr>
        <p:spPr>
          <a:xfrm>
            <a:off x="0" y="4983482"/>
            <a:ext cx="2674620" cy="830997"/>
          </a:xfrm>
          <a:prstGeom prst="rect">
            <a:avLst/>
          </a:prstGeom>
          <a:noFill/>
        </p:spPr>
        <p:txBody>
          <a:bodyPr wrap="square" rtlCol="0">
            <a:spAutoFit/>
          </a:bodyPr>
          <a:lstStyle/>
          <a:p>
            <a:r>
              <a:rPr lang="en-US" sz="2400" b="1" dirty="0" smtClean="0"/>
              <a:t>Internal Data Descriptors</a:t>
            </a:r>
            <a:endParaRPr lang="en-US" sz="2400" b="1" dirty="0"/>
          </a:p>
        </p:txBody>
      </p:sp>
      <p:graphicFrame>
        <p:nvGraphicFramePr>
          <p:cNvPr id="9" name="Table 8"/>
          <p:cNvGraphicFramePr>
            <a:graphicFrameLocks noGrp="1"/>
          </p:cNvGraphicFramePr>
          <p:nvPr>
            <p:extLst>
              <p:ext uri="{D42A27DB-BD31-4B8C-83A1-F6EECF244321}">
                <p14:modId xmlns:p14="http://schemas.microsoft.com/office/powerpoint/2010/main" val="1740567563"/>
              </p:ext>
            </p:extLst>
          </p:nvPr>
        </p:nvGraphicFramePr>
        <p:xfrm>
          <a:off x="140970" y="5445145"/>
          <a:ext cx="5509260" cy="1381760"/>
        </p:xfrm>
        <a:graphic>
          <a:graphicData uri="http://schemas.openxmlformats.org/drawingml/2006/table">
            <a:tbl>
              <a:tblPr firstRow="1" bandRow="1">
                <a:tableStyleId>{5C22544A-7EE6-4342-B048-85BDC9FD1C3A}</a:tableStyleId>
              </a:tblPr>
              <a:tblGrid>
                <a:gridCol w="2754630"/>
                <a:gridCol w="2754630"/>
              </a:tblGrid>
              <a:tr h="370840">
                <a:tc>
                  <a:txBody>
                    <a:bodyPr/>
                    <a:lstStyle/>
                    <a:p>
                      <a:r>
                        <a:rPr lang="en-US" dirty="0" smtClean="0"/>
                        <a:t>Data</a:t>
                      </a:r>
                      <a:endParaRPr lang="en-US" dirty="0"/>
                    </a:p>
                  </a:txBody>
                  <a:tcPr marL="68580" marR="68580"/>
                </a:tc>
                <a:tc>
                  <a:txBody>
                    <a:bodyPr/>
                    <a:lstStyle/>
                    <a:p>
                      <a:r>
                        <a:rPr lang="en-US" dirty="0" smtClean="0"/>
                        <a:t>Source</a:t>
                      </a:r>
                      <a:endParaRPr lang="en-US" dirty="0"/>
                    </a:p>
                  </a:txBody>
                  <a:tcPr marL="68580" marR="68580"/>
                </a:tc>
              </a:tr>
              <a:tr h="370840">
                <a:tc>
                  <a:txBody>
                    <a:bodyPr/>
                    <a:lstStyle/>
                    <a:p>
                      <a:r>
                        <a:rPr lang="en-US" dirty="0" smtClean="0"/>
                        <a:t>Serialized G-Code Buffer</a:t>
                      </a:r>
                      <a:endParaRPr lang="en-US" dirty="0"/>
                    </a:p>
                  </a:txBody>
                  <a:tcPr marL="68580" marR="68580"/>
                </a:tc>
                <a:tc>
                  <a:txBody>
                    <a:bodyPr/>
                    <a:lstStyle/>
                    <a:p>
                      <a:r>
                        <a:rPr lang="en-US" dirty="0" smtClean="0"/>
                        <a:t>Serialization Module</a:t>
                      </a:r>
                      <a:endParaRPr lang="en-US" dirty="0"/>
                    </a:p>
                  </a:txBody>
                  <a:tcPr marL="68580" marR="68580"/>
                </a:tc>
              </a:tr>
              <a:tr h="370840">
                <a:tc>
                  <a:txBody>
                    <a:bodyPr/>
                    <a:lstStyle/>
                    <a:p>
                      <a:r>
                        <a:rPr lang="en-US" dirty="0" err="1" smtClean="0"/>
                        <a:t>PrintJobConfiguration</a:t>
                      </a:r>
                      <a:r>
                        <a:rPr lang="en-US" dirty="0" smtClean="0"/>
                        <a:t> object</a:t>
                      </a:r>
                      <a:endParaRPr lang="en-US" dirty="0"/>
                    </a:p>
                  </a:txBody>
                  <a:tcPr marL="68580" marR="68580"/>
                </a:tc>
                <a:tc>
                  <a:txBody>
                    <a:bodyPr/>
                    <a:lstStyle/>
                    <a:p>
                      <a:r>
                        <a:rPr lang="en-US" dirty="0" smtClean="0"/>
                        <a:t>Print</a:t>
                      </a:r>
                      <a:r>
                        <a:rPr lang="en-US" baseline="0" dirty="0" smtClean="0"/>
                        <a:t> Job Controller Module</a:t>
                      </a:r>
                      <a:endParaRPr lang="en-US" dirty="0"/>
                    </a:p>
                  </a:txBody>
                  <a:tcPr marL="68580" marR="68580"/>
                </a:tc>
              </a:tr>
            </a:tbl>
          </a:graphicData>
        </a:graphic>
      </p:graphicFrame>
      <p:sp>
        <p:nvSpPr>
          <p:cNvPr id="10" name="TextBox 9"/>
          <p:cNvSpPr txBox="1"/>
          <p:nvPr/>
        </p:nvSpPr>
        <p:spPr>
          <a:xfrm>
            <a:off x="5791200" y="0"/>
            <a:ext cx="2667000" cy="6863417"/>
          </a:xfrm>
          <a:prstGeom prst="rect">
            <a:avLst/>
          </a:prstGeom>
          <a:noFill/>
        </p:spPr>
        <p:txBody>
          <a:bodyPr wrap="square" rtlCol="0">
            <a:spAutoFit/>
          </a:bodyPr>
          <a:lstStyle/>
          <a:p>
            <a:r>
              <a:rPr lang="en-US" sz="2200" dirty="0" smtClean="0"/>
              <a:t>“The Receive/Transmit module will first establish a connection to the printer firmware using the information passed via the </a:t>
            </a:r>
            <a:r>
              <a:rPr lang="en-US" sz="2200" dirty="0" err="1" smtClean="0"/>
              <a:t>PrintJobConfiguration</a:t>
            </a:r>
            <a:r>
              <a:rPr lang="en-US" sz="2200" dirty="0" smtClean="0"/>
              <a:t> object.”</a:t>
            </a:r>
          </a:p>
          <a:p>
            <a:endParaRPr lang="en-US" sz="2200" dirty="0"/>
          </a:p>
          <a:p>
            <a:r>
              <a:rPr lang="en-US" sz="2200" dirty="0" smtClean="0"/>
              <a:t>“Will maintain a transmit and receive ring buffer locally for ingoing and outgoing messages. The module will coordinate copying of these buffers to and from the printer.”</a:t>
            </a:r>
          </a:p>
        </p:txBody>
      </p:sp>
    </p:spTree>
    <p:extLst>
      <p:ext uri="{BB962C8B-B14F-4D97-AF65-F5344CB8AC3E}">
        <p14:creationId xmlns:p14="http://schemas.microsoft.com/office/powerpoint/2010/main" val="40499773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7886700" cy="1325563"/>
          </a:xfrm>
        </p:spPr>
        <p:txBody>
          <a:bodyPr/>
          <a:lstStyle/>
          <a:p>
            <a:r>
              <a:rPr lang="en-US" dirty="0" smtClean="0"/>
              <a:t>Serialization Module</a:t>
            </a:r>
            <a:endParaRPr lang="en-US" dirty="0"/>
          </a:p>
        </p:txBody>
      </p:sp>
      <p:sp>
        <p:nvSpPr>
          <p:cNvPr id="4" name="TextBox 3"/>
          <p:cNvSpPr txBox="1"/>
          <p:nvPr/>
        </p:nvSpPr>
        <p:spPr>
          <a:xfrm>
            <a:off x="0" y="1029732"/>
            <a:ext cx="2496065" cy="461665"/>
          </a:xfrm>
          <a:prstGeom prst="rect">
            <a:avLst/>
          </a:prstGeom>
          <a:noFill/>
        </p:spPr>
        <p:txBody>
          <a:bodyPr wrap="square" rtlCol="0">
            <a:spAutoFit/>
          </a:bodyPr>
          <a:lstStyle/>
          <a:p>
            <a:r>
              <a:rPr lang="en-US" sz="2400" b="1" dirty="0" smtClean="0"/>
              <a:t>Interfaces</a:t>
            </a:r>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3342826133"/>
              </p:ext>
            </p:extLst>
          </p:nvPr>
        </p:nvGraphicFramePr>
        <p:xfrm>
          <a:off x="109153" y="1491395"/>
          <a:ext cx="5442396" cy="1010920"/>
        </p:xfrm>
        <a:graphic>
          <a:graphicData uri="http://schemas.openxmlformats.org/drawingml/2006/table">
            <a:tbl>
              <a:tblPr firstRow="1" bandRow="1">
                <a:tableStyleId>{5C22544A-7EE6-4342-B048-85BDC9FD1C3A}</a:tableStyleId>
              </a:tblPr>
              <a:tblGrid>
                <a:gridCol w="1814132"/>
                <a:gridCol w="1814132"/>
                <a:gridCol w="1814132"/>
              </a:tblGrid>
              <a:tr h="370840">
                <a:tc>
                  <a:txBody>
                    <a:bodyPr/>
                    <a:lstStyle/>
                    <a:p>
                      <a:r>
                        <a:rPr lang="en-US" dirty="0" smtClean="0"/>
                        <a:t>Interface</a:t>
                      </a:r>
                      <a:endParaRPr lang="en-US" dirty="0"/>
                    </a:p>
                  </a:txBody>
                  <a:tcPr marL="68580" marR="68580"/>
                </a:tc>
                <a:tc>
                  <a:txBody>
                    <a:bodyPr/>
                    <a:lstStyle/>
                    <a:p>
                      <a:r>
                        <a:rPr lang="en-US" dirty="0" smtClean="0"/>
                        <a:t>Information Required</a:t>
                      </a:r>
                      <a:endParaRPr lang="en-US" dirty="0"/>
                    </a:p>
                  </a:txBody>
                  <a:tcPr marL="68580" marR="68580"/>
                </a:tc>
                <a:tc>
                  <a:txBody>
                    <a:bodyPr/>
                    <a:lstStyle/>
                    <a:p>
                      <a:r>
                        <a:rPr lang="en-US" dirty="0" smtClean="0"/>
                        <a:t>Information Returned</a:t>
                      </a:r>
                      <a:endParaRPr lang="en-US" dirty="0"/>
                    </a:p>
                  </a:txBody>
                  <a:tcPr marL="68580" marR="68580"/>
                </a:tc>
              </a:tr>
              <a:tr h="370840">
                <a:tc>
                  <a:txBody>
                    <a:bodyPr/>
                    <a:lstStyle/>
                    <a:p>
                      <a:r>
                        <a:rPr lang="en-US" dirty="0" err="1" smtClean="0"/>
                        <a:t>serializeData</a:t>
                      </a:r>
                      <a:endParaRPr lang="en-US" dirty="0"/>
                    </a:p>
                  </a:txBody>
                  <a:tcPr marL="68580" marR="68580"/>
                </a:tc>
                <a:tc>
                  <a:txBody>
                    <a:bodyPr/>
                    <a:lstStyle/>
                    <a:p>
                      <a:r>
                        <a:rPr lang="en-US" dirty="0" smtClean="0"/>
                        <a:t>G-Code</a:t>
                      </a:r>
                      <a:endParaRPr lang="en-US" dirty="0"/>
                    </a:p>
                  </a:txBody>
                  <a:tcPr marL="68580" marR="68580"/>
                </a:tc>
                <a:tc>
                  <a:txBody>
                    <a:bodyPr/>
                    <a:lstStyle/>
                    <a:p>
                      <a:r>
                        <a:rPr lang="en-US" dirty="0" smtClean="0"/>
                        <a:t>None</a:t>
                      </a:r>
                      <a:endParaRPr lang="en-US" dirty="0"/>
                    </a:p>
                  </a:txBody>
                  <a:tcPr marL="68580" marR="68580"/>
                </a:tc>
              </a:tr>
            </a:tbl>
          </a:graphicData>
        </a:graphic>
      </p:graphicFrame>
      <p:sp>
        <p:nvSpPr>
          <p:cNvPr id="6" name="TextBox 5"/>
          <p:cNvSpPr txBox="1"/>
          <p:nvPr/>
        </p:nvSpPr>
        <p:spPr>
          <a:xfrm>
            <a:off x="19879" y="3949117"/>
            <a:ext cx="4191000" cy="830997"/>
          </a:xfrm>
          <a:prstGeom prst="rect">
            <a:avLst/>
          </a:prstGeom>
          <a:noFill/>
        </p:spPr>
        <p:txBody>
          <a:bodyPr wrap="square" rtlCol="0">
            <a:spAutoFit/>
          </a:bodyPr>
          <a:lstStyle/>
          <a:p>
            <a:r>
              <a:rPr lang="en-US" sz="2400" b="1" dirty="0" smtClean="0"/>
              <a:t>External Data Dependencies</a:t>
            </a:r>
          </a:p>
          <a:p>
            <a:r>
              <a:rPr lang="en-US" sz="2400" b="1" dirty="0"/>
              <a:t>	</a:t>
            </a:r>
            <a:r>
              <a:rPr lang="en-US" sz="2400" dirty="0" smtClean="0"/>
              <a:t>None.</a:t>
            </a:r>
            <a:endParaRPr lang="en-US" sz="2400" b="1" dirty="0"/>
          </a:p>
        </p:txBody>
      </p:sp>
      <p:sp>
        <p:nvSpPr>
          <p:cNvPr id="7" name="TextBox 6"/>
          <p:cNvSpPr txBox="1"/>
          <p:nvPr/>
        </p:nvSpPr>
        <p:spPr>
          <a:xfrm>
            <a:off x="19879" y="5181600"/>
            <a:ext cx="3886199" cy="461665"/>
          </a:xfrm>
          <a:prstGeom prst="rect">
            <a:avLst/>
          </a:prstGeom>
          <a:noFill/>
        </p:spPr>
        <p:txBody>
          <a:bodyPr wrap="square" rtlCol="0">
            <a:spAutoFit/>
          </a:bodyPr>
          <a:lstStyle/>
          <a:p>
            <a:r>
              <a:rPr lang="en-US" sz="2400" b="1" dirty="0" smtClean="0"/>
              <a:t>Internal Data Descriptors</a:t>
            </a:r>
            <a:endParaRPr lang="en-US" sz="2400" b="1" dirty="0"/>
          </a:p>
        </p:txBody>
      </p:sp>
      <p:graphicFrame>
        <p:nvGraphicFramePr>
          <p:cNvPr id="8" name="Table 7"/>
          <p:cNvGraphicFramePr>
            <a:graphicFrameLocks noGrp="1"/>
          </p:cNvGraphicFramePr>
          <p:nvPr>
            <p:extLst>
              <p:ext uri="{D42A27DB-BD31-4B8C-83A1-F6EECF244321}">
                <p14:modId xmlns:p14="http://schemas.microsoft.com/office/powerpoint/2010/main" val="2003588018"/>
              </p:ext>
            </p:extLst>
          </p:nvPr>
        </p:nvGraphicFramePr>
        <p:xfrm>
          <a:off x="44003" y="5715000"/>
          <a:ext cx="5442398" cy="741680"/>
        </p:xfrm>
        <a:graphic>
          <a:graphicData uri="http://schemas.openxmlformats.org/drawingml/2006/table">
            <a:tbl>
              <a:tblPr firstRow="1" bandRow="1">
                <a:tableStyleId>{5C22544A-7EE6-4342-B048-85BDC9FD1C3A}</a:tableStyleId>
              </a:tblPr>
              <a:tblGrid>
                <a:gridCol w="2721199"/>
                <a:gridCol w="2721199"/>
              </a:tblGrid>
              <a:tr h="370840">
                <a:tc>
                  <a:txBody>
                    <a:bodyPr/>
                    <a:lstStyle/>
                    <a:p>
                      <a:r>
                        <a:rPr lang="en-US" dirty="0" smtClean="0"/>
                        <a:t>Data</a:t>
                      </a:r>
                      <a:endParaRPr lang="en-US" dirty="0"/>
                    </a:p>
                  </a:txBody>
                  <a:tcPr marL="68580" marR="68580"/>
                </a:tc>
                <a:tc>
                  <a:txBody>
                    <a:bodyPr/>
                    <a:lstStyle/>
                    <a:p>
                      <a:r>
                        <a:rPr lang="en-US" dirty="0" smtClean="0"/>
                        <a:t>Source</a:t>
                      </a:r>
                      <a:endParaRPr lang="en-US" dirty="0"/>
                    </a:p>
                  </a:txBody>
                  <a:tcPr marL="68580" marR="68580"/>
                </a:tc>
              </a:tr>
              <a:tr h="370840">
                <a:tc>
                  <a:txBody>
                    <a:bodyPr/>
                    <a:lstStyle/>
                    <a:p>
                      <a:r>
                        <a:rPr lang="en-US" dirty="0" smtClean="0"/>
                        <a:t>G-Code Object</a:t>
                      </a:r>
                      <a:endParaRPr lang="en-US" dirty="0"/>
                    </a:p>
                  </a:txBody>
                  <a:tcPr marL="68580" marR="68580"/>
                </a:tc>
                <a:tc>
                  <a:txBody>
                    <a:bodyPr/>
                    <a:lstStyle/>
                    <a:p>
                      <a:r>
                        <a:rPr lang="en-US" dirty="0" smtClean="0"/>
                        <a:t>Printer State Controller</a:t>
                      </a:r>
                      <a:endParaRPr lang="en-US" dirty="0"/>
                    </a:p>
                  </a:txBody>
                  <a:tcPr marL="68580" marR="68580"/>
                </a:tc>
              </a:tr>
            </a:tbl>
          </a:graphicData>
        </a:graphic>
      </p:graphicFrame>
      <p:sp>
        <p:nvSpPr>
          <p:cNvPr id="9" name="TextBox 8"/>
          <p:cNvSpPr txBox="1"/>
          <p:nvPr/>
        </p:nvSpPr>
        <p:spPr>
          <a:xfrm>
            <a:off x="5486400" y="478116"/>
            <a:ext cx="2971800" cy="5847755"/>
          </a:xfrm>
          <a:prstGeom prst="rect">
            <a:avLst/>
          </a:prstGeom>
          <a:noFill/>
        </p:spPr>
        <p:txBody>
          <a:bodyPr wrap="square" rtlCol="0">
            <a:spAutoFit/>
          </a:bodyPr>
          <a:lstStyle/>
          <a:p>
            <a:r>
              <a:rPr lang="en-US" sz="2200" dirty="0" smtClean="0"/>
              <a:t>“The serialization module will receive the G-Codes that carry out the print process and serialize them in preparation to be sent to the RX/TX module. </a:t>
            </a:r>
          </a:p>
          <a:p>
            <a:endParaRPr lang="en-US" sz="2200" dirty="0"/>
          </a:p>
          <a:p>
            <a:r>
              <a:rPr lang="en-US" sz="2200" dirty="0" smtClean="0"/>
              <a:t>The module will also buffer the serialized G-Codes so that they can be sent to the printer. </a:t>
            </a:r>
          </a:p>
          <a:p>
            <a:endParaRPr lang="en-US" sz="2200" dirty="0"/>
          </a:p>
          <a:p>
            <a:r>
              <a:rPr lang="en-US" sz="2200" dirty="0" smtClean="0"/>
              <a:t>If ACK is not enforced, then the buffer contains 5 serialized G-Codes. Otherwise it contains 1.</a:t>
            </a:r>
            <a:endParaRPr lang="en-US" sz="2200" dirty="0"/>
          </a:p>
        </p:txBody>
      </p:sp>
    </p:spTree>
    <p:extLst>
      <p:ext uri="{BB962C8B-B14F-4D97-AF65-F5344CB8AC3E}">
        <p14:creationId xmlns:p14="http://schemas.microsoft.com/office/powerpoint/2010/main" val="38024669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7886700" cy="1325563"/>
          </a:xfrm>
        </p:spPr>
        <p:txBody>
          <a:bodyPr/>
          <a:lstStyle/>
          <a:p>
            <a:r>
              <a:rPr lang="en-US" dirty="0" smtClean="0"/>
              <a:t>Deserialization Module</a:t>
            </a:r>
            <a:endParaRPr lang="en-US" dirty="0"/>
          </a:p>
        </p:txBody>
      </p:sp>
      <p:sp>
        <p:nvSpPr>
          <p:cNvPr id="4" name="TextBox 3"/>
          <p:cNvSpPr txBox="1"/>
          <p:nvPr/>
        </p:nvSpPr>
        <p:spPr>
          <a:xfrm>
            <a:off x="1" y="1062683"/>
            <a:ext cx="3293075" cy="461665"/>
          </a:xfrm>
          <a:prstGeom prst="rect">
            <a:avLst/>
          </a:prstGeom>
          <a:noFill/>
        </p:spPr>
        <p:txBody>
          <a:bodyPr wrap="square" rtlCol="0">
            <a:spAutoFit/>
          </a:bodyPr>
          <a:lstStyle/>
          <a:p>
            <a:r>
              <a:rPr lang="en-US" sz="2400" b="1" dirty="0" smtClean="0"/>
              <a:t>Interfaces</a:t>
            </a:r>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2622647062"/>
              </p:ext>
            </p:extLst>
          </p:nvPr>
        </p:nvGraphicFramePr>
        <p:xfrm>
          <a:off x="152401" y="1470435"/>
          <a:ext cx="5715000" cy="1010920"/>
        </p:xfrm>
        <a:graphic>
          <a:graphicData uri="http://schemas.openxmlformats.org/drawingml/2006/table">
            <a:tbl>
              <a:tblPr firstRow="1" bandRow="1">
                <a:tableStyleId>{5C22544A-7EE6-4342-B048-85BDC9FD1C3A}</a:tableStyleId>
              </a:tblPr>
              <a:tblGrid>
                <a:gridCol w="1905000"/>
                <a:gridCol w="1905000"/>
                <a:gridCol w="1905000"/>
              </a:tblGrid>
              <a:tr h="370840">
                <a:tc>
                  <a:txBody>
                    <a:bodyPr/>
                    <a:lstStyle/>
                    <a:p>
                      <a:r>
                        <a:rPr lang="en-US" dirty="0" smtClean="0"/>
                        <a:t>Interface</a:t>
                      </a:r>
                      <a:endParaRPr lang="en-US" dirty="0"/>
                    </a:p>
                  </a:txBody>
                  <a:tcPr marL="68580" marR="68580"/>
                </a:tc>
                <a:tc>
                  <a:txBody>
                    <a:bodyPr/>
                    <a:lstStyle/>
                    <a:p>
                      <a:r>
                        <a:rPr lang="en-US" dirty="0" smtClean="0"/>
                        <a:t>Information</a:t>
                      </a:r>
                      <a:r>
                        <a:rPr lang="en-US" baseline="0" dirty="0" smtClean="0"/>
                        <a:t> Required</a:t>
                      </a:r>
                      <a:endParaRPr lang="en-US" dirty="0"/>
                    </a:p>
                  </a:txBody>
                  <a:tcPr marL="68580" marR="68580"/>
                </a:tc>
                <a:tc>
                  <a:txBody>
                    <a:bodyPr/>
                    <a:lstStyle/>
                    <a:p>
                      <a:r>
                        <a:rPr lang="en-US" dirty="0" smtClean="0"/>
                        <a:t>Information Returned</a:t>
                      </a:r>
                      <a:endParaRPr lang="en-US" dirty="0"/>
                    </a:p>
                  </a:txBody>
                  <a:tcPr marL="68580" marR="68580"/>
                </a:tc>
              </a:tr>
              <a:tr h="370840">
                <a:tc>
                  <a:txBody>
                    <a:bodyPr/>
                    <a:lstStyle/>
                    <a:p>
                      <a:r>
                        <a:rPr lang="en-US" dirty="0" err="1" smtClean="0"/>
                        <a:t>deserializeData</a:t>
                      </a:r>
                      <a:endParaRPr lang="en-US" dirty="0"/>
                    </a:p>
                  </a:txBody>
                  <a:tcPr marL="68580" marR="68580"/>
                </a:tc>
                <a:tc>
                  <a:txBody>
                    <a:bodyPr/>
                    <a:lstStyle/>
                    <a:p>
                      <a:r>
                        <a:rPr lang="en-US" dirty="0" smtClean="0"/>
                        <a:t>Serialized data</a:t>
                      </a:r>
                      <a:endParaRPr lang="en-US" dirty="0"/>
                    </a:p>
                  </a:txBody>
                  <a:tcPr marL="68580" marR="68580"/>
                </a:tc>
                <a:tc>
                  <a:txBody>
                    <a:bodyPr/>
                    <a:lstStyle/>
                    <a:p>
                      <a:r>
                        <a:rPr lang="en-US" dirty="0" err="1" smtClean="0"/>
                        <a:t>ArrayList</a:t>
                      </a:r>
                      <a:r>
                        <a:rPr lang="en-US" dirty="0" smtClean="0"/>
                        <a:t> &lt;Object&gt;</a:t>
                      </a:r>
                      <a:endParaRPr lang="en-US" dirty="0"/>
                    </a:p>
                  </a:txBody>
                  <a:tcPr marL="68580" marR="68580"/>
                </a:tc>
              </a:tr>
            </a:tbl>
          </a:graphicData>
        </a:graphic>
      </p:graphicFrame>
      <p:sp>
        <p:nvSpPr>
          <p:cNvPr id="6" name="TextBox 5"/>
          <p:cNvSpPr txBox="1"/>
          <p:nvPr/>
        </p:nvSpPr>
        <p:spPr>
          <a:xfrm>
            <a:off x="0" y="2587029"/>
            <a:ext cx="4495800" cy="830997"/>
          </a:xfrm>
          <a:prstGeom prst="rect">
            <a:avLst/>
          </a:prstGeom>
          <a:noFill/>
        </p:spPr>
        <p:txBody>
          <a:bodyPr wrap="square" rtlCol="0">
            <a:spAutoFit/>
          </a:bodyPr>
          <a:lstStyle/>
          <a:p>
            <a:r>
              <a:rPr lang="en-US" sz="2400" b="1" dirty="0" smtClean="0"/>
              <a:t>External Data Dependencies</a:t>
            </a:r>
          </a:p>
          <a:p>
            <a:r>
              <a:rPr lang="en-US" sz="2400" b="1" dirty="0"/>
              <a:t>	</a:t>
            </a:r>
            <a:r>
              <a:rPr lang="en-US" sz="2400" dirty="0" smtClean="0"/>
              <a:t>None.</a:t>
            </a:r>
            <a:endParaRPr lang="en-US" sz="2400" b="1" dirty="0"/>
          </a:p>
        </p:txBody>
      </p:sp>
      <p:sp>
        <p:nvSpPr>
          <p:cNvPr id="7" name="TextBox 6"/>
          <p:cNvSpPr txBox="1"/>
          <p:nvPr/>
        </p:nvSpPr>
        <p:spPr>
          <a:xfrm>
            <a:off x="1" y="3591699"/>
            <a:ext cx="2971799" cy="830997"/>
          </a:xfrm>
          <a:prstGeom prst="rect">
            <a:avLst/>
          </a:prstGeom>
          <a:noFill/>
        </p:spPr>
        <p:txBody>
          <a:bodyPr wrap="square" rtlCol="0">
            <a:spAutoFit/>
          </a:bodyPr>
          <a:lstStyle/>
          <a:p>
            <a:r>
              <a:rPr lang="en-US" sz="2400" b="1" dirty="0" smtClean="0"/>
              <a:t>Internal Data Descriptors</a:t>
            </a:r>
            <a:endParaRPr lang="en-US" sz="2400" b="1" dirty="0"/>
          </a:p>
        </p:txBody>
      </p:sp>
      <p:graphicFrame>
        <p:nvGraphicFramePr>
          <p:cNvPr id="8" name="Table 7"/>
          <p:cNvGraphicFramePr>
            <a:graphicFrameLocks noGrp="1"/>
          </p:cNvGraphicFramePr>
          <p:nvPr>
            <p:extLst>
              <p:ext uri="{D42A27DB-BD31-4B8C-83A1-F6EECF244321}">
                <p14:modId xmlns:p14="http://schemas.microsoft.com/office/powerpoint/2010/main" val="2573058319"/>
              </p:ext>
            </p:extLst>
          </p:nvPr>
        </p:nvGraphicFramePr>
        <p:xfrm>
          <a:off x="146222" y="4109865"/>
          <a:ext cx="5715000" cy="741680"/>
        </p:xfrm>
        <a:graphic>
          <a:graphicData uri="http://schemas.openxmlformats.org/drawingml/2006/table">
            <a:tbl>
              <a:tblPr firstRow="1" bandRow="1">
                <a:tableStyleId>{5C22544A-7EE6-4342-B048-85BDC9FD1C3A}</a:tableStyleId>
              </a:tblPr>
              <a:tblGrid>
                <a:gridCol w="2857500"/>
                <a:gridCol w="2857500"/>
              </a:tblGrid>
              <a:tr h="370840">
                <a:tc>
                  <a:txBody>
                    <a:bodyPr/>
                    <a:lstStyle/>
                    <a:p>
                      <a:r>
                        <a:rPr lang="en-US" dirty="0" smtClean="0"/>
                        <a:t>Data</a:t>
                      </a:r>
                      <a:endParaRPr lang="en-US" dirty="0"/>
                    </a:p>
                  </a:txBody>
                  <a:tcPr marL="68580" marR="68580"/>
                </a:tc>
                <a:tc>
                  <a:txBody>
                    <a:bodyPr/>
                    <a:lstStyle/>
                    <a:p>
                      <a:r>
                        <a:rPr lang="en-US" dirty="0" smtClean="0"/>
                        <a:t>Source</a:t>
                      </a:r>
                      <a:endParaRPr lang="en-US" dirty="0"/>
                    </a:p>
                  </a:txBody>
                  <a:tcPr marL="68580" marR="68580"/>
                </a:tc>
              </a:tr>
              <a:tr h="370840">
                <a:tc>
                  <a:txBody>
                    <a:bodyPr/>
                    <a:lstStyle/>
                    <a:p>
                      <a:r>
                        <a:rPr lang="en-US" dirty="0" smtClean="0"/>
                        <a:t>Printer Status</a:t>
                      </a:r>
                      <a:r>
                        <a:rPr lang="en-US" baseline="0" dirty="0" smtClean="0"/>
                        <a:t> Buffer</a:t>
                      </a:r>
                      <a:endParaRPr lang="en-US" dirty="0"/>
                    </a:p>
                  </a:txBody>
                  <a:tcPr marL="68580" marR="68580"/>
                </a:tc>
                <a:tc>
                  <a:txBody>
                    <a:bodyPr/>
                    <a:lstStyle/>
                    <a:p>
                      <a:r>
                        <a:rPr lang="en-US" dirty="0" smtClean="0"/>
                        <a:t>RXTX</a:t>
                      </a:r>
                      <a:r>
                        <a:rPr lang="en-US" baseline="0" dirty="0" smtClean="0"/>
                        <a:t> Module</a:t>
                      </a:r>
                      <a:endParaRPr lang="en-US" dirty="0"/>
                    </a:p>
                  </a:txBody>
                  <a:tcPr marL="68580" marR="68580"/>
                </a:tc>
              </a:tr>
            </a:tbl>
          </a:graphicData>
        </a:graphic>
      </p:graphicFrame>
      <p:sp>
        <p:nvSpPr>
          <p:cNvPr id="9" name="TextBox 8"/>
          <p:cNvSpPr txBox="1"/>
          <p:nvPr/>
        </p:nvSpPr>
        <p:spPr>
          <a:xfrm>
            <a:off x="5867400" y="0"/>
            <a:ext cx="2590801" cy="6863417"/>
          </a:xfrm>
          <a:prstGeom prst="rect">
            <a:avLst/>
          </a:prstGeom>
          <a:noFill/>
        </p:spPr>
        <p:txBody>
          <a:bodyPr wrap="square" rtlCol="0">
            <a:spAutoFit/>
          </a:bodyPr>
          <a:lstStyle/>
          <a:p>
            <a:r>
              <a:rPr lang="en-US" sz="2200" dirty="0" smtClean="0"/>
              <a:t>“The Deserialization Module acts in the reverse way that the Serialization Module does. The Deserialization module will poll the RXTX Module until printer feedback data becomes available. It will then copy this data and </a:t>
            </a:r>
            <a:r>
              <a:rPr lang="en-US" sz="2200" dirty="0" err="1" smtClean="0"/>
              <a:t>Deserialize</a:t>
            </a:r>
            <a:r>
              <a:rPr lang="en-US" sz="2200" dirty="0" smtClean="0"/>
              <a:t> it back into a data structure that is readable. This data structure will be used by the Dispatch Module to populate the </a:t>
            </a:r>
            <a:r>
              <a:rPr lang="en-US" sz="2200" dirty="0" err="1" smtClean="0"/>
              <a:t>PrinterStatus</a:t>
            </a:r>
            <a:r>
              <a:rPr lang="en-US" sz="2200" dirty="0" smtClean="0"/>
              <a:t> object.</a:t>
            </a:r>
            <a:endParaRPr lang="en-US" sz="2200" dirty="0"/>
          </a:p>
        </p:txBody>
      </p:sp>
    </p:spTree>
    <p:extLst>
      <p:ext uri="{BB962C8B-B14F-4D97-AF65-F5344CB8AC3E}">
        <p14:creationId xmlns:p14="http://schemas.microsoft.com/office/powerpoint/2010/main" val="23626493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23082" cy="1066800"/>
          </a:xfrm>
        </p:spPr>
        <p:txBody>
          <a:bodyPr/>
          <a:lstStyle/>
          <a:p>
            <a:r>
              <a:rPr lang="en-US" dirty="0" smtClean="0"/>
              <a:t>Printer Feedback Layer</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043483"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70167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7886700" cy="1325563"/>
          </a:xfrm>
        </p:spPr>
        <p:txBody>
          <a:bodyPr/>
          <a:lstStyle/>
          <a:p>
            <a:r>
              <a:rPr lang="en-US" dirty="0" smtClean="0"/>
              <a:t>Dispatch Module</a:t>
            </a:r>
            <a:endParaRPr lang="en-US" dirty="0"/>
          </a:p>
        </p:txBody>
      </p:sp>
      <p:sp>
        <p:nvSpPr>
          <p:cNvPr id="4" name="TextBox 3"/>
          <p:cNvSpPr txBox="1"/>
          <p:nvPr/>
        </p:nvSpPr>
        <p:spPr>
          <a:xfrm>
            <a:off x="0" y="1140899"/>
            <a:ext cx="2457450" cy="461665"/>
          </a:xfrm>
          <a:prstGeom prst="rect">
            <a:avLst/>
          </a:prstGeom>
          <a:noFill/>
        </p:spPr>
        <p:txBody>
          <a:bodyPr wrap="square" rtlCol="0">
            <a:spAutoFit/>
          </a:bodyPr>
          <a:lstStyle/>
          <a:p>
            <a:r>
              <a:rPr lang="en-US" sz="2400" b="1" dirty="0" smtClean="0"/>
              <a:t>Interfaces</a:t>
            </a:r>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3831249622"/>
              </p:ext>
            </p:extLst>
          </p:nvPr>
        </p:nvGraphicFramePr>
        <p:xfrm>
          <a:off x="114301" y="1602562"/>
          <a:ext cx="5219700" cy="1280160"/>
        </p:xfrm>
        <a:graphic>
          <a:graphicData uri="http://schemas.openxmlformats.org/drawingml/2006/table">
            <a:tbl>
              <a:tblPr firstRow="1" bandRow="1">
                <a:tableStyleId>{5C22544A-7EE6-4342-B048-85BDC9FD1C3A}</a:tableStyleId>
              </a:tblPr>
              <a:tblGrid>
                <a:gridCol w="1819503"/>
                <a:gridCol w="1819503"/>
                <a:gridCol w="1580694"/>
              </a:tblGrid>
              <a:tr h="370840">
                <a:tc>
                  <a:txBody>
                    <a:bodyPr/>
                    <a:lstStyle/>
                    <a:p>
                      <a:r>
                        <a:rPr lang="en-US" dirty="0" smtClean="0"/>
                        <a:t>Interface</a:t>
                      </a:r>
                      <a:endParaRPr lang="en-US" dirty="0"/>
                    </a:p>
                  </a:txBody>
                  <a:tcPr marL="68580" marR="68580"/>
                </a:tc>
                <a:tc>
                  <a:txBody>
                    <a:bodyPr/>
                    <a:lstStyle/>
                    <a:p>
                      <a:r>
                        <a:rPr lang="en-US" dirty="0" smtClean="0"/>
                        <a:t>Information Required</a:t>
                      </a:r>
                      <a:endParaRPr lang="en-US" dirty="0"/>
                    </a:p>
                  </a:txBody>
                  <a:tcPr marL="68580" marR="68580"/>
                </a:tc>
                <a:tc>
                  <a:txBody>
                    <a:bodyPr/>
                    <a:lstStyle/>
                    <a:p>
                      <a:r>
                        <a:rPr lang="en-US" dirty="0" smtClean="0"/>
                        <a:t>Information Returned</a:t>
                      </a:r>
                      <a:endParaRPr lang="en-US" dirty="0"/>
                    </a:p>
                  </a:txBody>
                  <a:tcPr marL="68580" marR="68580"/>
                </a:tc>
              </a:tr>
              <a:tr h="370840">
                <a:tc>
                  <a:txBody>
                    <a:bodyPr/>
                    <a:lstStyle/>
                    <a:p>
                      <a:r>
                        <a:rPr lang="en-US" dirty="0" err="1" smtClean="0"/>
                        <a:t>startPolling</a:t>
                      </a:r>
                      <a:endParaRPr lang="en-US" dirty="0"/>
                    </a:p>
                  </a:txBody>
                  <a:tcPr marL="68580" marR="68580"/>
                </a:tc>
                <a:tc>
                  <a:txBody>
                    <a:bodyPr/>
                    <a:lstStyle/>
                    <a:p>
                      <a:r>
                        <a:rPr lang="en-US" dirty="0" err="1" smtClean="0"/>
                        <a:t>Printer</a:t>
                      </a:r>
                      <a:r>
                        <a:rPr lang="en-US" baseline="0" dirty="0" err="1" smtClean="0"/>
                        <a:t>Status</a:t>
                      </a:r>
                      <a:r>
                        <a:rPr lang="en-US" baseline="0" dirty="0" smtClean="0"/>
                        <a:t> Object</a:t>
                      </a:r>
                      <a:endParaRPr lang="en-US" dirty="0"/>
                    </a:p>
                  </a:txBody>
                  <a:tcPr marL="68580" marR="68580"/>
                </a:tc>
                <a:tc>
                  <a:txBody>
                    <a:bodyPr/>
                    <a:lstStyle/>
                    <a:p>
                      <a:r>
                        <a:rPr lang="en-US" dirty="0" err="1" smtClean="0"/>
                        <a:t>PrinterStatus</a:t>
                      </a:r>
                      <a:r>
                        <a:rPr lang="en-US" dirty="0" smtClean="0"/>
                        <a:t> object updates</a:t>
                      </a:r>
                      <a:endParaRPr lang="en-US" dirty="0"/>
                    </a:p>
                  </a:txBody>
                  <a:tcPr marL="68580" marR="68580"/>
                </a:tc>
              </a:tr>
            </a:tbl>
          </a:graphicData>
        </a:graphic>
      </p:graphicFrame>
      <p:sp>
        <p:nvSpPr>
          <p:cNvPr id="6" name="TextBox 5"/>
          <p:cNvSpPr txBox="1"/>
          <p:nvPr/>
        </p:nvSpPr>
        <p:spPr>
          <a:xfrm>
            <a:off x="1" y="2987042"/>
            <a:ext cx="3120390" cy="1200329"/>
          </a:xfrm>
          <a:prstGeom prst="rect">
            <a:avLst/>
          </a:prstGeom>
          <a:noFill/>
        </p:spPr>
        <p:txBody>
          <a:bodyPr wrap="square" rtlCol="0">
            <a:spAutoFit/>
          </a:bodyPr>
          <a:lstStyle/>
          <a:p>
            <a:r>
              <a:rPr lang="en-US" sz="2400" b="1" dirty="0" smtClean="0"/>
              <a:t>External Data Dependencies</a:t>
            </a:r>
          </a:p>
          <a:p>
            <a:r>
              <a:rPr lang="en-US" sz="2400" b="1" dirty="0"/>
              <a:t>	</a:t>
            </a:r>
            <a:r>
              <a:rPr lang="en-US" sz="2400" dirty="0" smtClean="0"/>
              <a:t>None.</a:t>
            </a:r>
            <a:endParaRPr lang="en-US" sz="2400" b="1" dirty="0"/>
          </a:p>
        </p:txBody>
      </p:sp>
      <p:sp>
        <p:nvSpPr>
          <p:cNvPr id="7" name="TextBox 6"/>
          <p:cNvSpPr txBox="1"/>
          <p:nvPr/>
        </p:nvSpPr>
        <p:spPr>
          <a:xfrm>
            <a:off x="0" y="4175762"/>
            <a:ext cx="3326130" cy="830997"/>
          </a:xfrm>
          <a:prstGeom prst="rect">
            <a:avLst/>
          </a:prstGeom>
          <a:noFill/>
        </p:spPr>
        <p:txBody>
          <a:bodyPr wrap="square" rtlCol="0">
            <a:spAutoFit/>
          </a:bodyPr>
          <a:lstStyle/>
          <a:p>
            <a:r>
              <a:rPr lang="en-US" sz="2400" b="1" dirty="0" smtClean="0"/>
              <a:t>Internal Data Descriptors</a:t>
            </a:r>
            <a:endParaRPr lang="en-US" sz="2400" b="1" dirty="0"/>
          </a:p>
        </p:txBody>
      </p:sp>
      <p:graphicFrame>
        <p:nvGraphicFramePr>
          <p:cNvPr id="8" name="Table 7"/>
          <p:cNvGraphicFramePr>
            <a:graphicFrameLocks noGrp="1"/>
          </p:cNvGraphicFramePr>
          <p:nvPr>
            <p:extLst>
              <p:ext uri="{D42A27DB-BD31-4B8C-83A1-F6EECF244321}">
                <p14:modId xmlns:p14="http://schemas.microsoft.com/office/powerpoint/2010/main" val="1600359583"/>
              </p:ext>
            </p:extLst>
          </p:nvPr>
        </p:nvGraphicFramePr>
        <p:xfrm>
          <a:off x="72390" y="4637425"/>
          <a:ext cx="5185410" cy="741680"/>
        </p:xfrm>
        <a:graphic>
          <a:graphicData uri="http://schemas.openxmlformats.org/drawingml/2006/table">
            <a:tbl>
              <a:tblPr firstRow="1" bandRow="1">
                <a:tableStyleId>{5C22544A-7EE6-4342-B048-85BDC9FD1C3A}</a:tableStyleId>
              </a:tblPr>
              <a:tblGrid>
                <a:gridCol w="2592705"/>
                <a:gridCol w="2592705"/>
              </a:tblGrid>
              <a:tr h="370840">
                <a:tc>
                  <a:txBody>
                    <a:bodyPr/>
                    <a:lstStyle/>
                    <a:p>
                      <a:r>
                        <a:rPr lang="en-US" dirty="0" smtClean="0"/>
                        <a:t>Data</a:t>
                      </a:r>
                      <a:endParaRPr lang="en-US" dirty="0"/>
                    </a:p>
                  </a:txBody>
                  <a:tcPr marL="68580" marR="68580"/>
                </a:tc>
                <a:tc>
                  <a:txBody>
                    <a:bodyPr/>
                    <a:lstStyle/>
                    <a:p>
                      <a:r>
                        <a:rPr lang="en-US" dirty="0" smtClean="0"/>
                        <a:t>Source</a:t>
                      </a:r>
                      <a:endParaRPr lang="en-US" dirty="0"/>
                    </a:p>
                  </a:txBody>
                  <a:tcPr marL="68580" marR="68580"/>
                </a:tc>
              </a:tr>
              <a:tr h="370840">
                <a:tc>
                  <a:txBody>
                    <a:bodyPr/>
                    <a:lstStyle/>
                    <a:p>
                      <a:r>
                        <a:rPr lang="en-US" dirty="0" err="1" smtClean="0"/>
                        <a:t>PrinterStatus</a:t>
                      </a:r>
                      <a:r>
                        <a:rPr lang="en-US" dirty="0" smtClean="0"/>
                        <a:t> object</a:t>
                      </a:r>
                      <a:endParaRPr lang="en-US" dirty="0"/>
                    </a:p>
                  </a:txBody>
                  <a:tcPr marL="68580" marR="68580"/>
                </a:tc>
                <a:tc>
                  <a:txBody>
                    <a:bodyPr/>
                    <a:lstStyle/>
                    <a:p>
                      <a:r>
                        <a:rPr lang="en-US" dirty="0" smtClean="0"/>
                        <a:t>Deserialization Module</a:t>
                      </a:r>
                      <a:endParaRPr lang="en-US" dirty="0"/>
                    </a:p>
                  </a:txBody>
                  <a:tcPr marL="68580" marR="68580"/>
                </a:tc>
              </a:tr>
            </a:tbl>
          </a:graphicData>
        </a:graphic>
      </p:graphicFrame>
      <p:sp>
        <p:nvSpPr>
          <p:cNvPr id="9" name="TextBox 8"/>
          <p:cNvSpPr txBox="1"/>
          <p:nvPr/>
        </p:nvSpPr>
        <p:spPr>
          <a:xfrm>
            <a:off x="5410201" y="76200"/>
            <a:ext cx="3048000" cy="5509200"/>
          </a:xfrm>
          <a:prstGeom prst="rect">
            <a:avLst/>
          </a:prstGeom>
          <a:noFill/>
        </p:spPr>
        <p:txBody>
          <a:bodyPr wrap="square" rtlCol="0">
            <a:spAutoFit/>
          </a:bodyPr>
          <a:lstStyle/>
          <a:p>
            <a:r>
              <a:rPr lang="en-US" sz="2200" dirty="0" smtClean="0"/>
              <a:t>“The dispatch module will poll the receive buffer in the Deserialization Module continually until printer feedback information is available. The information contained in this buffer will be used to populate the</a:t>
            </a:r>
            <a:r>
              <a:rPr lang="en-US" sz="2200" i="1" dirty="0" smtClean="0"/>
              <a:t> </a:t>
            </a:r>
            <a:r>
              <a:rPr lang="en-US" sz="2200" i="1" dirty="0" err="1" smtClean="0"/>
              <a:t>PrinterStatus</a:t>
            </a:r>
            <a:r>
              <a:rPr lang="en-US" sz="2200" i="1" dirty="0" smtClean="0"/>
              <a:t> Object</a:t>
            </a:r>
            <a:r>
              <a:rPr lang="en-US" sz="2200" dirty="0" smtClean="0"/>
              <a:t>. </a:t>
            </a:r>
            <a:endParaRPr lang="en-US" sz="2200" dirty="0"/>
          </a:p>
          <a:p>
            <a:r>
              <a:rPr lang="en-US" sz="2200" dirty="0" smtClean="0"/>
              <a:t>The </a:t>
            </a:r>
            <a:r>
              <a:rPr lang="en-US" sz="2200" dirty="0" err="1" smtClean="0"/>
              <a:t>PrinterStatus</a:t>
            </a:r>
            <a:r>
              <a:rPr lang="en-US" sz="2200" dirty="0" smtClean="0"/>
              <a:t> Object makes the feedback data readable for the user interface and printer control layers.</a:t>
            </a:r>
            <a:endParaRPr lang="en-US" sz="2200" dirty="0"/>
          </a:p>
        </p:txBody>
      </p:sp>
    </p:spTree>
    <p:extLst>
      <p:ext uri="{BB962C8B-B14F-4D97-AF65-F5344CB8AC3E}">
        <p14:creationId xmlns:p14="http://schemas.microsoft.com/office/powerpoint/2010/main" val="120440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7620000" cy="1143000"/>
          </a:xfrm>
        </p:spPr>
        <p:txBody>
          <a:bodyPr/>
          <a:lstStyle/>
          <a:p>
            <a:r>
              <a:rPr lang="en-US" dirty="0" smtClean="0"/>
              <a:t>Producer Consumer Table</a:t>
            </a:r>
            <a:endParaRPr lang="en-US" dirty="0"/>
          </a:p>
        </p:txBody>
      </p:sp>
      <p:sp>
        <p:nvSpPr>
          <p:cNvPr id="5" name="Content Placeholder 4"/>
          <p:cNvSpPr>
            <a:spLocks noGrp="1"/>
          </p:cNvSpPr>
          <p:nvPr>
            <p:ph idx="1"/>
          </p:nvPr>
        </p:nvSpPr>
        <p:spPr/>
        <p:txBody>
          <a:bodyPr/>
          <a:lstStyle/>
          <a:p>
            <a:r>
              <a:rPr lang="en-US" dirty="0" smtClean="0"/>
              <a:t>Many GUI Exchanges</a:t>
            </a:r>
          </a:p>
          <a:p>
            <a:r>
              <a:rPr lang="en-US" dirty="0" smtClean="0"/>
              <a:t>Very Little In Processing</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p:nvPr/>
        </p:nvPicPr>
        <p:blipFill rotWithShape="1">
          <a:blip r:embed="rId2">
            <a:extLst>
              <a:ext uri="{28A0092B-C50C-407E-A947-70E740481C1C}">
                <a14:useLocalDpi xmlns:a14="http://schemas.microsoft.com/office/drawing/2010/main" val="0"/>
              </a:ext>
            </a:extLst>
          </a:blip>
          <a:srcRect l="1249" t="16790" r="47699" b="10769"/>
          <a:stretch/>
        </p:blipFill>
        <p:spPr bwMode="auto">
          <a:xfrm>
            <a:off x="228600" y="838200"/>
            <a:ext cx="8115300" cy="5960745"/>
          </a:xfrm>
          <a:prstGeom prst="rect">
            <a:avLst/>
          </a:prstGeom>
          <a:noFill/>
          <a:ln>
            <a:noFill/>
          </a:ln>
          <a:extLst/>
        </p:spPr>
      </p:pic>
    </p:spTree>
    <p:extLst>
      <p:ext uri="{BB962C8B-B14F-4D97-AF65-F5344CB8AC3E}">
        <p14:creationId xmlns:p14="http://schemas.microsoft.com/office/powerpoint/2010/main" val="6092513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7620000" cy="1143000"/>
          </a:xfrm>
        </p:spPr>
        <p:txBody>
          <a:bodyPr/>
          <a:lstStyle/>
          <a:p>
            <a:r>
              <a:rPr lang="en-US" sz="4000" dirty="0" smtClean="0"/>
              <a:t>Requirements Traceability </a:t>
            </a:r>
            <a:br>
              <a:rPr lang="en-US" sz="4000" dirty="0" smtClean="0"/>
            </a:br>
            <a:r>
              <a:rPr lang="en-US" sz="4000" dirty="0" smtClean="0"/>
              <a:t>User Interface Layer</a:t>
            </a:r>
            <a:endParaRPr lang="en-US" sz="4000" dirty="0"/>
          </a:p>
        </p:txBody>
      </p:sp>
      <p:sp>
        <p:nvSpPr>
          <p:cNvPr id="5" name="Content Placeholder 4"/>
          <p:cNvSpPr>
            <a:spLocks noGrp="1"/>
          </p:cNvSpPr>
          <p:nvPr>
            <p:ph idx="1"/>
          </p:nvPr>
        </p:nvSpPr>
        <p:spPr/>
        <p:txBody>
          <a:bodyPr/>
          <a:lstStyle/>
          <a:p>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907617117"/>
              </p:ext>
            </p:extLst>
          </p:nvPr>
        </p:nvGraphicFramePr>
        <p:xfrm>
          <a:off x="609594" y="1219195"/>
          <a:ext cx="6934207" cy="5486405"/>
        </p:xfrm>
        <a:graphic>
          <a:graphicData uri="http://schemas.openxmlformats.org/drawingml/2006/table">
            <a:tbl>
              <a:tblPr firstRow="1" firstCol="1" bandRow="1">
                <a:tableStyleId>{5C22544A-7EE6-4342-B048-85BDC9FD1C3A}</a:tableStyleId>
              </a:tblPr>
              <a:tblGrid>
                <a:gridCol w="383381"/>
                <a:gridCol w="1733553"/>
                <a:gridCol w="283369"/>
                <a:gridCol w="283369"/>
                <a:gridCol w="283369"/>
                <a:gridCol w="283369"/>
                <a:gridCol w="283369"/>
                <a:gridCol w="283369"/>
                <a:gridCol w="283369"/>
                <a:gridCol w="283369"/>
                <a:gridCol w="283369"/>
                <a:gridCol w="283369"/>
                <a:gridCol w="283369"/>
                <a:gridCol w="283369"/>
                <a:gridCol w="283369"/>
                <a:gridCol w="283369"/>
                <a:gridCol w="283369"/>
                <a:gridCol w="283369"/>
                <a:gridCol w="283369"/>
              </a:tblGrid>
              <a:tr h="1380614">
                <a:tc>
                  <a:txBody>
                    <a:bodyPr/>
                    <a:lstStyle/>
                    <a:p>
                      <a:pPr marL="0" marR="0" algn="ctr" defTabSz="914400" rtl="0" eaLnBrk="1" latinLnBrk="0" hangingPunct="1">
                        <a:lnSpc>
                          <a:spcPct val="105000"/>
                        </a:lnSpc>
                        <a:spcBef>
                          <a:spcPts val="0"/>
                        </a:spcBef>
                        <a:spcAft>
                          <a:spcPts val="0"/>
                        </a:spcAft>
                      </a:pPr>
                      <a:r>
                        <a:rPr lang="en-US" sz="1000" b="1" kern="1200" dirty="0">
                          <a:solidFill>
                            <a:schemeClr val="lt1"/>
                          </a:solidFill>
                          <a:effectLst/>
                          <a:latin typeface="+mn-lt"/>
                          <a:ea typeface="+mn-ea"/>
                          <a:cs typeface="+mn-cs"/>
                        </a:rPr>
                        <a:t>Number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dirty="0">
                          <a:solidFill>
                            <a:schemeClr val="lt1"/>
                          </a:solidFill>
                          <a:effectLst/>
                          <a:latin typeface="+mn-lt"/>
                          <a:ea typeface="+mn-ea"/>
                          <a:cs typeface="+mn-cs"/>
                        </a:rPr>
                        <a:t>Title</a:t>
                      </a:r>
                    </a:p>
                  </a:txBody>
                  <a:tcPr marL="47721" marR="47721" marT="0" marB="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Interface Layer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Import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Printer Configuration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Material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Print Configuration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Print Job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Status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Extruder Configuration GUI</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Import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Printer Configuration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Material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Print Configuration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Print Job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Extruder Configuration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Status Controller</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a:solidFill>
                            <a:schemeClr val="lt1"/>
                          </a:solidFill>
                          <a:effectLst/>
                          <a:latin typeface="+mn-lt"/>
                          <a:ea typeface="+mn-ea"/>
                          <a:cs typeface="+mn-cs"/>
                        </a:rPr>
                        <a:t>Persistence Framework</a:t>
                      </a:r>
                    </a:p>
                  </a:txBody>
                  <a:tcPr marL="47721" marR="47721" marT="0" marB="0" vert="vert270" anchor="ctr"/>
                </a:tc>
                <a:tc>
                  <a:txBody>
                    <a:bodyPr/>
                    <a:lstStyle/>
                    <a:p>
                      <a:pPr marL="0" marR="0" algn="ctr" defTabSz="914400" rtl="0" eaLnBrk="1" latinLnBrk="0" hangingPunct="1">
                        <a:lnSpc>
                          <a:spcPct val="105000"/>
                        </a:lnSpc>
                        <a:spcBef>
                          <a:spcPts val="0"/>
                        </a:spcBef>
                        <a:spcAft>
                          <a:spcPts val="0"/>
                        </a:spcAft>
                      </a:pPr>
                      <a:r>
                        <a:rPr lang="en-US" sz="1000" b="1" kern="1200" dirty="0">
                          <a:solidFill>
                            <a:schemeClr val="lt1"/>
                          </a:solidFill>
                          <a:effectLst/>
                          <a:latin typeface="+mn-lt"/>
                          <a:ea typeface="+mn-ea"/>
                          <a:cs typeface="+mn-cs"/>
                        </a:rPr>
                        <a:t>Command Structure</a:t>
                      </a:r>
                    </a:p>
                  </a:txBody>
                  <a:tcPr marL="47721" marR="47721" marT="0" marB="0" vert="vert270" anchor="ctr"/>
                </a:tc>
              </a:tr>
              <a:tr h="151494">
                <a:tc>
                  <a:txBody>
                    <a:bodyPr/>
                    <a:lstStyle/>
                    <a:p>
                      <a:pPr marL="0" marR="0" algn="r">
                        <a:lnSpc>
                          <a:spcPct val="105000"/>
                        </a:lnSpc>
                        <a:spcBef>
                          <a:spcPts val="0"/>
                        </a:spcBef>
                        <a:spcAft>
                          <a:spcPts val="0"/>
                        </a:spcAft>
                      </a:pPr>
                      <a:r>
                        <a:rPr lang="en-US" sz="600">
                          <a:effectLst/>
                        </a:rPr>
                        <a:t>3.1</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STL File Input</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49965">
                <a:tc>
                  <a:txBody>
                    <a:bodyPr/>
                    <a:lstStyle/>
                    <a:p>
                      <a:pPr marL="0" marR="0" algn="r">
                        <a:lnSpc>
                          <a:spcPct val="105000"/>
                        </a:lnSpc>
                        <a:spcBef>
                          <a:spcPts val="0"/>
                        </a:spcBef>
                        <a:spcAft>
                          <a:spcPts val="0"/>
                        </a:spcAft>
                      </a:pPr>
                      <a:r>
                        <a:rPr lang="en-US" sz="600">
                          <a:effectLst/>
                        </a:rPr>
                        <a:t>3.2</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Graphical User Interface (GUI)</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r>
              <a:tr h="249965">
                <a:tc>
                  <a:txBody>
                    <a:bodyPr/>
                    <a:lstStyle/>
                    <a:p>
                      <a:pPr marL="0" marR="0" algn="r">
                        <a:lnSpc>
                          <a:spcPct val="105000"/>
                        </a:lnSpc>
                        <a:spcBef>
                          <a:spcPts val="0"/>
                        </a:spcBef>
                        <a:spcAft>
                          <a:spcPts val="0"/>
                        </a:spcAft>
                      </a:pPr>
                      <a:r>
                        <a:rPr lang="en-US" sz="600">
                          <a:effectLst/>
                        </a:rPr>
                        <a:t>3.3</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Generate Machine Instructions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3.4</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Issue Machine Instructions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151494">
                <a:tc>
                  <a:txBody>
                    <a:bodyPr/>
                    <a:lstStyle/>
                    <a:p>
                      <a:pPr marL="0" marR="0" algn="r">
                        <a:lnSpc>
                          <a:spcPct val="105000"/>
                        </a:lnSpc>
                        <a:spcBef>
                          <a:spcPts val="0"/>
                        </a:spcBef>
                        <a:spcAft>
                          <a:spcPts val="0"/>
                        </a:spcAft>
                      </a:pPr>
                      <a:r>
                        <a:rPr lang="en-US" sz="600">
                          <a:effectLst/>
                        </a:rPr>
                        <a:t>3.5</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Monitor Temperature</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151494">
                <a:tc>
                  <a:txBody>
                    <a:bodyPr/>
                    <a:lstStyle/>
                    <a:p>
                      <a:pPr marL="0" marR="0" algn="r">
                        <a:lnSpc>
                          <a:spcPct val="105000"/>
                        </a:lnSpc>
                        <a:spcBef>
                          <a:spcPts val="0"/>
                        </a:spcBef>
                        <a:spcAft>
                          <a:spcPts val="0"/>
                        </a:spcAft>
                      </a:pPr>
                      <a:r>
                        <a:rPr lang="en-US" sz="600">
                          <a:effectLst/>
                        </a:rPr>
                        <a:t>3.6</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Monitor Position</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49965">
                <a:tc>
                  <a:txBody>
                    <a:bodyPr/>
                    <a:lstStyle/>
                    <a:p>
                      <a:pPr marL="0" marR="0" algn="r">
                        <a:lnSpc>
                          <a:spcPct val="105000"/>
                        </a:lnSpc>
                        <a:spcBef>
                          <a:spcPts val="0"/>
                        </a:spcBef>
                        <a:spcAft>
                          <a:spcPts val="0"/>
                        </a:spcAft>
                      </a:pPr>
                      <a:r>
                        <a:rPr lang="en-US" sz="600">
                          <a:effectLst/>
                        </a:rPr>
                        <a:t>3.7</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Adhere to Material Constraints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151494">
                <a:tc>
                  <a:txBody>
                    <a:bodyPr/>
                    <a:lstStyle/>
                    <a:p>
                      <a:pPr marL="0" marR="0" algn="r">
                        <a:lnSpc>
                          <a:spcPct val="105000"/>
                        </a:lnSpc>
                        <a:spcBef>
                          <a:spcPts val="0"/>
                        </a:spcBef>
                        <a:spcAft>
                          <a:spcPts val="0"/>
                        </a:spcAft>
                      </a:pPr>
                      <a:r>
                        <a:rPr lang="en-US" sz="600">
                          <a:effectLst/>
                        </a:rPr>
                        <a:t>3.8</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Identify Materials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151494">
                <a:tc>
                  <a:txBody>
                    <a:bodyPr/>
                    <a:lstStyle/>
                    <a:p>
                      <a:pPr marL="0" marR="0" algn="r">
                        <a:lnSpc>
                          <a:spcPct val="105000"/>
                        </a:lnSpc>
                        <a:spcBef>
                          <a:spcPts val="0"/>
                        </a:spcBef>
                        <a:spcAft>
                          <a:spcPts val="0"/>
                        </a:spcAft>
                      </a:pPr>
                      <a:r>
                        <a:rPr lang="en-US" sz="600">
                          <a:effectLst/>
                        </a:rPr>
                        <a:t>3.9</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Identify Shapes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343589">
                <a:tc>
                  <a:txBody>
                    <a:bodyPr/>
                    <a:lstStyle/>
                    <a:p>
                      <a:pPr marL="0" marR="0" algn="r">
                        <a:lnSpc>
                          <a:spcPct val="105000"/>
                        </a:lnSpc>
                        <a:spcBef>
                          <a:spcPts val="0"/>
                        </a:spcBef>
                        <a:spcAft>
                          <a:spcPts val="0"/>
                        </a:spcAft>
                      </a:pPr>
                      <a:r>
                        <a:rPr lang="en-US" sz="600">
                          <a:effectLst/>
                        </a:rPr>
                        <a:t>3.1</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Determine Shape of Material Support Structure</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3.11</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Create Printing Path</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3.12</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Database Interface</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3.13</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Load &amp; Store Materials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r>
              <a:tr h="249965">
                <a:tc>
                  <a:txBody>
                    <a:bodyPr/>
                    <a:lstStyle/>
                    <a:p>
                      <a:pPr marL="0" marR="0" algn="r">
                        <a:lnSpc>
                          <a:spcPct val="105000"/>
                        </a:lnSpc>
                        <a:spcBef>
                          <a:spcPts val="0"/>
                        </a:spcBef>
                        <a:spcAft>
                          <a:spcPts val="0"/>
                        </a:spcAft>
                      </a:pPr>
                      <a:r>
                        <a:rPr lang="en-US" sz="600">
                          <a:effectLst/>
                        </a:rPr>
                        <a:t>3.14</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Slice Geometry into Thickness Levels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3.15</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Monitor Flow Sensors</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49965">
                <a:tc>
                  <a:txBody>
                    <a:bodyPr/>
                    <a:lstStyle/>
                    <a:p>
                      <a:pPr marL="0" marR="0" algn="r">
                        <a:lnSpc>
                          <a:spcPct val="105000"/>
                        </a:lnSpc>
                        <a:spcBef>
                          <a:spcPts val="0"/>
                        </a:spcBef>
                        <a:spcAft>
                          <a:spcPts val="0"/>
                        </a:spcAft>
                      </a:pPr>
                      <a:r>
                        <a:rPr lang="en-US" sz="600">
                          <a:effectLst/>
                        </a:rPr>
                        <a:t>3.17</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Allow for UV Head Polymerization</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151494">
                <a:tc>
                  <a:txBody>
                    <a:bodyPr/>
                    <a:lstStyle/>
                    <a:p>
                      <a:pPr marL="0" marR="0" algn="r">
                        <a:lnSpc>
                          <a:spcPct val="105000"/>
                        </a:lnSpc>
                        <a:spcBef>
                          <a:spcPts val="0"/>
                        </a:spcBef>
                        <a:spcAft>
                          <a:spcPts val="0"/>
                        </a:spcAft>
                      </a:pPr>
                      <a:r>
                        <a:rPr lang="en-US" sz="600">
                          <a:effectLst/>
                        </a:rPr>
                        <a:t>8.1</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Material Database</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8.2</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Abstract Hardware Interface</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 </a:t>
                      </a:r>
                      <a:endParaRPr lang="en-US" sz="800">
                        <a:solidFill>
                          <a:srgbClr val="2F5496"/>
                        </a:solidFill>
                        <a:effectLst/>
                        <a:latin typeface="Times New Roman"/>
                        <a:ea typeface="Times New Roman"/>
                        <a:cs typeface="Times New Roman"/>
                      </a:endParaRPr>
                    </a:p>
                  </a:txBody>
                  <a:tcPr marL="47721" marR="47721" marT="0" marB="0"/>
                </a:tc>
              </a:tr>
              <a:tr h="229059">
                <a:tc>
                  <a:txBody>
                    <a:bodyPr/>
                    <a:lstStyle/>
                    <a:p>
                      <a:pPr marL="0" marR="0" algn="r">
                        <a:lnSpc>
                          <a:spcPct val="105000"/>
                        </a:lnSpc>
                        <a:spcBef>
                          <a:spcPts val="0"/>
                        </a:spcBef>
                        <a:spcAft>
                          <a:spcPts val="0"/>
                        </a:spcAft>
                      </a:pPr>
                      <a:r>
                        <a:rPr lang="en-US" sz="600">
                          <a:effectLst/>
                        </a:rPr>
                        <a:t>8.3</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Modular and Scalable Design</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a:effectLst/>
                        </a:rPr>
                        <a:t>X</a:t>
                      </a:r>
                      <a:endParaRPr lang="en-US" sz="800">
                        <a:solidFill>
                          <a:srgbClr val="2F5496"/>
                        </a:solidFill>
                        <a:effectLst/>
                        <a:latin typeface="Times New Roman"/>
                        <a:ea typeface="Times New Roman"/>
                        <a:cs typeface="Times New Roman"/>
                      </a:endParaRPr>
                    </a:p>
                  </a:txBody>
                  <a:tcPr marL="47721" marR="47721" marT="0" marB="0"/>
                </a:tc>
                <a:tc>
                  <a:txBody>
                    <a:bodyPr/>
                    <a:lstStyle/>
                    <a:p>
                      <a:pPr marL="0" marR="0" algn="l">
                        <a:lnSpc>
                          <a:spcPct val="105000"/>
                        </a:lnSpc>
                        <a:spcBef>
                          <a:spcPts val="0"/>
                        </a:spcBef>
                        <a:spcAft>
                          <a:spcPts val="0"/>
                        </a:spcAft>
                      </a:pPr>
                      <a:r>
                        <a:rPr lang="en-US" sz="600" dirty="0">
                          <a:effectLst/>
                        </a:rPr>
                        <a:t>X</a:t>
                      </a:r>
                      <a:endParaRPr lang="en-US" sz="800" dirty="0">
                        <a:solidFill>
                          <a:srgbClr val="2F5496"/>
                        </a:solidFill>
                        <a:effectLst/>
                        <a:latin typeface="Times New Roman"/>
                        <a:ea typeface="Times New Roman"/>
                        <a:cs typeface="Times New Roman"/>
                      </a:endParaRPr>
                    </a:p>
                  </a:txBody>
                  <a:tcPr marL="47721" marR="47721" marT="0" marB="0"/>
                </a:tc>
              </a:tr>
            </a:tbl>
          </a:graphicData>
        </a:graphic>
      </p:graphicFrame>
    </p:spTree>
    <p:extLst>
      <p:ext uri="{BB962C8B-B14F-4D97-AF65-F5344CB8AC3E}">
        <p14:creationId xmlns:p14="http://schemas.microsoft.com/office/powerpoint/2010/main" val="33577293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7620000" cy="1143000"/>
          </a:xfrm>
        </p:spPr>
        <p:txBody>
          <a:bodyPr/>
          <a:lstStyle/>
          <a:p>
            <a:r>
              <a:rPr lang="en-US" sz="4000" dirty="0" smtClean="0"/>
              <a:t>Requirements Traceability </a:t>
            </a:r>
            <a:br>
              <a:rPr lang="en-US" sz="4000" dirty="0" smtClean="0"/>
            </a:br>
            <a:r>
              <a:rPr lang="en-US" sz="4000" dirty="0" smtClean="0"/>
              <a:t>Processing Layers</a:t>
            </a:r>
            <a:endParaRPr lang="en-US" sz="4000" dirty="0"/>
          </a:p>
        </p:txBody>
      </p:sp>
      <p:sp>
        <p:nvSpPr>
          <p:cNvPr id="5" name="Content Placeholder 4"/>
          <p:cNvSpPr>
            <a:spLocks noGrp="1"/>
          </p:cNvSpPr>
          <p:nvPr>
            <p:ph idx="1"/>
          </p:nvPr>
        </p:nvSpPr>
        <p:spPr/>
        <p:txBody>
          <a:bodyPr/>
          <a:lstStyle/>
          <a:p>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591355749"/>
              </p:ext>
            </p:extLst>
          </p:nvPr>
        </p:nvGraphicFramePr>
        <p:xfrm>
          <a:off x="381002" y="1219203"/>
          <a:ext cx="7391396" cy="5562595"/>
        </p:xfrm>
        <a:graphic>
          <a:graphicData uri="http://schemas.openxmlformats.org/drawingml/2006/table">
            <a:tbl>
              <a:tblPr firstRow="1" firstCol="1" bandRow="1">
                <a:tableStyleId>{5C22544A-7EE6-4342-B048-85BDC9FD1C3A}</a:tableStyleId>
              </a:tblPr>
              <a:tblGrid>
                <a:gridCol w="835641"/>
                <a:gridCol w="3614265"/>
                <a:gridCol w="588298"/>
                <a:gridCol w="588298"/>
                <a:gridCol w="588298"/>
                <a:gridCol w="588298"/>
                <a:gridCol w="588298"/>
              </a:tblGrid>
              <a:tr h="1655416">
                <a:tc>
                  <a:txBody>
                    <a:bodyPr/>
                    <a:lstStyle/>
                    <a:p>
                      <a:pPr marL="0" marR="0" algn="ctr">
                        <a:lnSpc>
                          <a:spcPct val="105000"/>
                        </a:lnSpc>
                        <a:spcBef>
                          <a:spcPts val="0"/>
                        </a:spcBef>
                        <a:spcAft>
                          <a:spcPts val="0"/>
                        </a:spcAft>
                      </a:pPr>
                      <a:r>
                        <a:rPr lang="en-US" sz="1000" dirty="0">
                          <a:effectLst/>
                        </a:rPr>
                        <a:t>Number</a:t>
                      </a:r>
                      <a:endParaRPr lang="en-US" sz="1000" dirty="0">
                        <a:solidFill>
                          <a:srgbClr val="2F5496"/>
                        </a:solidFill>
                        <a:effectLst/>
                        <a:latin typeface="Times New Roman"/>
                        <a:ea typeface="Times New Roman"/>
                        <a:cs typeface="Times New Roman"/>
                      </a:endParaRPr>
                    </a:p>
                  </a:txBody>
                  <a:tcPr marL="63890" marR="63890" marT="0" marB="0" anchor="ctr"/>
                </a:tc>
                <a:tc>
                  <a:txBody>
                    <a:bodyPr/>
                    <a:lstStyle/>
                    <a:p>
                      <a:pPr marL="0" marR="0" algn="ctr">
                        <a:lnSpc>
                          <a:spcPct val="105000"/>
                        </a:lnSpc>
                        <a:spcBef>
                          <a:spcPts val="0"/>
                        </a:spcBef>
                        <a:spcAft>
                          <a:spcPts val="0"/>
                        </a:spcAft>
                      </a:pPr>
                      <a:r>
                        <a:rPr lang="en-US" sz="1000" dirty="0">
                          <a:effectLst/>
                        </a:rPr>
                        <a:t>Title</a:t>
                      </a:r>
                      <a:endParaRPr lang="en-US" sz="1000" dirty="0">
                        <a:solidFill>
                          <a:srgbClr val="2F5496"/>
                        </a:solidFill>
                        <a:effectLst/>
                        <a:latin typeface="Times New Roman"/>
                        <a:ea typeface="Times New Roman"/>
                        <a:cs typeface="Times New Roman"/>
                      </a:endParaRPr>
                    </a:p>
                  </a:txBody>
                  <a:tcPr marL="63890" marR="63890" marT="0" marB="0" anchor="ctr"/>
                </a:tc>
                <a:tc>
                  <a:txBody>
                    <a:bodyPr/>
                    <a:lstStyle/>
                    <a:p>
                      <a:pPr marL="0" marR="0" algn="ctr">
                        <a:lnSpc>
                          <a:spcPct val="105000"/>
                        </a:lnSpc>
                        <a:spcBef>
                          <a:spcPts val="0"/>
                        </a:spcBef>
                        <a:spcAft>
                          <a:spcPts val="0"/>
                        </a:spcAft>
                      </a:pPr>
                      <a:r>
                        <a:rPr lang="en-US" sz="1000">
                          <a:effectLst/>
                        </a:rPr>
                        <a:t>Preprocessing Layer</a:t>
                      </a:r>
                      <a:br>
                        <a:rPr lang="en-US" sz="1000">
                          <a:effectLst/>
                        </a:rPr>
                      </a:br>
                      <a:r>
                        <a:rPr lang="en-US" sz="1000">
                          <a:effectLst/>
                        </a:rPr>
                        <a:t>Object Subsection</a:t>
                      </a:r>
                      <a:endParaRPr lang="en-US" sz="1000">
                        <a:solidFill>
                          <a:srgbClr val="2F5496"/>
                        </a:solidFill>
                        <a:effectLst/>
                        <a:latin typeface="Times New Roman"/>
                        <a:ea typeface="Times New Roman"/>
                        <a:cs typeface="Times New Roman"/>
                      </a:endParaRPr>
                    </a:p>
                  </a:txBody>
                  <a:tcPr marL="63890" marR="63890" marT="0" marB="0" vert="vert270" anchor="ctr"/>
                </a:tc>
                <a:tc>
                  <a:txBody>
                    <a:bodyPr/>
                    <a:lstStyle/>
                    <a:p>
                      <a:pPr marL="0" marR="0" algn="ctr">
                        <a:lnSpc>
                          <a:spcPct val="105000"/>
                        </a:lnSpc>
                        <a:spcBef>
                          <a:spcPts val="0"/>
                        </a:spcBef>
                        <a:spcAft>
                          <a:spcPts val="0"/>
                        </a:spcAft>
                      </a:pPr>
                      <a:r>
                        <a:rPr lang="en-US" sz="1000">
                          <a:effectLst/>
                        </a:rPr>
                        <a:t>Preprocessing Layer</a:t>
                      </a:r>
                      <a:br>
                        <a:rPr lang="en-US" sz="1000">
                          <a:effectLst/>
                        </a:rPr>
                      </a:br>
                      <a:r>
                        <a:rPr lang="en-US" sz="1000">
                          <a:effectLst/>
                        </a:rPr>
                        <a:t>Object File Translation</a:t>
                      </a:r>
                      <a:endParaRPr lang="en-US" sz="1000">
                        <a:solidFill>
                          <a:srgbClr val="2F5496"/>
                        </a:solidFill>
                        <a:effectLst/>
                        <a:latin typeface="Times New Roman"/>
                        <a:ea typeface="Times New Roman"/>
                        <a:cs typeface="Times New Roman"/>
                      </a:endParaRPr>
                    </a:p>
                  </a:txBody>
                  <a:tcPr marL="63890" marR="63890" marT="0" marB="0" vert="vert270" anchor="ctr"/>
                </a:tc>
                <a:tc>
                  <a:txBody>
                    <a:bodyPr/>
                    <a:lstStyle/>
                    <a:p>
                      <a:pPr marL="0" marR="0" algn="ctr">
                        <a:lnSpc>
                          <a:spcPct val="105000"/>
                        </a:lnSpc>
                        <a:spcBef>
                          <a:spcPts val="0"/>
                        </a:spcBef>
                        <a:spcAft>
                          <a:spcPts val="0"/>
                        </a:spcAft>
                      </a:pPr>
                      <a:r>
                        <a:rPr lang="en-US" sz="1000">
                          <a:effectLst/>
                        </a:rPr>
                        <a:t>Processing Layer</a:t>
                      </a:r>
                      <a:br>
                        <a:rPr lang="en-US" sz="1000">
                          <a:effectLst/>
                        </a:rPr>
                      </a:br>
                      <a:r>
                        <a:rPr lang="en-US" sz="1000">
                          <a:effectLst/>
                        </a:rPr>
                        <a:t>Slicing Engine Wrapper</a:t>
                      </a:r>
                      <a:endParaRPr lang="en-US" sz="1000">
                        <a:solidFill>
                          <a:srgbClr val="2F5496"/>
                        </a:solidFill>
                        <a:effectLst/>
                        <a:latin typeface="Times New Roman"/>
                        <a:ea typeface="Times New Roman"/>
                        <a:cs typeface="Times New Roman"/>
                      </a:endParaRPr>
                    </a:p>
                  </a:txBody>
                  <a:tcPr marL="63890" marR="63890" marT="0" marB="0" vert="vert270" anchor="ctr"/>
                </a:tc>
                <a:tc>
                  <a:txBody>
                    <a:bodyPr/>
                    <a:lstStyle/>
                    <a:p>
                      <a:pPr marL="0" marR="0" algn="ctr">
                        <a:lnSpc>
                          <a:spcPct val="105000"/>
                        </a:lnSpc>
                        <a:spcBef>
                          <a:spcPts val="0"/>
                        </a:spcBef>
                        <a:spcAft>
                          <a:spcPts val="0"/>
                        </a:spcAft>
                      </a:pPr>
                      <a:r>
                        <a:rPr lang="en-US" sz="1000">
                          <a:effectLst/>
                        </a:rPr>
                        <a:t>Post Processing Layer</a:t>
                      </a:r>
                      <a:br>
                        <a:rPr lang="en-US" sz="1000">
                          <a:effectLst/>
                        </a:rPr>
                      </a:br>
                      <a:r>
                        <a:rPr lang="en-US" sz="1000">
                          <a:effectLst/>
                        </a:rPr>
                        <a:t>Parser</a:t>
                      </a:r>
                      <a:endParaRPr lang="en-US" sz="1000">
                        <a:solidFill>
                          <a:srgbClr val="2F5496"/>
                        </a:solidFill>
                        <a:effectLst/>
                        <a:latin typeface="Times New Roman"/>
                        <a:ea typeface="Times New Roman"/>
                        <a:cs typeface="Times New Roman"/>
                      </a:endParaRPr>
                    </a:p>
                  </a:txBody>
                  <a:tcPr marL="63890" marR="63890" marT="0" marB="0" vert="vert270" anchor="ctr"/>
                </a:tc>
                <a:tc>
                  <a:txBody>
                    <a:bodyPr/>
                    <a:lstStyle/>
                    <a:p>
                      <a:pPr marL="0" marR="0" algn="ctr">
                        <a:lnSpc>
                          <a:spcPct val="105000"/>
                        </a:lnSpc>
                        <a:spcBef>
                          <a:spcPts val="0"/>
                        </a:spcBef>
                        <a:spcAft>
                          <a:spcPts val="0"/>
                        </a:spcAft>
                      </a:pPr>
                      <a:r>
                        <a:rPr lang="en-US" sz="1000" dirty="0">
                          <a:effectLst/>
                        </a:rPr>
                        <a:t>Post Processing Layer</a:t>
                      </a:r>
                      <a:br>
                        <a:rPr lang="en-US" sz="1000" dirty="0">
                          <a:effectLst/>
                        </a:rPr>
                      </a:br>
                      <a:r>
                        <a:rPr lang="en-US" sz="1000" dirty="0">
                          <a:effectLst/>
                        </a:rPr>
                        <a:t>Unification</a:t>
                      </a:r>
                      <a:endParaRPr lang="en-US" sz="1000" dirty="0">
                        <a:solidFill>
                          <a:srgbClr val="2F5496"/>
                        </a:solidFill>
                        <a:effectLst/>
                        <a:latin typeface="Times New Roman"/>
                        <a:ea typeface="Times New Roman"/>
                        <a:cs typeface="Times New Roman"/>
                      </a:endParaRPr>
                    </a:p>
                  </a:txBody>
                  <a:tcPr marL="63890" marR="63890" marT="0" marB="0" vert="vert270" anchor="ctr"/>
                </a:tc>
              </a:tr>
              <a:tr h="205641">
                <a:tc>
                  <a:txBody>
                    <a:bodyPr/>
                    <a:lstStyle/>
                    <a:p>
                      <a:pPr marL="0" marR="0" algn="r">
                        <a:lnSpc>
                          <a:spcPct val="105000"/>
                        </a:lnSpc>
                        <a:spcBef>
                          <a:spcPts val="0"/>
                        </a:spcBef>
                        <a:spcAft>
                          <a:spcPts val="0"/>
                        </a:spcAft>
                      </a:pPr>
                      <a:r>
                        <a:rPr lang="en-US" sz="1000">
                          <a:effectLst/>
                        </a:rPr>
                        <a:t>3.1</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STL File Input</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3.2</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Graphical User Interface (GUI)</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3.3</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Generate Machine Instructions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3.4</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Issue Machine Instructions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3.5</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Monitor Temperature</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3.6</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Monitor Position</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3.7</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Adhere to Material Constraints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3.8</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Identify Materials</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3.9</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Identify Shapes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Determine Shape of Material Support Structure</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dirty="0">
                          <a:effectLst/>
                        </a:rPr>
                        <a:t>X</a:t>
                      </a:r>
                      <a:endParaRPr lang="en-US" sz="1000" dirty="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3.11</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Create Printing Path</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3.12</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Database Interface</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3.13</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Load &amp; Store Materials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3.14</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Slice Geometry into Thickness Levels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3.15</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Monitor Flow Sensors</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3.17</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Allow for UV Head Polymerization</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8.1</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Material Database</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8.2</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Abstract Hardware Interface</a:t>
                      </a:r>
                      <a:endParaRPr lang="en-US" sz="1000">
                        <a:solidFill>
                          <a:srgbClr val="2F5496"/>
                        </a:solidFill>
                        <a:effectLst/>
                        <a:latin typeface="Times New Roman"/>
                        <a:ea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c>
                  <a:txBody>
                    <a:bodyPr/>
                    <a:lstStyle/>
                    <a:p>
                      <a:pPr algn="just"/>
                      <a:endParaRPr lang="en-US" sz="1000">
                        <a:solidFill>
                          <a:srgbClr val="2F5496"/>
                        </a:solidFill>
                        <a:effectLst/>
                        <a:latin typeface="Times New Roman"/>
                        <a:cs typeface="Times New Roman"/>
                      </a:endParaRPr>
                    </a:p>
                  </a:txBody>
                  <a:tcPr marL="63890" marR="63890" marT="0" marB="0"/>
                </a:tc>
              </a:tr>
              <a:tr h="205641">
                <a:tc>
                  <a:txBody>
                    <a:bodyPr/>
                    <a:lstStyle/>
                    <a:p>
                      <a:pPr marL="0" marR="0" algn="r">
                        <a:lnSpc>
                          <a:spcPct val="105000"/>
                        </a:lnSpc>
                        <a:spcBef>
                          <a:spcPts val="0"/>
                        </a:spcBef>
                        <a:spcAft>
                          <a:spcPts val="0"/>
                        </a:spcAft>
                      </a:pPr>
                      <a:r>
                        <a:rPr lang="en-US" sz="1000">
                          <a:effectLst/>
                        </a:rPr>
                        <a:t>8.3</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Modular and Scalable Design</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63890" marR="63890" marT="0" marB="0"/>
                </a:tc>
                <a:tc>
                  <a:txBody>
                    <a:bodyPr/>
                    <a:lstStyle/>
                    <a:p>
                      <a:pPr marL="0" marR="0" algn="l">
                        <a:lnSpc>
                          <a:spcPct val="105000"/>
                        </a:lnSpc>
                        <a:spcBef>
                          <a:spcPts val="0"/>
                        </a:spcBef>
                        <a:spcAft>
                          <a:spcPts val="0"/>
                        </a:spcAft>
                      </a:pPr>
                      <a:r>
                        <a:rPr lang="en-US" sz="1000" dirty="0">
                          <a:effectLst/>
                        </a:rPr>
                        <a:t>X</a:t>
                      </a:r>
                      <a:endParaRPr lang="en-US" sz="1000" dirty="0">
                        <a:solidFill>
                          <a:srgbClr val="2F5496"/>
                        </a:solidFill>
                        <a:effectLst/>
                        <a:latin typeface="Times New Roman"/>
                        <a:ea typeface="Times New Roman"/>
                        <a:cs typeface="Times New Roman"/>
                      </a:endParaRPr>
                    </a:p>
                  </a:txBody>
                  <a:tcPr marL="63890" marR="63890" marT="0" marB="0"/>
                </a:tc>
              </a:tr>
            </a:tbl>
          </a:graphicData>
        </a:graphic>
      </p:graphicFrame>
    </p:spTree>
    <p:extLst>
      <p:ext uri="{BB962C8B-B14F-4D97-AF65-F5344CB8AC3E}">
        <p14:creationId xmlns:p14="http://schemas.microsoft.com/office/powerpoint/2010/main" val="31393908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7620000" cy="1752600"/>
          </a:xfrm>
        </p:spPr>
        <p:txBody>
          <a:bodyPr/>
          <a:lstStyle/>
          <a:p>
            <a:r>
              <a:rPr lang="en-US" sz="4000" dirty="0" smtClean="0"/>
              <a:t>Requirements Traceability </a:t>
            </a:r>
            <a:br>
              <a:rPr lang="en-US" sz="4000" dirty="0" smtClean="0"/>
            </a:br>
            <a:r>
              <a:rPr lang="en-US" sz="4000" dirty="0" smtClean="0"/>
              <a:t>Printer State, Communications and Printer Feedback Layers</a:t>
            </a:r>
            <a:endParaRPr lang="en-US" sz="4000" dirty="0"/>
          </a:p>
        </p:txBody>
      </p:sp>
      <p:sp>
        <p:nvSpPr>
          <p:cNvPr id="5" name="Content Placeholder 4"/>
          <p:cNvSpPr>
            <a:spLocks noGrp="1"/>
          </p:cNvSpPr>
          <p:nvPr>
            <p:ph idx="1"/>
          </p:nvPr>
        </p:nvSpPr>
        <p:spPr/>
        <p:txBody>
          <a:bodyPr/>
          <a:lstStyle/>
          <a:p>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115738572"/>
              </p:ext>
            </p:extLst>
          </p:nvPr>
        </p:nvGraphicFramePr>
        <p:xfrm>
          <a:off x="491113" y="1752599"/>
          <a:ext cx="7052687" cy="5105406"/>
        </p:xfrm>
        <a:graphic>
          <a:graphicData uri="http://schemas.openxmlformats.org/drawingml/2006/table">
            <a:tbl>
              <a:tblPr firstRow="1" firstCol="1" bandRow="1">
                <a:tableStyleId>{5C22544A-7EE6-4342-B048-85BDC9FD1C3A}</a:tableStyleId>
              </a:tblPr>
              <a:tblGrid>
                <a:gridCol w="742388"/>
                <a:gridCol w="3190502"/>
                <a:gridCol w="552372"/>
                <a:gridCol w="552372"/>
                <a:gridCol w="552372"/>
                <a:gridCol w="552372"/>
                <a:gridCol w="357937"/>
                <a:gridCol w="552372"/>
              </a:tblGrid>
              <a:tr h="1620313">
                <a:tc>
                  <a:txBody>
                    <a:bodyPr/>
                    <a:lstStyle/>
                    <a:p>
                      <a:pPr marL="0" marR="0" algn="ctr">
                        <a:lnSpc>
                          <a:spcPct val="105000"/>
                        </a:lnSpc>
                        <a:spcBef>
                          <a:spcPts val="0"/>
                        </a:spcBef>
                        <a:spcAft>
                          <a:spcPts val="0"/>
                        </a:spcAft>
                      </a:pPr>
                      <a:r>
                        <a:rPr lang="en-US" sz="1000" dirty="0">
                          <a:effectLst/>
                        </a:rPr>
                        <a:t>Number</a:t>
                      </a:r>
                      <a:endParaRPr lang="en-US" sz="1000" dirty="0">
                        <a:solidFill>
                          <a:srgbClr val="2F5496"/>
                        </a:solidFill>
                        <a:effectLst/>
                        <a:latin typeface="Times New Roman"/>
                        <a:ea typeface="Times New Roman"/>
                        <a:cs typeface="Times New Roman"/>
                      </a:endParaRPr>
                    </a:p>
                  </a:txBody>
                  <a:tcPr marL="59393" marR="59393" marT="0" marB="0" anchor="ctr"/>
                </a:tc>
                <a:tc>
                  <a:txBody>
                    <a:bodyPr/>
                    <a:lstStyle/>
                    <a:p>
                      <a:pPr marL="0" marR="0" algn="ctr">
                        <a:lnSpc>
                          <a:spcPct val="105000"/>
                        </a:lnSpc>
                        <a:spcBef>
                          <a:spcPts val="0"/>
                        </a:spcBef>
                        <a:spcAft>
                          <a:spcPts val="0"/>
                        </a:spcAft>
                      </a:pPr>
                      <a:r>
                        <a:rPr lang="en-US" sz="1000" dirty="0">
                          <a:effectLst/>
                        </a:rPr>
                        <a:t>Title</a:t>
                      </a:r>
                      <a:endParaRPr lang="en-US" sz="1000" dirty="0">
                        <a:solidFill>
                          <a:srgbClr val="2F5496"/>
                        </a:solidFill>
                        <a:effectLst/>
                        <a:latin typeface="Times New Roman"/>
                        <a:ea typeface="Times New Roman"/>
                        <a:cs typeface="Times New Roman"/>
                      </a:endParaRPr>
                    </a:p>
                  </a:txBody>
                  <a:tcPr marL="59393" marR="59393" marT="0" marB="0" anchor="ctr"/>
                </a:tc>
                <a:tc>
                  <a:txBody>
                    <a:bodyPr/>
                    <a:lstStyle/>
                    <a:p>
                      <a:pPr marL="0" marR="0" algn="ctr">
                        <a:lnSpc>
                          <a:spcPct val="105000"/>
                        </a:lnSpc>
                        <a:spcBef>
                          <a:spcPts val="0"/>
                        </a:spcBef>
                        <a:spcAft>
                          <a:spcPts val="0"/>
                        </a:spcAft>
                      </a:pPr>
                      <a:r>
                        <a:rPr lang="en-US" sz="1000">
                          <a:effectLst/>
                        </a:rPr>
                        <a:t>Printer Control Layer</a:t>
                      </a:r>
                      <a:br>
                        <a:rPr lang="en-US" sz="1000">
                          <a:effectLst/>
                        </a:rPr>
                      </a:br>
                      <a:r>
                        <a:rPr lang="en-US" sz="1000">
                          <a:effectLst/>
                        </a:rPr>
                        <a:t>Printer State Controller</a:t>
                      </a:r>
                      <a:endParaRPr lang="en-US" sz="1000">
                        <a:solidFill>
                          <a:srgbClr val="2F5496"/>
                        </a:solidFill>
                        <a:effectLst/>
                        <a:latin typeface="Times New Roman"/>
                        <a:ea typeface="Times New Roman"/>
                        <a:cs typeface="Times New Roman"/>
                      </a:endParaRPr>
                    </a:p>
                  </a:txBody>
                  <a:tcPr marL="59393" marR="59393" marT="0" marB="0" vert="vert270" anchor="ctr"/>
                </a:tc>
                <a:tc>
                  <a:txBody>
                    <a:bodyPr/>
                    <a:lstStyle/>
                    <a:p>
                      <a:pPr marL="0" marR="0" algn="ctr">
                        <a:lnSpc>
                          <a:spcPct val="105000"/>
                        </a:lnSpc>
                        <a:spcBef>
                          <a:spcPts val="0"/>
                        </a:spcBef>
                        <a:spcAft>
                          <a:spcPts val="0"/>
                        </a:spcAft>
                      </a:pPr>
                      <a:r>
                        <a:rPr lang="en-US" sz="1000">
                          <a:effectLst/>
                        </a:rPr>
                        <a:t>Communications</a:t>
                      </a:r>
                      <a:br>
                        <a:rPr lang="en-US" sz="1000">
                          <a:effectLst/>
                        </a:rPr>
                      </a:br>
                      <a:r>
                        <a:rPr lang="en-US" sz="1000">
                          <a:effectLst/>
                        </a:rPr>
                        <a:t>Serialization</a:t>
                      </a:r>
                      <a:endParaRPr lang="en-US" sz="1000">
                        <a:solidFill>
                          <a:srgbClr val="2F5496"/>
                        </a:solidFill>
                        <a:effectLst/>
                        <a:latin typeface="Times New Roman"/>
                        <a:ea typeface="Times New Roman"/>
                        <a:cs typeface="Times New Roman"/>
                      </a:endParaRPr>
                    </a:p>
                  </a:txBody>
                  <a:tcPr marL="59393" marR="59393" marT="0" marB="0" vert="vert270" anchor="ctr"/>
                </a:tc>
                <a:tc>
                  <a:txBody>
                    <a:bodyPr/>
                    <a:lstStyle/>
                    <a:p>
                      <a:pPr marL="0" marR="0" algn="ctr">
                        <a:lnSpc>
                          <a:spcPct val="105000"/>
                        </a:lnSpc>
                        <a:spcBef>
                          <a:spcPts val="0"/>
                        </a:spcBef>
                        <a:spcAft>
                          <a:spcPts val="0"/>
                        </a:spcAft>
                      </a:pPr>
                      <a:r>
                        <a:rPr lang="en-US" sz="1000">
                          <a:effectLst/>
                        </a:rPr>
                        <a:t>Communications</a:t>
                      </a:r>
                      <a:br>
                        <a:rPr lang="en-US" sz="1000">
                          <a:effectLst/>
                        </a:rPr>
                      </a:br>
                      <a:r>
                        <a:rPr lang="en-US" sz="1000">
                          <a:effectLst/>
                        </a:rPr>
                        <a:t>RxTx</a:t>
                      </a:r>
                      <a:endParaRPr lang="en-US" sz="1000">
                        <a:solidFill>
                          <a:srgbClr val="2F5496"/>
                        </a:solidFill>
                        <a:effectLst/>
                        <a:latin typeface="Times New Roman"/>
                        <a:ea typeface="Times New Roman"/>
                        <a:cs typeface="Times New Roman"/>
                      </a:endParaRPr>
                    </a:p>
                  </a:txBody>
                  <a:tcPr marL="59393" marR="59393" marT="0" marB="0" vert="vert270" anchor="ctr"/>
                </a:tc>
                <a:tc>
                  <a:txBody>
                    <a:bodyPr/>
                    <a:lstStyle/>
                    <a:p>
                      <a:pPr marL="0" marR="0" algn="ctr">
                        <a:lnSpc>
                          <a:spcPct val="105000"/>
                        </a:lnSpc>
                        <a:spcBef>
                          <a:spcPts val="0"/>
                        </a:spcBef>
                        <a:spcAft>
                          <a:spcPts val="0"/>
                        </a:spcAft>
                      </a:pPr>
                      <a:r>
                        <a:rPr lang="en-US" sz="1000">
                          <a:effectLst/>
                        </a:rPr>
                        <a:t>Communications</a:t>
                      </a:r>
                      <a:br>
                        <a:rPr lang="en-US" sz="1000">
                          <a:effectLst/>
                        </a:rPr>
                      </a:br>
                      <a:r>
                        <a:rPr lang="en-US" sz="1000">
                          <a:effectLst/>
                        </a:rPr>
                        <a:t>Deserialization</a:t>
                      </a:r>
                      <a:endParaRPr lang="en-US" sz="1000">
                        <a:solidFill>
                          <a:srgbClr val="2F5496"/>
                        </a:solidFill>
                        <a:effectLst/>
                        <a:latin typeface="Times New Roman"/>
                        <a:ea typeface="Times New Roman"/>
                        <a:cs typeface="Times New Roman"/>
                      </a:endParaRPr>
                    </a:p>
                  </a:txBody>
                  <a:tcPr marL="59393" marR="59393" marT="0" marB="0" vert="vert270" anchor="ctr"/>
                </a:tc>
                <a:tc>
                  <a:txBody>
                    <a:bodyPr/>
                    <a:lstStyle/>
                    <a:p>
                      <a:pPr marL="0" marR="0" algn="ctr">
                        <a:lnSpc>
                          <a:spcPct val="105000"/>
                        </a:lnSpc>
                        <a:spcBef>
                          <a:spcPts val="0"/>
                        </a:spcBef>
                        <a:spcAft>
                          <a:spcPts val="0"/>
                        </a:spcAft>
                      </a:pPr>
                      <a:r>
                        <a:rPr lang="en-US" sz="1000">
                          <a:effectLst/>
                        </a:rPr>
                        <a:t>Printer</a:t>
                      </a:r>
                      <a:endParaRPr lang="en-US" sz="1000">
                        <a:solidFill>
                          <a:srgbClr val="2F5496"/>
                        </a:solidFill>
                        <a:effectLst/>
                        <a:latin typeface="Times New Roman"/>
                        <a:ea typeface="Times New Roman"/>
                        <a:cs typeface="Times New Roman"/>
                      </a:endParaRPr>
                    </a:p>
                  </a:txBody>
                  <a:tcPr marL="59393" marR="59393" marT="0" marB="0" vert="vert270" anchor="ctr"/>
                </a:tc>
                <a:tc>
                  <a:txBody>
                    <a:bodyPr/>
                    <a:lstStyle/>
                    <a:p>
                      <a:pPr marL="0" marR="0" algn="ctr">
                        <a:lnSpc>
                          <a:spcPct val="105000"/>
                        </a:lnSpc>
                        <a:spcBef>
                          <a:spcPts val="0"/>
                        </a:spcBef>
                        <a:spcAft>
                          <a:spcPts val="0"/>
                        </a:spcAft>
                      </a:pPr>
                      <a:r>
                        <a:rPr lang="en-US" sz="1000">
                          <a:effectLst/>
                        </a:rPr>
                        <a:t>Printer Feedback Layer </a:t>
                      </a:r>
                      <a:br>
                        <a:rPr lang="en-US" sz="1000">
                          <a:effectLst/>
                        </a:rPr>
                      </a:br>
                      <a:r>
                        <a:rPr lang="en-US" sz="1000">
                          <a:effectLst/>
                        </a:rPr>
                        <a:t>Dispatch</a:t>
                      </a:r>
                      <a:endParaRPr lang="en-US" sz="1000">
                        <a:solidFill>
                          <a:srgbClr val="2F5496"/>
                        </a:solidFill>
                        <a:effectLst/>
                        <a:latin typeface="Times New Roman"/>
                        <a:ea typeface="Times New Roman"/>
                        <a:cs typeface="Times New Roman"/>
                      </a:endParaRPr>
                    </a:p>
                  </a:txBody>
                  <a:tcPr marL="59393" marR="59393" marT="0" marB="0" vert="vert270" anchor="ctr"/>
                </a:tc>
              </a:tr>
              <a:tr h="175169">
                <a:tc>
                  <a:txBody>
                    <a:bodyPr/>
                    <a:lstStyle/>
                    <a:p>
                      <a:pPr marL="0" marR="0" algn="r">
                        <a:lnSpc>
                          <a:spcPct val="105000"/>
                        </a:lnSpc>
                        <a:spcBef>
                          <a:spcPts val="0"/>
                        </a:spcBef>
                        <a:spcAft>
                          <a:spcPts val="0"/>
                        </a:spcAft>
                      </a:pPr>
                      <a:r>
                        <a:rPr lang="en-US" sz="1000">
                          <a:effectLst/>
                        </a:rPr>
                        <a:t>3.1</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STL File Input</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3.2</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Graphical User Interface (GUI)</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3.3</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Generate Machine Instructions</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3.4</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Issue Machine Instructions</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dirty="0">
                          <a:effectLst/>
                        </a:rPr>
                        <a:t>X</a:t>
                      </a:r>
                      <a:endParaRPr lang="en-US" sz="1000" dirty="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3.5</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Monitor Temperature</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3.6</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Monitor Position</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3.7</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Adhere to Material Constraints</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3.8</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Identify Materials</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3.9</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Identify Shapes</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332051">
                <a:tc>
                  <a:txBody>
                    <a:bodyPr/>
                    <a:lstStyle/>
                    <a:p>
                      <a:pPr marL="0" marR="0" algn="r">
                        <a:lnSpc>
                          <a:spcPct val="105000"/>
                        </a:lnSpc>
                        <a:spcBef>
                          <a:spcPts val="0"/>
                        </a:spcBef>
                        <a:spcAft>
                          <a:spcPts val="0"/>
                        </a:spcAft>
                      </a:pPr>
                      <a:r>
                        <a:rPr lang="en-US" sz="1000">
                          <a:effectLst/>
                        </a:rPr>
                        <a:t>3.1</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Determine Shape of Material Support Structure</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3.11</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Create Printing Path</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3.12</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Database Interface</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3.13</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Load &amp; Store Materials</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3.14</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Slice Geometry into Thickness Levels</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3.15</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Monitor Flow Sensors</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3.17</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Allow for UV Head Polymerization</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8.1</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Material Database</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8.2</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Abstract Hardware Interface</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algn="just"/>
                      <a:endParaRPr lang="en-US" sz="1000">
                        <a:solidFill>
                          <a:srgbClr val="2F5496"/>
                        </a:solidFill>
                        <a:effectLst/>
                        <a:latin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r>
              <a:tr h="175169">
                <a:tc>
                  <a:txBody>
                    <a:bodyPr/>
                    <a:lstStyle/>
                    <a:p>
                      <a:pPr marL="0" marR="0" algn="r">
                        <a:lnSpc>
                          <a:spcPct val="105000"/>
                        </a:lnSpc>
                        <a:spcBef>
                          <a:spcPts val="0"/>
                        </a:spcBef>
                        <a:spcAft>
                          <a:spcPts val="0"/>
                        </a:spcAft>
                      </a:pPr>
                      <a:r>
                        <a:rPr lang="en-US" sz="1000">
                          <a:effectLst/>
                        </a:rPr>
                        <a:t>8.3</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Modular and Scalable Design</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a:effectLst/>
                        </a:rPr>
                        <a:t>X</a:t>
                      </a:r>
                      <a:endParaRPr lang="en-US" sz="1000">
                        <a:solidFill>
                          <a:srgbClr val="2F5496"/>
                        </a:solidFill>
                        <a:effectLst/>
                        <a:latin typeface="Times New Roman"/>
                        <a:ea typeface="Times New Roman"/>
                        <a:cs typeface="Times New Roman"/>
                      </a:endParaRPr>
                    </a:p>
                  </a:txBody>
                  <a:tcPr marL="59393" marR="59393" marT="0" marB="0"/>
                </a:tc>
                <a:tc>
                  <a:txBody>
                    <a:bodyPr/>
                    <a:lstStyle/>
                    <a:p>
                      <a:pPr marL="0" marR="0" algn="l">
                        <a:lnSpc>
                          <a:spcPct val="105000"/>
                        </a:lnSpc>
                        <a:spcBef>
                          <a:spcPts val="0"/>
                        </a:spcBef>
                        <a:spcAft>
                          <a:spcPts val="0"/>
                        </a:spcAft>
                      </a:pPr>
                      <a:r>
                        <a:rPr lang="en-US" sz="1000" dirty="0">
                          <a:effectLst/>
                        </a:rPr>
                        <a:t>X</a:t>
                      </a:r>
                      <a:endParaRPr lang="en-US" sz="1000" dirty="0">
                        <a:solidFill>
                          <a:srgbClr val="2F5496"/>
                        </a:solidFill>
                        <a:effectLst/>
                        <a:latin typeface="Times New Roman"/>
                        <a:ea typeface="Times New Roman"/>
                        <a:cs typeface="Times New Roman"/>
                      </a:endParaRPr>
                    </a:p>
                  </a:txBody>
                  <a:tcPr marL="59393" marR="59393" marT="0" marB="0"/>
                </a:tc>
              </a:tr>
            </a:tbl>
          </a:graphicData>
        </a:graphic>
      </p:graphicFrame>
    </p:spTree>
    <p:extLst>
      <p:ext uri="{BB962C8B-B14F-4D97-AF65-F5344CB8AC3E}">
        <p14:creationId xmlns:p14="http://schemas.microsoft.com/office/powerpoint/2010/main" val="369662360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7620000" cy="1752600"/>
          </a:xfrm>
        </p:spPr>
        <p:txBody>
          <a:bodyPr/>
          <a:lstStyle/>
          <a:p>
            <a:r>
              <a:rPr lang="en-US" sz="4000" dirty="0" smtClean="0"/>
              <a:t>Acceptance Plan</a:t>
            </a:r>
            <a:endParaRPr lang="en-US" sz="4000" dirty="0"/>
          </a:p>
        </p:txBody>
      </p:sp>
      <p:sp>
        <p:nvSpPr>
          <p:cNvPr id="5" name="Content Placeholder 4"/>
          <p:cNvSpPr>
            <a:spLocks noGrp="1"/>
          </p:cNvSpPr>
          <p:nvPr>
            <p:ph idx="1"/>
          </p:nvPr>
        </p:nvSpPr>
        <p:spPr>
          <a:xfrm>
            <a:off x="457200" y="1219200"/>
            <a:ext cx="7620000" cy="5181600"/>
          </a:xfrm>
        </p:spPr>
        <p:txBody>
          <a:bodyPr>
            <a:normAutofit fontScale="70000" lnSpcReduction="20000"/>
          </a:bodyPr>
          <a:lstStyle/>
          <a:p>
            <a:r>
              <a:rPr lang="en-US" dirty="0" smtClean="0"/>
              <a:t>Package and Installation</a:t>
            </a:r>
          </a:p>
          <a:p>
            <a:pPr lvl="1"/>
            <a:r>
              <a:rPr lang="en-US" dirty="0" smtClean="0"/>
              <a:t>Thumb Drive Installation</a:t>
            </a:r>
          </a:p>
          <a:p>
            <a:r>
              <a:rPr lang="en-US" dirty="0" smtClean="0"/>
              <a:t>Acceptance Criteria</a:t>
            </a:r>
          </a:p>
          <a:p>
            <a:pPr lvl="1"/>
            <a:r>
              <a:rPr lang="en-US" dirty="0"/>
              <a:t>STL File Input</a:t>
            </a:r>
          </a:p>
          <a:p>
            <a:pPr lvl="1"/>
            <a:r>
              <a:rPr lang="en-US" dirty="0"/>
              <a:t>Graphical User Interface</a:t>
            </a:r>
          </a:p>
          <a:p>
            <a:pPr lvl="1"/>
            <a:r>
              <a:rPr lang="en-US" dirty="0"/>
              <a:t>Generate Machine Instructions</a:t>
            </a:r>
          </a:p>
          <a:p>
            <a:pPr lvl="1"/>
            <a:r>
              <a:rPr lang="en-US" dirty="0"/>
              <a:t>Issue Machine Instructions</a:t>
            </a:r>
          </a:p>
          <a:p>
            <a:pPr lvl="1"/>
            <a:r>
              <a:rPr lang="en-US" dirty="0"/>
              <a:t>Monitor Temperature</a:t>
            </a:r>
          </a:p>
          <a:p>
            <a:pPr lvl="1"/>
            <a:r>
              <a:rPr lang="en-US" dirty="0"/>
              <a:t>Monitor Position</a:t>
            </a:r>
          </a:p>
          <a:p>
            <a:pPr lvl="1"/>
            <a:r>
              <a:rPr lang="en-US" dirty="0"/>
              <a:t>Adhere to Material Constraints</a:t>
            </a:r>
          </a:p>
          <a:p>
            <a:pPr lvl="1"/>
            <a:r>
              <a:rPr lang="en-US" dirty="0"/>
              <a:t>Identify Materials</a:t>
            </a:r>
          </a:p>
          <a:p>
            <a:pPr lvl="1"/>
            <a:r>
              <a:rPr lang="en-US" dirty="0"/>
              <a:t>Identify Shapes</a:t>
            </a:r>
          </a:p>
          <a:p>
            <a:pPr lvl="1"/>
            <a:r>
              <a:rPr lang="en-US" dirty="0"/>
              <a:t>Determine Shape of Material Support Structure</a:t>
            </a:r>
          </a:p>
          <a:p>
            <a:pPr lvl="1"/>
            <a:r>
              <a:rPr lang="en-US" dirty="0"/>
              <a:t>Create Printing Path</a:t>
            </a:r>
          </a:p>
          <a:p>
            <a:pPr lvl="1"/>
            <a:r>
              <a:rPr lang="en-US" dirty="0"/>
              <a:t>Database Interface</a:t>
            </a:r>
          </a:p>
          <a:p>
            <a:pPr lvl="1"/>
            <a:r>
              <a:rPr lang="en-US" dirty="0"/>
              <a:t>Load and Store Materials</a:t>
            </a:r>
          </a:p>
          <a:p>
            <a:pPr lvl="1"/>
            <a:r>
              <a:rPr lang="en-US" dirty="0"/>
              <a:t>Slice Geometry into Thickness Levels</a:t>
            </a:r>
          </a:p>
          <a:p>
            <a:pPr lvl="1"/>
            <a:r>
              <a:rPr lang="en-US" dirty="0"/>
              <a:t>Monitor Flow Sensors</a:t>
            </a:r>
          </a:p>
          <a:p>
            <a:pPr lvl="1"/>
            <a:r>
              <a:rPr lang="en-US" dirty="0"/>
              <a:t>Allow for UV Head Polymerization</a:t>
            </a:r>
          </a:p>
          <a:p>
            <a:pPr lvl="1"/>
            <a:r>
              <a:rPr lang="en-US" dirty="0"/>
              <a:t>Material Database</a:t>
            </a:r>
          </a:p>
          <a:p>
            <a:pPr lvl="1"/>
            <a:r>
              <a:rPr lang="en-US" dirty="0"/>
              <a:t>Abstract Hardware Interface</a:t>
            </a:r>
          </a:p>
          <a:p>
            <a:pPr lvl="1"/>
            <a:r>
              <a:rPr lang="en-US" dirty="0"/>
              <a:t>Modular and Scalable </a:t>
            </a:r>
            <a:r>
              <a:rPr lang="en-US" dirty="0" smtClean="0"/>
              <a:t>Design</a:t>
            </a: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33183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295400"/>
          </a:xfrm>
        </p:spPr>
        <p:txBody>
          <a:bodyPr/>
          <a:lstStyle/>
          <a:p>
            <a:r>
              <a:rPr lang="en-US" dirty="0" smtClean="0"/>
              <a:t>Print Job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D:\dds_diagrams\Data Classes Aggregation Heirachy - Data Classes 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558" y="1295400"/>
            <a:ext cx="8153400" cy="4648200"/>
          </a:xfrm>
          <a:prstGeom prst="rect">
            <a:avLst/>
          </a:prstGeom>
          <a:noFill/>
          <a:ln>
            <a:noFill/>
          </a:ln>
        </p:spPr>
      </p:pic>
    </p:spTree>
    <p:extLst>
      <p:ext uri="{BB962C8B-B14F-4D97-AF65-F5344CB8AC3E}">
        <p14:creationId xmlns:p14="http://schemas.microsoft.com/office/powerpoint/2010/main" val="829475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295400"/>
          </a:xfrm>
        </p:spPr>
        <p:txBody>
          <a:bodyPr/>
          <a:lstStyle/>
          <a:p>
            <a:r>
              <a:rPr lang="en-US" dirty="0" smtClean="0"/>
              <a:t>Printer Configuration Object</a:t>
            </a:r>
            <a:endParaRPr lang="en-US" dirty="0"/>
          </a:p>
        </p:txBody>
      </p:sp>
      <p:sp>
        <p:nvSpPr>
          <p:cNvPr id="5" name="Content Placeholder 4"/>
          <p:cNvSpPr>
            <a:spLocks noGrp="1"/>
          </p:cNvSpPr>
          <p:nvPr>
            <p:ph idx="1"/>
          </p:nvPr>
        </p:nvSpPr>
        <p:spPr/>
        <p:txBody>
          <a:bodyPr/>
          <a:lstStyle/>
          <a:p>
            <a:pPr marL="114300" indent="0">
              <a:buNone/>
            </a:pP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D:\dds_diagrams\Data Classes Aggregation Heirachy - PrinterConfiguration.png"/>
          <p:cNvPicPr/>
          <p:nvPr/>
        </p:nvPicPr>
        <p:blipFill rotWithShape="1">
          <a:blip r:embed="rId2" cstate="print">
            <a:extLst>
              <a:ext uri="{28A0092B-C50C-407E-A947-70E740481C1C}">
                <a14:useLocalDpi xmlns:a14="http://schemas.microsoft.com/office/drawing/2010/main" val="0"/>
              </a:ext>
            </a:extLst>
          </a:blip>
          <a:srcRect l="4099"/>
          <a:stretch/>
        </p:blipFill>
        <p:spPr bwMode="auto">
          <a:xfrm>
            <a:off x="98729" y="1219200"/>
            <a:ext cx="4092271" cy="3199447"/>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4011420627"/>
              </p:ext>
            </p:extLst>
          </p:nvPr>
        </p:nvGraphicFramePr>
        <p:xfrm>
          <a:off x="4088299" y="1371600"/>
          <a:ext cx="4369901" cy="5022978"/>
        </p:xfrm>
        <a:graphic>
          <a:graphicData uri="http://schemas.openxmlformats.org/drawingml/2006/table">
            <a:tbl>
              <a:tblPr firstRow="1" firstCol="1" bandRow="1">
                <a:tableStyleId>{5C22544A-7EE6-4342-B048-85BDC9FD1C3A}</a:tableStyleId>
              </a:tblPr>
              <a:tblGrid>
                <a:gridCol w="1011114"/>
                <a:gridCol w="401236"/>
                <a:gridCol w="1604942"/>
                <a:gridCol w="320988"/>
                <a:gridCol w="1031621"/>
              </a:tblGrid>
              <a:tr h="224852">
                <a:tc>
                  <a:txBody>
                    <a:bodyPr/>
                    <a:lstStyle/>
                    <a:p>
                      <a:pPr marL="0" marR="0" algn="just">
                        <a:lnSpc>
                          <a:spcPct val="105000"/>
                        </a:lnSpc>
                        <a:spcBef>
                          <a:spcPts val="0"/>
                        </a:spcBef>
                        <a:spcAft>
                          <a:spcPts val="0"/>
                        </a:spcAft>
                      </a:pPr>
                      <a:r>
                        <a:rPr lang="en-US" sz="700" dirty="0">
                          <a:effectLst/>
                        </a:rPr>
                        <a:t>Name</a:t>
                      </a:r>
                      <a:endParaRPr lang="en-US" sz="800" dirty="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Data Type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Description</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Units</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Boundaries</a:t>
                      </a:r>
                      <a:endParaRPr lang="en-US" sz="800">
                        <a:effectLst/>
                        <a:latin typeface="Times New Roman"/>
                        <a:ea typeface="Times New Roman"/>
                        <a:cs typeface="Times New Roman"/>
                      </a:endParaRPr>
                    </a:p>
                  </a:txBody>
                  <a:tcPr marL="48183" marR="48183" marT="0" marB="0"/>
                </a:tc>
              </a:tr>
              <a:tr h="112426">
                <a:tc>
                  <a:txBody>
                    <a:bodyPr/>
                    <a:lstStyle/>
                    <a:p>
                      <a:pPr marL="0" marR="0" algn="just">
                        <a:lnSpc>
                          <a:spcPct val="105000"/>
                        </a:lnSpc>
                        <a:spcBef>
                          <a:spcPts val="0"/>
                        </a:spcBef>
                        <a:spcAft>
                          <a:spcPts val="0"/>
                        </a:spcAft>
                      </a:pPr>
                      <a:r>
                        <a:rPr lang="en-US" sz="700">
                          <a:effectLst/>
                        </a:rPr>
                        <a:t>bedX</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max x of the bed.</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Greater than 0.</a:t>
                      </a:r>
                      <a:endParaRPr lang="en-US" sz="800">
                        <a:effectLst/>
                        <a:latin typeface="Times New Roman"/>
                        <a:ea typeface="Times New Roman"/>
                        <a:cs typeface="Times New Roman"/>
                      </a:endParaRPr>
                    </a:p>
                  </a:txBody>
                  <a:tcPr marL="48183" marR="48183" marT="0" marB="0"/>
                </a:tc>
              </a:tr>
              <a:tr h="112426">
                <a:tc>
                  <a:txBody>
                    <a:bodyPr/>
                    <a:lstStyle/>
                    <a:p>
                      <a:pPr marL="0" marR="0" algn="just">
                        <a:lnSpc>
                          <a:spcPct val="105000"/>
                        </a:lnSpc>
                        <a:spcBef>
                          <a:spcPts val="0"/>
                        </a:spcBef>
                        <a:spcAft>
                          <a:spcPts val="0"/>
                        </a:spcAft>
                      </a:pPr>
                      <a:r>
                        <a:rPr lang="en-US" sz="700">
                          <a:effectLst/>
                        </a:rPr>
                        <a:t>bedY</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max y of the bed.</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Greater than 0.</a:t>
                      </a:r>
                      <a:endParaRPr lang="en-US" sz="800">
                        <a:effectLst/>
                        <a:latin typeface="Times New Roman"/>
                        <a:ea typeface="Times New Roman"/>
                        <a:cs typeface="Times New Roman"/>
                      </a:endParaRPr>
                    </a:p>
                  </a:txBody>
                  <a:tcPr marL="48183" marR="48183" marT="0" marB="0"/>
                </a:tc>
              </a:tr>
              <a:tr h="112426">
                <a:tc>
                  <a:txBody>
                    <a:bodyPr/>
                    <a:lstStyle/>
                    <a:p>
                      <a:pPr marL="0" marR="0" algn="just">
                        <a:lnSpc>
                          <a:spcPct val="105000"/>
                        </a:lnSpc>
                        <a:spcBef>
                          <a:spcPts val="0"/>
                        </a:spcBef>
                        <a:spcAft>
                          <a:spcPts val="0"/>
                        </a:spcAft>
                      </a:pPr>
                      <a:r>
                        <a:rPr lang="en-US" sz="700">
                          <a:effectLst/>
                        </a:rPr>
                        <a:t>printCenterX</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x of the center of the print.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0 – bedX</a:t>
                      </a:r>
                      <a:endParaRPr lang="en-US" sz="800">
                        <a:effectLst/>
                        <a:latin typeface="Times New Roman"/>
                        <a:ea typeface="Times New Roman"/>
                        <a:cs typeface="Times New Roman"/>
                      </a:endParaRPr>
                    </a:p>
                  </a:txBody>
                  <a:tcPr marL="48183" marR="48183" marT="0" marB="0"/>
                </a:tc>
              </a:tr>
              <a:tr h="112426">
                <a:tc>
                  <a:txBody>
                    <a:bodyPr/>
                    <a:lstStyle/>
                    <a:p>
                      <a:pPr marL="0" marR="0" algn="just">
                        <a:lnSpc>
                          <a:spcPct val="105000"/>
                        </a:lnSpc>
                        <a:spcBef>
                          <a:spcPts val="0"/>
                        </a:spcBef>
                        <a:spcAft>
                          <a:spcPts val="0"/>
                        </a:spcAft>
                      </a:pPr>
                      <a:r>
                        <a:rPr lang="en-US" sz="700">
                          <a:effectLst/>
                        </a:rPr>
                        <a:t>printCenterY</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y of the center of the print.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0 – bedY</a:t>
                      </a:r>
                      <a:endParaRPr lang="en-US" sz="800">
                        <a:effectLst/>
                        <a:latin typeface="Times New Roman"/>
                        <a:ea typeface="Times New Roman"/>
                        <a:cs typeface="Times New Roman"/>
                      </a:endParaRPr>
                    </a:p>
                  </a:txBody>
                  <a:tcPr marL="48183" marR="48183" marT="0" marB="0"/>
                </a:tc>
              </a:tr>
              <a:tr h="337279">
                <a:tc>
                  <a:txBody>
                    <a:bodyPr/>
                    <a:lstStyle/>
                    <a:p>
                      <a:pPr marL="0" marR="0" algn="just">
                        <a:lnSpc>
                          <a:spcPct val="105000"/>
                        </a:lnSpc>
                        <a:spcBef>
                          <a:spcPts val="0"/>
                        </a:spcBef>
                        <a:spcAft>
                          <a:spcPts val="0"/>
                        </a:spcAft>
                      </a:pPr>
                      <a:r>
                        <a:rPr lang="en-US" sz="700">
                          <a:effectLst/>
                        </a:rPr>
                        <a:t>zOffset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zOffset of the print bed surfaces.  Used if the bed does not sit exactly at z = 0.</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Greater than or equal to 0.</a:t>
                      </a:r>
                      <a:endParaRPr lang="en-US" sz="800">
                        <a:effectLst/>
                        <a:latin typeface="Times New Roman"/>
                        <a:ea typeface="Times New Roman"/>
                        <a:cs typeface="Times New Roman"/>
                      </a:endParaRPr>
                    </a:p>
                  </a:txBody>
                  <a:tcPr marL="48183" marR="48183" marT="0" marB="0"/>
                </a:tc>
              </a:tr>
              <a:tr h="224852">
                <a:tc>
                  <a:txBody>
                    <a:bodyPr/>
                    <a:lstStyle/>
                    <a:p>
                      <a:pPr marL="0" marR="0" algn="just">
                        <a:lnSpc>
                          <a:spcPct val="105000"/>
                        </a:lnSpc>
                        <a:spcBef>
                          <a:spcPts val="0"/>
                        </a:spcBef>
                        <a:spcAft>
                          <a:spcPts val="0"/>
                        </a:spcAft>
                      </a:pPr>
                      <a:r>
                        <a:rPr lang="en-US" sz="700">
                          <a:effectLst/>
                        </a:rPr>
                        <a:t>gCodeFlavor</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String</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G-Code flavor to output.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Within the set of available G-Code flavors.</a:t>
                      </a:r>
                      <a:endParaRPr lang="en-US" sz="800">
                        <a:effectLst/>
                        <a:latin typeface="Times New Roman"/>
                        <a:ea typeface="Times New Roman"/>
                        <a:cs typeface="Times New Roman"/>
                      </a:endParaRPr>
                    </a:p>
                  </a:txBody>
                  <a:tcPr marL="48183" marR="48183" marT="0" marB="0"/>
                </a:tc>
              </a:tr>
              <a:tr h="224852">
                <a:tc>
                  <a:txBody>
                    <a:bodyPr/>
                    <a:lstStyle/>
                    <a:p>
                      <a:pPr marL="0" marR="0" algn="just">
                        <a:lnSpc>
                          <a:spcPct val="105000"/>
                        </a:lnSpc>
                        <a:spcBef>
                          <a:spcPts val="0"/>
                        </a:spcBef>
                        <a:spcAft>
                          <a:spcPts val="0"/>
                        </a:spcAft>
                      </a:pPr>
                      <a:r>
                        <a:rPr lang="en-US" sz="700">
                          <a:effectLst/>
                        </a:rPr>
                        <a:t>useRelativeEDistances</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boolean</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When true, uses relative E values (required by some firmwares).</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True or false</a:t>
                      </a:r>
                      <a:endParaRPr lang="en-US" sz="800">
                        <a:effectLst/>
                        <a:latin typeface="Times New Roman"/>
                        <a:ea typeface="Times New Roman"/>
                        <a:cs typeface="Times New Roman"/>
                      </a:endParaRPr>
                    </a:p>
                  </a:txBody>
                  <a:tcPr marL="48183" marR="48183" marT="0" marB="0"/>
                </a:tc>
              </a:tr>
              <a:tr h="112426">
                <a:tc>
                  <a:txBody>
                    <a:bodyPr/>
                    <a:lstStyle/>
                    <a:p>
                      <a:pPr marL="0" marR="0" algn="just">
                        <a:lnSpc>
                          <a:spcPct val="105000"/>
                        </a:lnSpc>
                        <a:spcBef>
                          <a:spcPts val="0"/>
                        </a:spcBef>
                        <a:spcAft>
                          <a:spcPts val="0"/>
                        </a:spcAft>
                      </a:pPr>
                      <a:r>
                        <a:rPr lang="en-US" sz="700">
                          <a:effectLst/>
                        </a:rPr>
                        <a:t>numExtruders</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int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number of extruders on the printer.</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Greater than 0.</a:t>
                      </a:r>
                      <a:endParaRPr lang="en-US" sz="800">
                        <a:effectLst/>
                        <a:latin typeface="Times New Roman"/>
                        <a:ea typeface="Times New Roman"/>
                        <a:cs typeface="Times New Roman"/>
                      </a:endParaRPr>
                    </a:p>
                  </a:txBody>
                  <a:tcPr marL="48183" marR="48183" marT="0" marB="0"/>
                </a:tc>
              </a:tr>
              <a:tr h="449705">
                <a:tc>
                  <a:txBody>
                    <a:bodyPr/>
                    <a:lstStyle/>
                    <a:p>
                      <a:pPr marL="0" marR="0" algn="just">
                        <a:lnSpc>
                          <a:spcPct val="105000"/>
                        </a:lnSpc>
                        <a:spcBef>
                          <a:spcPts val="0"/>
                        </a:spcBef>
                        <a:spcAft>
                          <a:spcPts val="0"/>
                        </a:spcAft>
                      </a:pPr>
                      <a:r>
                        <a:rPr lang="en-US" sz="700">
                          <a:effectLst/>
                        </a:rPr>
                        <a:t>vibrationLimit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limit of vibrations (in Hz) where movements will be slowed. If a move hits the specified vibration frequency, the extruder will slow.</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Hz</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Greater than or equal to 0.</a:t>
                      </a:r>
                      <a:endParaRPr lang="en-US" sz="800">
                        <a:effectLst/>
                        <a:latin typeface="Times New Roman"/>
                        <a:ea typeface="Times New Roman"/>
                        <a:cs typeface="Times New Roman"/>
                      </a:endParaRPr>
                    </a:p>
                  </a:txBody>
                  <a:tcPr marL="48183" marR="48183" marT="0" marB="0"/>
                </a:tc>
              </a:tr>
              <a:tr h="337279">
                <a:tc>
                  <a:txBody>
                    <a:bodyPr/>
                    <a:lstStyle/>
                    <a:p>
                      <a:pPr marL="0" marR="0" algn="just">
                        <a:lnSpc>
                          <a:spcPct val="105000"/>
                        </a:lnSpc>
                        <a:spcBef>
                          <a:spcPts val="0"/>
                        </a:spcBef>
                        <a:spcAft>
                          <a:spcPts val="0"/>
                        </a:spcAft>
                      </a:pPr>
                      <a:r>
                        <a:rPr lang="en-US" sz="700">
                          <a:effectLst/>
                        </a:rPr>
                        <a:t>comPortDescriptor</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String</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descriptor for the com port the printer is connected to.  Used to establish a connection to the printer.</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r>
              <a:tr h="303551">
                <a:tc>
                  <a:txBody>
                    <a:bodyPr/>
                    <a:lstStyle/>
                    <a:p>
                      <a:pPr marL="0" marR="0" algn="just">
                        <a:lnSpc>
                          <a:spcPct val="105000"/>
                        </a:lnSpc>
                        <a:spcBef>
                          <a:spcPts val="0"/>
                        </a:spcBef>
                        <a:spcAft>
                          <a:spcPts val="0"/>
                        </a:spcAft>
                      </a:pPr>
                      <a:r>
                        <a:rPr lang="en-US" sz="700">
                          <a:effectLst/>
                        </a:rPr>
                        <a:t>baudRate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int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baud rate for the printer.</a:t>
                      </a:r>
                      <a:endParaRPr lang="en-US" sz="800">
                        <a:effectLst/>
                        <a:latin typeface="Times New Roman"/>
                        <a:ea typeface="Times New Roman"/>
                        <a:cs typeface="Times New Roman"/>
                      </a:endParaRPr>
                    </a:p>
                  </a:txBody>
                  <a:tcPr marL="48183" marR="48183" marT="0" marB="0"/>
                </a:tc>
                <a:tc>
                  <a:txBody>
                    <a:bodyPr/>
                    <a:lstStyle/>
                    <a:p>
                      <a:pPr marL="0" marR="0" algn="l">
                        <a:lnSpc>
                          <a:spcPct val="105000"/>
                        </a:lnSpc>
                        <a:spcBef>
                          <a:spcPts val="0"/>
                        </a:spcBef>
                        <a:spcAft>
                          <a:spcPts val="0"/>
                        </a:spcAft>
                      </a:pPr>
                      <a:r>
                        <a:rPr lang="en-US" sz="600">
                          <a:effectLst/>
                        </a:rPr>
                        <a:t>Pulses per second</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0 - 250000</a:t>
                      </a:r>
                      <a:endParaRPr lang="en-US" sz="800">
                        <a:effectLst/>
                        <a:latin typeface="Times New Roman"/>
                        <a:ea typeface="Times New Roman"/>
                        <a:cs typeface="Times New Roman"/>
                      </a:endParaRPr>
                    </a:p>
                  </a:txBody>
                  <a:tcPr marL="48183" marR="48183" marT="0" marB="0"/>
                </a:tc>
              </a:tr>
              <a:tr h="337279">
                <a:tc>
                  <a:txBody>
                    <a:bodyPr/>
                    <a:lstStyle/>
                    <a:p>
                      <a:pPr marL="0" marR="0" algn="just">
                        <a:lnSpc>
                          <a:spcPct val="105000"/>
                        </a:lnSpc>
                        <a:spcBef>
                          <a:spcPts val="0"/>
                        </a:spcBef>
                        <a:spcAft>
                          <a:spcPts val="0"/>
                        </a:spcAft>
                      </a:pPr>
                      <a:r>
                        <a:rPr lang="en-US" sz="700">
                          <a:effectLst/>
                        </a:rPr>
                        <a:t>forceACK</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boolean</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States whether or not to use ACK as part of the protocol when communicating with the printer.</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True or false</a:t>
                      </a:r>
                      <a:endParaRPr lang="en-US" sz="800">
                        <a:effectLst/>
                        <a:latin typeface="Times New Roman"/>
                        <a:ea typeface="Times New Roman"/>
                        <a:cs typeface="Times New Roman"/>
                      </a:endParaRPr>
                    </a:p>
                  </a:txBody>
                  <a:tcPr marL="48183" marR="48183" marT="0" marB="0"/>
                </a:tc>
              </a:tr>
              <a:tr h="449705">
                <a:tc>
                  <a:txBody>
                    <a:bodyPr/>
                    <a:lstStyle/>
                    <a:p>
                      <a:pPr marL="0" marR="0" algn="just">
                        <a:lnSpc>
                          <a:spcPct val="105000"/>
                        </a:lnSpc>
                        <a:spcBef>
                          <a:spcPts val="0"/>
                        </a:spcBef>
                        <a:spcAft>
                          <a:spcPts val="0"/>
                        </a:spcAft>
                      </a:pPr>
                      <a:r>
                        <a:rPr lang="en-US" sz="700">
                          <a:effectLst/>
                        </a:rPr>
                        <a:t>positionOffsetX</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600">
                          <a:effectLst/>
                        </a:rPr>
                        <a:t>ArrayList&lt;Double&gt;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x offset to apply to the extruder positions for the printer.  These offsets are stored in an ArrayList where index 0 represents the x offset for position 0, etc.</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 precision floating point boundaries.</a:t>
                      </a:r>
                      <a:endParaRPr lang="en-US" sz="800">
                        <a:effectLst/>
                        <a:latin typeface="Times New Roman"/>
                        <a:ea typeface="Times New Roman"/>
                        <a:cs typeface="Times New Roman"/>
                      </a:endParaRPr>
                    </a:p>
                  </a:txBody>
                  <a:tcPr marL="48183" marR="48183" marT="0" marB="0"/>
                </a:tc>
              </a:tr>
              <a:tr h="449705">
                <a:tc>
                  <a:txBody>
                    <a:bodyPr/>
                    <a:lstStyle/>
                    <a:p>
                      <a:pPr marL="0" marR="0" algn="just">
                        <a:lnSpc>
                          <a:spcPct val="105000"/>
                        </a:lnSpc>
                        <a:spcBef>
                          <a:spcPts val="0"/>
                        </a:spcBef>
                        <a:spcAft>
                          <a:spcPts val="0"/>
                        </a:spcAft>
                      </a:pPr>
                      <a:r>
                        <a:rPr lang="en-US" sz="700" dirty="0" err="1">
                          <a:effectLst/>
                        </a:rPr>
                        <a:t>positionOffsetY</a:t>
                      </a:r>
                      <a:endParaRPr lang="en-US" sz="800" dirty="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600">
                          <a:effectLst/>
                        </a:rPr>
                        <a:t>ArrayList&lt;Double&gt;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y offset to apply to the extruder positions for the printer.  These offsets are stored in an ArrayList where index 0 represents the y offset for position 0, etc.</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 precision floating point boundaries.</a:t>
                      </a:r>
                      <a:endParaRPr lang="en-US" sz="800">
                        <a:effectLst/>
                        <a:latin typeface="Times New Roman"/>
                        <a:ea typeface="Times New Roman"/>
                        <a:cs typeface="Times New Roman"/>
                      </a:endParaRPr>
                    </a:p>
                  </a:txBody>
                  <a:tcPr marL="48183" marR="48183" marT="0" marB="0"/>
                </a:tc>
              </a:tr>
              <a:tr h="449705">
                <a:tc>
                  <a:txBody>
                    <a:bodyPr/>
                    <a:lstStyle/>
                    <a:p>
                      <a:pPr marL="0" marR="0" algn="just">
                        <a:lnSpc>
                          <a:spcPct val="105000"/>
                        </a:lnSpc>
                        <a:spcBef>
                          <a:spcPts val="0"/>
                        </a:spcBef>
                        <a:spcAft>
                          <a:spcPts val="0"/>
                        </a:spcAft>
                      </a:pPr>
                      <a:r>
                        <a:rPr lang="en-US" sz="700">
                          <a:effectLst/>
                        </a:rPr>
                        <a:t>positionOffsetZ</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600">
                          <a:effectLst/>
                        </a:rPr>
                        <a:t>ArrayList&lt;Double&gt;</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z offset to apply to the extruder positions for the printer.  These offsets are stored in an ArrayList where index 0 represents the z offset for position 0, etc.</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mm</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Double precision floating point boundaries.</a:t>
                      </a:r>
                      <a:endParaRPr lang="en-US" sz="800">
                        <a:effectLst/>
                        <a:latin typeface="Times New Roman"/>
                        <a:ea typeface="Times New Roman"/>
                        <a:cs typeface="Times New Roman"/>
                      </a:endParaRPr>
                    </a:p>
                  </a:txBody>
                  <a:tcPr marL="48183" marR="48183" marT="0" marB="0"/>
                </a:tc>
              </a:tr>
              <a:tr h="224852">
                <a:tc>
                  <a:txBody>
                    <a:bodyPr/>
                    <a:lstStyle/>
                    <a:p>
                      <a:pPr marL="0" marR="0" algn="just">
                        <a:lnSpc>
                          <a:spcPct val="105000"/>
                        </a:lnSpc>
                        <a:spcBef>
                          <a:spcPts val="0"/>
                        </a:spcBef>
                        <a:spcAft>
                          <a:spcPts val="0"/>
                        </a:spcAft>
                      </a:pPr>
                      <a:r>
                        <a:rPr lang="en-US" sz="700">
                          <a:effectLst/>
                        </a:rPr>
                        <a:t>customStartGCode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600">
                          <a:effectLst/>
                        </a:rPr>
                        <a:t>String</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custom G-Code to run when the printer starts.</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G-Codes that are understood by the printer.</a:t>
                      </a:r>
                      <a:endParaRPr lang="en-US" sz="800">
                        <a:effectLst/>
                        <a:latin typeface="Times New Roman"/>
                        <a:ea typeface="Times New Roman"/>
                        <a:cs typeface="Times New Roman"/>
                      </a:endParaRPr>
                    </a:p>
                  </a:txBody>
                  <a:tcPr marL="48183" marR="48183" marT="0" marB="0"/>
                </a:tc>
              </a:tr>
              <a:tr h="224852">
                <a:tc>
                  <a:txBody>
                    <a:bodyPr/>
                    <a:lstStyle/>
                    <a:p>
                      <a:pPr marL="0" marR="0" algn="just">
                        <a:lnSpc>
                          <a:spcPct val="105000"/>
                        </a:lnSpc>
                        <a:spcBef>
                          <a:spcPts val="0"/>
                        </a:spcBef>
                        <a:spcAft>
                          <a:spcPts val="0"/>
                        </a:spcAft>
                      </a:pPr>
                      <a:r>
                        <a:rPr lang="en-US" sz="700">
                          <a:effectLst/>
                        </a:rPr>
                        <a:t>customEndGCode</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600">
                          <a:effectLst/>
                        </a:rPr>
                        <a:t>String</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The custom G-Code to run when the printer shuts down.</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a:effectLst/>
                        </a:rPr>
                        <a:t>N/A</a:t>
                      </a:r>
                      <a:endParaRPr lang="en-US" sz="800">
                        <a:effectLst/>
                        <a:latin typeface="Times New Roman"/>
                        <a:ea typeface="Times New Roman"/>
                        <a:cs typeface="Times New Roman"/>
                      </a:endParaRPr>
                    </a:p>
                  </a:txBody>
                  <a:tcPr marL="48183" marR="48183" marT="0" marB="0"/>
                </a:tc>
                <a:tc>
                  <a:txBody>
                    <a:bodyPr/>
                    <a:lstStyle/>
                    <a:p>
                      <a:pPr marL="0" marR="0" algn="just">
                        <a:lnSpc>
                          <a:spcPct val="105000"/>
                        </a:lnSpc>
                        <a:spcBef>
                          <a:spcPts val="0"/>
                        </a:spcBef>
                        <a:spcAft>
                          <a:spcPts val="0"/>
                        </a:spcAft>
                      </a:pPr>
                      <a:r>
                        <a:rPr lang="en-US" sz="700" dirty="0">
                          <a:effectLst/>
                        </a:rPr>
                        <a:t>G-Codes that are understood by the printer.</a:t>
                      </a:r>
                      <a:endParaRPr lang="en-US" sz="800" dirty="0">
                        <a:effectLst/>
                        <a:latin typeface="Times New Roman"/>
                        <a:ea typeface="Times New Roman"/>
                        <a:cs typeface="Times New Roman"/>
                      </a:endParaRPr>
                    </a:p>
                  </a:txBody>
                  <a:tcPr marL="48183" marR="48183" marT="0" marB="0"/>
                </a:tc>
              </a:tr>
            </a:tbl>
          </a:graphicData>
        </a:graphic>
      </p:graphicFrame>
    </p:spTree>
    <p:extLst>
      <p:ext uri="{BB962C8B-B14F-4D97-AF65-F5344CB8AC3E}">
        <p14:creationId xmlns:p14="http://schemas.microsoft.com/office/powerpoint/2010/main" val="10752975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themeOverride>
</file>

<file path=docProps/app.xml><?xml version="1.0" encoding="utf-8"?>
<Properties xmlns="http://schemas.openxmlformats.org/officeDocument/2006/extended-properties" xmlns:vt="http://schemas.openxmlformats.org/officeDocument/2006/docPropsVTypes">
  <Template/>
  <TotalTime>454</TotalTime>
  <Words>6077</Words>
  <Application>Microsoft Office PowerPoint</Application>
  <PresentationFormat>On-screen Show (4:3)</PresentationFormat>
  <Paragraphs>2136</Paragraphs>
  <Slides>73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75" baseType="lpstr">
      <vt:lpstr>Adjacency</vt:lpstr>
      <vt:lpstr>Visio</vt:lpstr>
      <vt:lpstr>Team Ink3D Detail Design Specification Review</vt:lpstr>
      <vt:lpstr>Outline</vt:lpstr>
      <vt:lpstr>Architecture Overview</vt:lpstr>
      <vt:lpstr>Architecture Design</vt:lpstr>
      <vt:lpstr>Module  Decomposition</vt:lpstr>
      <vt:lpstr>Module  Data Flows</vt:lpstr>
      <vt:lpstr>Producer Consumer Table</vt:lpstr>
      <vt:lpstr>Print Job Configuration Object</vt:lpstr>
      <vt:lpstr>Printer Configuration Object</vt:lpstr>
      <vt:lpstr>Printer Status Object</vt:lpstr>
      <vt:lpstr>Subsection Configuration Object</vt:lpstr>
      <vt:lpstr>Print Configuration Object</vt:lpstr>
      <vt:lpstr>Infill Configuration Object</vt:lpstr>
      <vt:lpstr>Layer &amp; Perimeter Configuration Object</vt:lpstr>
      <vt:lpstr>Speed Configuration Object</vt:lpstr>
      <vt:lpstr>Skirt &amp; Brim Configuration Object</vt:lpstr>
      <vt:lpstr>Support Material Configuration Object</vt:lpstr>
      <vt:lpstr>File Configuration Object</vt:lpstr>
      <vt:lpstr>Material Configuration Object</vt:lpstr>
      <vt:lpstr>Extruder Configuration Object</vt:lpstr>
      <vt:lpstr>User Interface Layer</vt:lpstr>
      <vt:lpstr>Database Subsystem</vt:lpstr>
      <vt:lpstr>Persistence Framework Module</vt:lpstr>
      <vt:lpstr>Command Structure Module</vt:lpstr>
      <vt:lpstr>Import GUI Module</vt:lpstr>
      <vt:lpstr>Import Controller</vt:lpstr>
      <vt:lpstr>Material Configuration GUI Module</vt:lpstr>
      <vt:lpstr>Material Configuration Controller</vt:lpstr>
      <vt:lpstr>Printer Configuration GUI Module</vt:lpstr>
      <vt:lpstr>Printer Configuration Controller</vt:lpstr>
      <vt:lpstr>Printer Configuration Controller</vt:lpstr>
      <vt:lpstr>Extruder Configuration GUI Module</vt:lpstr>
      <vt:lpstr>Extruder Configuration Controller</vt:lpstr>
      <vt:lpstr>Print Configuration GUI Module</vt:lpstr>
      <vt:lpstr>Print Configuration Controller</vt:lpstr>
      <vt:lpstr>Status GUI Module</vt:lpstr>
      <vt:lpstr>Status Controller</vt:lpstr>
      <vt:lpstr>Print Job GUI Module</vt:lpstr>
      <vt:lpstr>Print Job Controller</vt:lpstr>
      <vt:lpstr>Print Job Controller</vt:lpstr>
      <vt:lpstr>Preprocessing Layer</vt:lpstr>
      <vt:lpstr>Subsection Module</vt:lpstr>
      <vt:lpstr>Subsection Module (cont.)</vt:lpstr>
      <vt:lpstr>Subsection Module (cont.)</vt:lpstr>
      <vt:lpstr>File Translation Module</vt:lpstr>
      <vt:lpstr>File Translation Module (cont.)</vt:lpstr>
      <vt:lpstr>File Translation Module (cont.)</vt:lpstr>
      <vt:lpstr>Object Lifecycle</vt:lpstr>
      <vt:lpstr>Processing Layer</vt:lpstr>
      <vt:lpstr>Slicing Engine Wrapper Module</vt:lpstr>
      <vt:lpstr>Slicing Engine Wrapper (cont.)</vt:lpstr>
      <vt:lpstr>Slicing Engine Wrapper Module (cont.)</vt:lpstr>
      <vt:lpstr>Object Lifecycle</vt:lpstr>
      <vt:lpstr>Post Processing Layer</vt:lpstr>
      <vt:lpstr>Parser Module</vt:lpstr>
      <vt:lpstr>Parser Module (cont.)</vt:lpstr>
      <vt:lpstr>Parser Module (cont.)</vt:lpstr>
      <vt:lpstr>Unification Module</vt:lpstr>
      <vt:lpstr>Unification Module (cont.)</vt:lpstr>
      <vt:lpstr>Unification Module (cont.)</vt:lpstr>
      <vt:lpstr>Object Lifecycle</vt:lpstr>
      <vt:lpstr>Printer Control Layer</vt:lpstr>
      <vt:lpstr>Printer State Control Module</vt:lpstr>
      <vt:lpstr>Communications Layer</vt:lpstr>
      <vt:lpstr>RX/TX Module</vt:lpstr>
      <vt:lpstr>Serialization Module</vt:lpstr>
      <vt:lpstr>Deserialization Module</vt:lpstr>
      <vt:lpstr>Printer Feedback Layer</vt:lpstr>
      <vt:lpstr>Dispatch Module</vt:lpstr>
      <vt:lpstr>Requirements Traceability  User Interface Layer</vt:lpstr>
      <vt:lpstr>Requirements Traceability  Processing Layers</vt:lpstr>
      <vt:lpstr>Requirements Traceability  Printer State, Communications and Printer Feedback Layers</vt:lpstr>
      <vt:lpstr>Acceptance Plan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dc:title>
  <dc:creator>Dan</dc:creator>
  <cp:lastModifiedBy>Dan</cp:lastModifiedBy>
  <cp:revision>61</cp:revision>
  <dcterms:created xsi:type="dcterms:W3CDTF">2013-10-17T22:49:05Z</dcterms:created>
  <dcterms:modified xsi:type="dcterms:W3CDTF">2014-02-19T21:45:21Z</dcterms:modified>
</cp:coreProperties>
</file>