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69" r:id="rId2"/>
    <p:sldId id="268"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6" r:id="rId26"/>
    <p:sldId id="297" r:id="rId27"/>
    <p:sldId id="298" r:id="rId28"/>
    <p:sldId id="299" r:id="rId29"/>
    <p:sldId id="300" r:id="rId30"/>
    <p:sldId id="301" r:id="rId31"/>
    <p:sldId id="302" r:id="rId32"/>
    <p:sldId id="303" r:id="rId33"/>
    <p:sldId id="304" r:id="rId34"/>
    <p:sldId id="305" r:id="rId35"/>
    <p:sldId id="333" r:id="rId36"/>
    <p:sldId id="334" r:id="rId37"/>
    <p:sldId id="335" r:id="rId38"/>
    <p:sldId id="336" r:id="rId39"/>
    <p:sldId id="337" r:id="rId40"/>
    <p:sldId id="338" r:id="rId41"/>
    <p:sldId id="330" r:id="rId42"/>
    <p:sldId id="312" r:id="rId43"/>
    <p:sldId id="313" r:id="rId44"/>
    <p:sldId id="314" r:id="rId45"/>
    <p:sldId id="315" r:id="rId46"/>
    <p:sldId id="316" r:id="rId47"/>
    <p:sldId id="317" r:id="rId48"/>
    <p:sldId id="318" r:id="rId49"/>
    <p:sldId id="331" r:id="rId50"/>
    <p:sldId id="319" r:id="rId51"/>
    <p:sldId id="320" r:id="rId52"/>
    <p:sldId id="321" r:id="rId53"/>
    <p:sldId id="322" r:id="rId54"/>
    <p:sldId id="332" r:id="rId55"/>
    <p:sldId id="323" r:id="rId56"/>
    <p:sldId id="324" r:id="rId57"/>
    <p:sldId id="325" r:id="rId58"/>
    <p:sldId id="326" r:id="rId59"/>
    <p:sldId id="327" r:id="rId60"/>
    <p:sldId id="328" r:id="rId61"/>
    <p:sldId id="329" r:id="rId62"/>
    <p:sldId id="339" r:id="rId63"/>
    <p:sldId id="342" r:id="rId64"/>
    <p:sldId id="340" r:id="rId65"/>
    <p:sldId id="344" r:id="rId66"/>
    <p:sldId id="345" r:id="rId67"/>
    <p:sldId id="346" r:id="rId68"/>
    <p:sldId id="341" r:id="rId69"/>
    <p:sldId id="343" r:id="rId70"/>
    <p:sldId id="292" r:id="rId71"/>
    <p:sldId id="293" r:id="rId72"/>
    <p:sldId id="294" r:id="rId73"/>
    <p:sldId id="295"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7030A0"/>
    <a:srgbClr val="A5A5A5"/>
    <a:srgbClr val="5B9BD5"/>
    <a:srgbClr val="AC770D"/>
    <a:srgbClr val="B43500"/>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90" y="-19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8B938-9E0C-4F25-92CE-3A21ABD891F9}" type="datetimeFigureOut">
              <a:rPr lang="en-US" smtClean="0"/>
              <a:t>2/19/2014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D161F-F9B5-45E2-934F-A095ABAB8F48}" type="slidenum">
              <a:rPr lang="en-US" smtClean="0"/>
              <a:t>‹#›</a:t>
            </a:fld>
            <a:endParaRPr lang="en-US"/>
          </a:p>
        </p:txBody>
      </p:sp>
    </p:spTree>
    <p:extLst>
      <p:ext uri="{BB962C8B-B14F-4D97-AF65-F5344CB8AC3E}">
        <p14:creationId xmlns:p14="http://schemas.microsoft.com/office/powerpoint/2010/main" val="22365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DFC780-3B2D-4875-90ED-BA3819F86372}" type="slidenum">
              <a:rPr lang="en-US" smtClean="0"/>
              <a:t>65</a:t>
            </a:fld>
            <a:endParaRPr lang="en-US"/>
          </a:p>
        </p:txBody>
      </p:sp>
    </p:spTree>
    <p:extLst>
      <p:ext uri="{BB962C8B-B14F-4D97-AF65-F5344CB8AC3E}">
        <p14:creationId xmlns:p14="http://schemas.microsoft.com/office/powerpoint/2010/main" val="369915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4DA45-B795-4CB0-B3BB-6A487B8C4B48}"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4DA45-B795-4CB0-B3BB-6A487B8C4B48}"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4DA45-B795-4CB0-B3BB-6A487B8C4B48}"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4DA45-B795-4CB0-B3BB-6A487B8C4B48}"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4DA45-B795-4CB0-B3BB-6A487B8C4B48}"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F4DA45-B795-4CB0-B3BB-6A487B8C4B48}" type="datetimeFigureOut">
              <a:rPr lang="en-US" smtClean="0"/>
              <a:t>2/19/2014</a:t>
            </a:fld>
            <a:endParaRPr lang="en-US"/>
          </a:p>
        </p:txBody>
      </p:sp>
      <p:sp>
        <p:nvSpPr>
          <p:cNvPr id="9" name="Slide Number Placeholder 8"/>
          <p:cNvSpPr>
            <a:spLocks noGrp="1"/>
          </p:cNvSpPr>
          <p:nvPr>
            <p:ph type="sldNum" sz="quarter" idx="11"/>
          </p:nvPr>
        </p:nvSpPr>
        <p:spPr/>
        <p:txBody>
          <a:bodyPr/>
          <a:lstStyle/>
          <a:p>
            <a:fld id="{AF613003-4F67-4F0F-9D1F-1BB6FD8C78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F613003-4F67-4F0F-9D1F-1BB6FD8C78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F4DA45-B795-4CB0-B3BB-6A487B8C4B48}" type="datetimeFigureOut">
              <a:rPr lang="en-US" smtClean="0"/>
              <a:t>2/19/2014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7848600" cy="2593975"/>
          </a:xfrm>
        </p:spPr>
        <p:txBody>
          <a:bodyPr/>
          <a:lstStyle/>
          <a:p>
            <a:r>
              <a:rPr lang="en-US" dirty="0" smtClean="0"/>
              <a:t>Team Ink</a:t>
            </a:r>
            <a:r>
              <a:rPr lang="en-US" dirty="0" smtClean="0">
                <a:solidFill>
                  <a:srgbClr val="FF0000"/>
                </a:solidFill>
              </a:rPr>
              <a:t>3D</a:t>
            </a:r>
            <a:r>
              <a:rPr lang="en-US" dirty="0"/>
              <a:t/>
            </a:r>
            <a:br>
              <a:rPr lang="en-US" dirty="0"/>
            </a:br>
            <a:r>
              <a:rPr lang="en-US" dirty="0" smtClean="0"/>
              <a:t>Detail Design Specification Review</a:t>
            </a:r>
            <a:endParaRPr lang="en-US" dirty="0"/>
          </a:p>
        </p:txBody>
      </p:sp>
      <p:sp>
        <p:nvSpPr>
          <p:cNvPr id="3" name="Subtitle 2"/>
          <p:cNvSpPr>
            <a:spLocks noGrp="1"/>
          </p:cNvSpPr>
          <p:nvPr>
            <p:ph type="subTitle" idx="1"/>
          </p:nvPr>
        </p:nvSpPr>
        <p:spPr>
          <a:xfrm>
            <a:off x="685800" y="4495800"/>
            <a:ext cx="6461760" cy="1066800"/>
          </a:xfrm>
        </p:spPr>
        <p:txBody>
          <a:bodyPr>
            <a:normAutofit fontScale="77500" lnSpcReduction="20000"/>
          </a:bodyPr>
          <a:lstStyle/>
          <a:p>
            <a:r>
              <a:rPr lang="en-US" dirty="0" smtClean="0"/>
              <a:t>Daniel Lain</a:t>
            </a:r>
          </a:p>
          <a:p>
            <a:r>
              <a:rPr lang="en-US" dirty="0" smtClean="0"/>
              <a:t>Tim Edmonson</a:t>
            </a:r>
          </a:p>
          <a:p>
            <a:r>
              <a:rPr lang="en-US" dirty="0" smtClean="0"/>
              <a:t>Shawn Simonson</a:t>
            </a:r>
          </a:p>
          <a:p>
            <a:r>
              <a:rPr lang="en-US" dirty="0" smtClean="0"/>
              <a:t>Jesse Bowles</a:t>
            </a:r>
            <a:endParaRPr lang="en-US" dirty="0"/>
          </a:p>
        </p:txBody>
      </p:sp>
    </p:spTree>
    <p:extLst>
      <p:ext uri="{BB962C8B-B14F-4D97-AF65-F5344CB8AC3E}">
        <p14:creationId xmlns:p14="http://schemas.microsoft.com/office/powerpoint/2010/main" val="1760931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Printer Status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Printer Status.png"/>
          <p:cNvPicPr/>
          <p:nvPr/>
        </p:nvPicPr>
        <p:blipFill rotWithShape="1">
          <a:blip r:embed="rId2" cstate="print">
            <a:extLst>
              <a:ext uri="{28A0092B-C50C-407E-A947-70E740481C1C}">
                <a14:useLocalDpi xmlns:a14="http://schemas.microsoft.com/office/drawing/2010/main" val="0"/>
              </a:ext>
            </a:extLst>
          </a:blip>
          <a:srcRect l="3427" r="3713"/>
          <a:stretch/>
        </p:blipFill>
        <p:spPr bwMode="auto">
          <a:xfrm>
            <a:off x="1219200" y="1371600"/>
            <a:ext cx="5181600" cy="2383155"/>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953573249"/>
              </p:ext>
            </p:extLst>
          </p:nvPr>
        </p:nvGraphicFramePr>
        <p:xfrm>
          <a:off x="685800" y="4211955"/>
          <a:ext cx="6219825" cy="2528316"/>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extruderTemperature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ArrayList&lt;Double&gt;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An ArrayList containing the current temperature of each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degrees C</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material constraints of the materials in each extruder.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bedTemperature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current temperature of the printer bed.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degrees C</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constraints.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positionX</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x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positionY</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y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z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gCodesExectured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900">
                          <a:effectLst/>
                        </a:rPr>
                        <a:t>List</a:t>
                      </a:r>
                      <a:endParaRPr lang="en-US" sz="1100">
                        <a:effectLst/>
                      </a:endParaRPr>
                    </a:p>
                    <a:p>
                      <a:pPr marL="0" marR="0" algn="just">
                        <a:lnSpc>
                          <a:spcPct val="105000"/>
                        </a:lnSpc>
                        <a:spcBef>
                          <a:spcPts val="0"/>
                        </a:spcBef>
                        <a:spcAft>
                          <a:spcPts val="0"/>
                        </a:spcAft>
                      </a:pPr>
                      <a:r>
                        <a:rPr lang="en-US" sz="900">
                          <a:effectLst/>
                        </a:rPr>
                        <a:t>&lt;String&gt;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last 5 GCodes executed.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909908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Subsection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ubsection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143000"/>
            <a:ext cx="5943600" cy="256794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4061639845"/>
              </p:ext>
            </p:extLst>
          </p:nvPr>
        </p:nvGraphicFramePr>
        <p:xfrm>
          <a:off x="947530" y="4114800"/>
          <a:ext cx="6219825" cy="2080260"/>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bottomZ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bottom of the subsection with relation to the entire object to be printed.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topZ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top of the subsection with relation to the entire object to be printed.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 and less than the total height of the object.</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amfFile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reference to the AMF file of the subsection.  This is set during preprocessing.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gCodeFile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reference to the gCode file of the subsection.  This is set during processing.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002889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Print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990600"/>
            <a:ext cx="5943600" cy="291846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238323097"/>
              </p:ext>
            </p:extLst>
          </p:nvPr>
        </p:nvGraphicFramePr>
        <p:xfrm>
          <a:off x="914400" y="4267200"/>
          <a:ext cx="6219825" cy="1280160"/>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customStartGCode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print starts.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G-Codes that are understood by the printer.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customEndGCode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print ends.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G-Codes that are understood by the printer.</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542764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1066800"/>
          </a:xfrm>
        </p:spPr>
        <p:txBody>
          <a:bodyPr/>
          <a:lstStyle/>
          <a:p>
            <a:r>
              <a:rPr lang="en-US" dirty="0" smtClean="0"/>
              <a:t>Infill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Infill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16" y="1066800"/>
            <a:ext cx="3886200" cy="214122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730414242"/>
              </p:ext>
            </p:extLst>
          </p:nvPr>
        </p:nvGraphicFramePr>
        <p:xfrm>
          <a:off x="3733800" y="833940"/>
          <a:ext cx="4649882" cy="6048756"/>
        </p:xfrm>
        <a:graphic>
          <a:graphicData uri="http://schemas.openxmlformats.org/drawingml/2006/table">
            <a:tbl>
              <a:tblPr firstRow="1" firstCol="1" bandRow="1">
                <a:tableStyleId>{5C22544A-7EE6-4342-B048-85BDC9FD1C3A}</a:tableStyleId>
              </a:tblPr>
              <a:tblGrid>
                <a:gridCol w="1075896"/>
                <a:gridCol w="524305"/>
                <a:gridCol w="1610409"/>
                <a:gridCol w="341554"/>
                <a:gridCol w="1097718"/>
              </a:tblGrid>
              <a:tr h="270529">
                <a:tc>
                  <a:txBody>
                    <a:bodyPr/>
                    <a:lstStyle/>
                    <a:p>
                      <a:pPr marL="0" marR="0" algn="just">
                        <a:lnSpc>
                          <a:spcPct val="105000"/>
                        </a:lnSpc>
                        <a:spcBef>
                          <a:spcPts val="0"/>
                        </a:spcBef>
                        <a:spcAft>
                          <a:spcPts val="0"/>
                        </a:spcAft>
                      </a:pPr>
                      <a:r>
                        <a:rPr lang="en-US" sz="900" dirty="0">
                          <a:effectLst/>
                        </a:rPr>
                        <a:t>Name</a:t>
                      </a:r>
                      <a:endParaRPr lang="en-US" sz="1000" dirty="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Data Type</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dirty="0">
                          <a:effectLst/>
                        </a:rPr>
                        <a:t>Description</a:t>
                      </a:r>
                      <a:endParaRPr lang="en-US" sz="1000" dirty="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Units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Boundaries</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infillDensity</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double</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density of infill from 0.0 - 1.0.  0.0 being no infill, 1.0 being a solid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Ratio</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0.0 – 1.0</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infillPattern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String</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pattern to use for internal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Within set of available infill patterns.</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topBottomInfillPattern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String</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pattern to use for the top and bottom layers'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Within set of available infill patterns.</a:t>
                      </a:r>
                      <a:endParaRPr lang="en-US" sz="1000">
                        <a:effectLst/>
                        <a:latin typeface="Times New Roman"/>
                        <a:ea typeface="Times New Roman"/>
                        <a:cs typeface="Times New Roman"/>
                      </a:endParaRPr>
                    </a:p>
                  </a:txBody>
                  <a:tcPr marL="60512" marR="60512" marT="0" marB="0"/>
                </a:tc>
              </a:tr>
              <a:tr h="962564">
                <a:tc>
                  <a:txBody>
                    <a:bodyPr/>
                    <a:lstStyle/>
                    <a:p>
                      <a:pPr marL="0" marR="0" algn="just">
                        <a:lnSpc>
                          <a:spcPct val="105000"/>
                        </a:lnSpc>
                        <a:spcBef>
                          <a:spcPts val="0"/>
                        </a:spcBef>
                        <a:spcAft>
                          <a:spcPts val="0"/>
                        </a:spcAft>
                      </a:pPr>
                      <a:r>
                        <a:rPr lang="en-US" sz="900">
                          <a:effectLst/>
                        </a:rPr>
                        <a:t>infillEveryNLayers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ratio of layers to infill layers expresses as an integer &gt;= 1.   For example, infillEveryNLayers = 2 results in using infill every other layer, while infillEveryNLayers = 1 results in infill every layer.</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than or equal to 1.</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onlyInfillWhereNeeded</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infill is treated as support material and only extruded where necessary.</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True or false</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solidInfillEveryNLayers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a integer other than 0, a layer of solid infill with be extruded n layers, where the value of solidInfillEveryNLayers is 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than or equal to 0.</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infillAngle</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Default base angle for fill orientation in degrees from 0 to 359. This is the angle the infill will oriented in relation to the vertical 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degrees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0 – 359</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solidInfillThresholdArea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threshold for area in square mm for which to force solid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mm</a:t>
                      </a:r>
                      <a:r>
                        <a:rPr lang="en-US" sz="900" baseline="30000">
                          <a:effectLst/>
                        </a:rPr>
                        <a:t>2</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or equal to 0.</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onlyRetractInfillWhenCrossingPerimeters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filament will not be retracted unless crossing a perimeter, resulting in some visible oozing throughout the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True or false</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infillBeforePerimeters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infill for each layer will be extruded before the perimeters are extruded.</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dirty="0">
                          <a:effectLst/>
                        </a:rPr>
                        <a:t>True or false</a:t>
                      </a:r>
                      <a:endParaRPr lang="en-US" sz="1000" dirty="0">
                        <a:effectLst/>
                        <a:latin typeface="Times New Roman"/>
                        <a:ea typeface="Times New Roman"/>
                        <a:cs typeface="Times New Roman"/>
                      </a:endParaRPr>
                    </a:p>
                  </a:txBody>
                  <a:tcPr marL="60512" marR="60512" marT="0" marB="0"/>
                </a:tc>
              </a:tr>
            </a:tbl>
          </a:graphicData>
        </a:graphic>
      </p:graphicFrame>
    </p:spTree>
    <p:extLst>
      <p:ext uri="{BB962C8B-B14F-4D97-AF65-F5344CB8AC3E}">
        <p14:creationId xmlns:p14="http://schemas.microsoft.com/office/powerpoint/2010/main" val="903402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Layer &amp; Perimeter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LayerAndPerimetersConif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171491"/>
            <a:ext cx="6172200" cy="2562309"/>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2907118592"/>
              </p:ext>
            </p:extLst>
          </p:nvPr>
        </p:nvGraphicFramePr>
        <p:xfrm>
          <a:off x="1066800" y="3886200"/>
          <a:ext cx="6219825" cy="28803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layerHeight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each layer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firstLayerHeight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the first layer of the print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vertical perimeters in the print.  Essentially the number of "walls" around the perimeter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randomizedStartingPoints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If true, each layer should start from a different vertex to avoid build up on a specific corner.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generateExtraPerimetersWhenNeeded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If true, extra perimeters should be added in slopes where more than the specified number of perimeters is needed.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solidTopLayers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solid layers to generate on the top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solidBottomLayers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solid layers to generate on the bottom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90455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Speed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peedConfiguration.png"/>
          <p:cNvPicPr/>
          <p:nvPr/>
        </p:nvPicPr>
        <p:blipFill rotWithShape="1">
          <a:blip r:embed="rId2" cstate="print">
            <a:extLst>
              <a:ext uri="{28A0092B-C50C-407E-A947-70E740481C1C}">
                <a14:useLocalDpi xmlns:a14="http://schemas.microsoft.com/office/drawing/2010/main" val="0"/>
              </a:ext>
            </a:extLst>
          </a:blip>
          <a:srcRect l="3943" t="5854" r="3884" b="6136"/>
          <a:stretch/>
        </p:blipFill>
        <p:spPr bwMode="auto">
          <a:xfrm>
            <a:off x="2057400" y="1066800"/>
            <a:ext cx="3886200" cy="2252207"/>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109157048"/>
              </p:ext>
            </p:extLst>
          </p:nvPr>
        </p:nvGraphicFramePr>
        <p:xfrm>
          <a:off x="1143000" y="3395207"/>
          <a:ext cx="6219825" cy="352044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smallPerimetersSpeed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small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externalPerimetersSpeed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external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solid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topSolidInfillSpeed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top solid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supportMaterialSpeed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support 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bridgesSpeed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bridges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gapFillSpeed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gap 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nonPrintMovesSpeed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non prdouble movements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firstLayerSpeed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the first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infillAcceleration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bridgeAcceleration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bridges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defaultAcceleration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Default 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244496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Skirt &amp; Brim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SkirtAndBrimConfiguration.png"/>
          <p:cNvPicPr/>
          <p:nvPr/>
        </p:nvPicPr>
        <p:blipFill rotWithShape="1">
          <a:blip r:embed="rId2">
            <a:extLst>
              <a:ext uri="{28A0092B-C50C-407E-A947-70E740481C1C}">
                <a14:useLocalDpi xmlns:a14="http://schemas.microsoft.com/office/drawing/2010/main" val="0"/>
              </a:ext>
            </a:extLst>
          </a:blip>
          <a:srcRect l="4604" t="9567" r="4560" b="9763"/>
          <a:stretch/>
        </p:blipFill>
        <p:spPr bwMode="auto">
          <a:xfrm>
            <a:off x="1524000" y="2126974"/>
            <a:ext cx="5398936" cy="2329732"/>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636995714"/>
              </p:ext>
            </p:extLst>
          </p:nvPr>
        </p:nvGraphicFramePr>
        <p:xfrm>
          <a:off x="1066800" y="4724400"/>
          <a:ext cx="6219825" cy="20802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skirtLoops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loops of skirt to extrude (0 will extrude no skirt).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Loops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skirtDistanceFromObject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distance from the object the skirt will be extruded at in mm &gt;= 0. Setting this to 0 will essentially turn the skirt into brim.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the skirt in layers &gt;= 1.</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1.</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skirtMinimumExtrusionLength</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minimum extrusion length of the skirt in mm &gt;= 0.</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brimWidth</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width of the brim in mm (0 will extrude no brim).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8247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Support 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upportMaterialConfiguration.png"/>
          <p:cNvPicPr/>
          <p:nvPr/>
        </p:nvPicPr>
        <p:blipFill rotWithShape="1">
          <a:blip r:embed="rId2">
            <a:extLst>
              <a:ext uri="{28A0092B-C50C-407E-A947-70E740481C1C}">
                <a14:useLocalDpi xmlns:a14="http://schemas.microsoft.com/office/drawing/2010/main" val="0"/>
              </a:ext>
            </a:extLst>
          </a:blip>
          <a:srcRect l="4382" t="9183" r="4649" b="9046"/>
          <a:stretch/>
        </p:blipFill>
        <p:spPr bwMode="auto">
          <a:xfrm>
            <a:off x="1676400" y="1142999"/>
            <a:ext cx="5029200" cy="2209139"/>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083115264"/>
              </p:ext>
            </p:extLst>
          </p:nvPr>
        </p:nvGraphicFramePr>
        <p:xfrm>
          <a:off x="1275522" y="3355584"/>
          <a:ext cx="6219825" cy="352044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generateSupportMaterial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When set to true, G-code for support material will be generated.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overhangThreshold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overhang threshold in degrees.  Support material will not be for overhangs whose slope angle is above this threshold.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degrees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0 – 180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enforceSupportForFirstNLayers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Forces support material on the first n 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raftLayers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Number of raft layers to print below the 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supportMaterialPattern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String</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Pattern used to generate support 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t>
                      </a:r>
                      <a:r>
                        <a:rPr lang="en-US" sz="1000" cap="all">
                          <a:effectLst/>
                        </a:rPr>
                        <a:t>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Within set of available infill patterns.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supportPatternSpacing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spacing in mm between support lines.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supportPatternAngle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angle the support pattern is extruded at (between 0 and 359).</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degrees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0 – 359</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interfaceLayers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interface layers to print between the raft and 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interfacePatternSpacing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spacing in mm between support lines.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69270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File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File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143000"/>
            <a:ext cx="7315200" cy="259080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655009389"/>
              </p:ext>
            </p:extLst>
          </p:nvPr>
        </p:nvGraphicFramePr>
        <p:xfrm>
          <a:off x="990600" y="4495800"/>
          <a:ext cx="6219825" cy="144018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parentSTLFile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reference to the parent STL that will be subsectioned in the preprocessing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subsectionSTLFile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reference to the STL file that represents the subsection of the parent STL file.  This is set in the preprocessing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34970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MaterialConfiguration.png"/>
          <p:cNvPicPr/>
          <p:nvPr/>
        </p:nvPicPr>
        <p:blipFill rotWithShape="1">
          <a:blip r:embed="rId2" cstate="print">
            <a:extLst>
              <a:ext uri="{28A0092B-C50C-407E-A947-70E740481C1C}">
                <a14:useLocalDpi xmlns:a14="http://schemas.microsoft.com/office/drawing/2010/main" val="0"/>
              </a:ext>
            </a:extLst>
          </a:blip>
          <a:srcRect l="4649" t="5147" r="3980" b="4301"/>
          <a:stretch/>
        </p:blipFill>
        <p:spPr bwMode="auto">
          <a:xfrm>
            <a:off x="0" y="1066800"/>
            <a:ext cx="3990892" cy="403595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861133437"/>
              </p:ext>
            </p:extLst>
          </p:nvPr>
        </p:nvGraphicFramePr>
        <p:xfrm>
          <a:off x="4038600" y="990600"/>
          <a:ext cx="4343401" cy="5791200"/>
        </p:xfrm>
        <a:graphic>
          <a:graphicData uri="http://schemas.openxmlformats.org/drawingml/2006/table">
            <a:tbl>
              <a:tblPr firstRow="1" firstCol="1" bandRow="1">
                <a:tableStyleId>{5C22544A-7EE6-4342-B048-85BDC9FD1C3A}</a:tableStyleId>
              </a:tblPr>
              <a:tblGrid>
                <a:gridCol w="1004983"/>
                <a:gridCol w="398803"/>
                <a:gridCol w="1595209"/>
                <a:gridCol w="358922"/>
                <a:gridCol w="985484"/>
              </a:tblGrid>
              <a:tr h="193040">
                <a:tc>
                  <a:txBody>
                    <a:bodyPr/>
                    <a:lstStyle/>
                    <a:p>
                      <a:pPr marL="0" marR="0" algn="just">
                        <a:lnSpc>
                          <a:spcPct val="105000"/>
                        </a:lnSpc>
                        <a:spcBef>
                          <a:spcPts val="0"/>
                        </a:spcBef>
                        <a:spcAft>
                          <a:spcPts val="0"/>
                        </a:spcAft>
                      </a:pPr>
                      <a:r>
                        <a:rPr lang="en-US" sz="500">
                          <a:effectLst/>
                        </a:rPr>
                        <a:t>Name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Data Type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Description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Units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Boundaries</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filamentDiameter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Diameter in mm of the filament.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a:t>
                      </a:r>
                      <a:endParaRPr lang="en-US" sz="500">
                        <a:effectLst/>
                        <a:latin typeface="Times New Roman"/>
                        <a:ea typeface="Times New Roman"/>
                        <a:cs typeface="Times New Roman"/>
                      </a:endParaRPr>
                    </a:p>
                  </a:txBody>
                  <a:tcPr marL="34290" marR="34290" marT="0" marB="0"/>
                </a:tc>
              </a:tr>
              <a:tr h="386080">
                <a:tc>
                  <a:txBody>
                    <a:bodyPr/>
                    <a:lstStyle/>
                    <a:p>
                      <a:pPr marL="0" marR="0" algn="just">
                        <a:lnSpc>
                          <a:spcPct val="105000"/>
                        </a:lnSpc>
                        <a:spcBef>
                          <a:spcPts val="0"/>
                        </a:spcBef>
                        <a:spcAft>
                          <a:spcPts val="0"/>
                        </a:spcAft>
                      </a:pPr>
                      <a:r>
                        <a:rPr lang="en-US" sz="500">
                          <a:effectLst/>
                        </a:rPr>
                        <a:t>extrusionMultiplier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Flow rate multiplier.  This changes the flow rate proportionally. 0.9 will be 90% flow rate, while 1.1 will be 110% flow rate.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Ratio</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firstLayerExtrusionTemperature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temperature (in degrees C) the extruder needs to be to extrude the first layer of this material.</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degrees C</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Within extruder temperature range.</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extrusionTemperature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temperature (in degrees C) the extruder needs to be to extrude this material.</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degrees C</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Within extruder temperature range.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retractionLength</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Length (in mm) to retract during retraction. 0 to disable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retractionLiftZ</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(positive) z value to quickly lift the extruder by during a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retractionSpeed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speed (in mm/s) at which to retract the filament during retraction (extruder motor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extraLengthAfterRetraction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extra length of filament to push out during the first extrude after a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minimumTravelAfterRetraction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Retraction is not triggered when travel moves shorter than this distance.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retractOnLayerChange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retraction will be triggered on each layer 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wipeBeforeRetract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the nozzle will be moved while retracting to reduce blob.</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retractionLengthBeforeToolChange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Length (in mm) to retract when the tool is disabled.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extraLengthOnToolReenable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extra length of filament to push out during the first extrude after the tool is re-enabled.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fanAlwaysOn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fan will always run at at least minimum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enableAutoCooling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fan speed will automatically be set based on printing time.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minFanSpeed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minimum fan speed in 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0 – maxFanSpeed</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maxFanSpeed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maximum fan speed in 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minFanSpeed – 100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bridgeFanSpeedPercent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percentage of default fan speed used for bridges expressed as an int (100 = 100%)</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0 – 100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disableFanForFirstNLayers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number of first layers to disable the fan for.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Layers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enableFanTimeThreshold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If the print time of a layer is below this threshold (in seconds), the fan will be activated.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Seconds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386080">
                <a:tc>
                  <a:txBody>
                    <a:bodyPr/>
                    <a:lstStyle/>
                    <a:p>
                      <a:pPr marL="0" marR="0" algn="just">
                        <a:lnSpc>
                          <a:spcPct val="105000"/>
                        </a:lnSpc>
                        <a:spcBef>
                          <a:spcPts val="0"/>
                        </a:spcBef>
                        <a:spcAft>
                          <a:spcPts val="0"/>
                        </a:spcAft>
                      </a:pPr>
                      <a:r>
                        <a:rPr lang="en-US" sz="500">
                          <a:effectLst/>
                        </a:rPr>
                        <a:t>slowDownTimeTreshold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If the print time of a layer is below this threshold (in seconds), the move speed will be slowed to attempt to get the layer print time up to this threshold.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Seconds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minPrintSpeed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move speed will not be scaled down below this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customStartGCode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400">
                          <a:effectLst/>
                        </a:rPr>
                        <a:t>String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The custom G-Code to run when the material starts printing.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G-Codes that are understood by the printer.</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customEndGCode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400">
                          <a:effectLst/>
                        </a:rPr>
                        <a:t>String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The custom G-Code to run when the material stops printing.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dirty="0">
                          <a:effectLst/>
                        </a:rPr>
                        <a:t>G-Codes that are understood by the printer.</a:t>
                      </a:r>
                      <a:endParaRPr lang="en-US" sz="500" dirty="0">
                        <a:effectLst/>
                        <a:latin typeface="Times New Roman"/>
                        <a:ea typeface="Times New Roman"/>
                        <a:cs typeface="Times New Roman"/>
                      </a:endParaRPr>
                    </a:p>
                  </a:txBody>
                  <a:tcPr marL="34290" marR="34290" marT="0" marB="0"/>
                </a:tc>
              </a:tr>
            </a:tbl>
          </a:graphicData>
        </a:graphic>
      </p:graphicFrame>
    </p:spTree>
    <p:extLst>
      <p:ext uri="{BB962C8B-B14F-4D97-AF65-F5344CB8AC3E}">
        <p14:creationId xmlns:p14="http://schemas.microsoft.com/office/powerpoint/2010/main" val="2230794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Architecture Overview</a:t>
            </a:r>
          </a:p>
          <a:p>
            <a:r>
              <a:rPr lang="en-US" dirty="0" smtClean="0"/>
              <a:t>Module Overview</a:t>
            </a:r>
          </a:p>
          <a:p>
            <a:r>
              <a:rPr lang="en-US" dirty="0" smtClean="0"/>
              <a:t>Critical Data Object Requirements</a:t>
            </a:r>
          </a:p>
          <a:p>
            <a:r>
              <a:rPr lang="en-US" dirty="0" smtClean="0"/>
              <a:t>Detail Module Descriptions</a:t>
            </a:r>
          </a:p>
          <a:p>
            <a:r>
              <a:rPr lang="en-US" dirty="0" smtClean="0"/>
              <a:t>Requirements Traceability</a:t>
            </a:r>
          </a:p>
          <a:p>
            <a:r>
              <a:rPr lang="en-US" dirty="0" smtClean="0"/>
              <a:t>Acceptance Plan</a:t>
            </a:r>
          </a:p>
          <a:p>
            <a:endParaRPr lang="en-US" dirty="0" smtClean="0"/>
          </a:p>
          <a:p>
            <a:endParaRPr lang="en-US" dirty="0" smtClean="0"/>
          </a:p>
        </p:txBody>
      </p:sp>
    </p:spTree>
    <p:extLst>
      <p:ext uri="{BB962C8B-B14F-4D97-AF65-F5344CB8AC3E}">
        <p14:creationId xmlns:p14="http://schemas.microsoft.com/office/powerpoint/2010/main" val="3294571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63974300"/>
              </p:ext>
            </p:extLst>
          </p:nvPr>
        </p:nvGraphicFramePr>
        <p:xfrm>
          <a:off x="1066800" y="3886200"/>
          <a:ext cx="6219825" cy="28803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dirty="0">
                          <a:effectLst/>
                        </a:rPr>
                        <a:t>Name</a:t>
                      </a:r>
                      <a:endParaRPr lang="en-US" sz="1100" dirty="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extruderType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String</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type of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Within the set of available extruder types.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nozzleDiameter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diameter of the nozzle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xOffset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x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yOffset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y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zOffset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z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customStartGCode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extruder is activated for extrusion.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G-Codes that are understood by the printer.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customEndGCode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extruder is deactivated after extrusion.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G-Codes that are understood by the printer.</a:t>
                      </a:r>
                      <a:endParaRPr lang="en-US" sz="1100" dirty="0">
                        <a:effectLst/>
                        <a:latin typeface="Times New Roman"/>
                        <a:ea typeface="Times New Roman"/>
                        <a:cs typeface="Times New Roman"/>
                      </a:endParaRPr>
                    </a:p>
                  </a:txBody>
                  <a:tcPr marL="68580" marR="68580" marT="0" marB="0"/>
                </a:tc>
              </a:tr>
            </a:tbl>
          </a:graphicData>
        </a:graphic>
      </p:graphicFrame>
      <p:pic>
        <p:nvPicPr>
          <p:cNvPr id="9" name="Picture 8" descr="D:\dds_diagrams\Data Classes Aggregation Heirachy - ExtruderConfiguration.png"/>
          <p:cNvPicPr/>
          <p:nvPr/>
        </p:nvPicPr>
        <p:blipFill rotWithShape="1">
          <a:blip r:embed="rId2">
            <a:extLst>
              <a:ext uri="{28A0092B-C50C-407E-A947-70E740481C1C}">
                <a14:useLocalDpi xmlns:a14="http://schemas.microsoft.com/office/drawing/2010/main" val="0"/>
              </a:ext>
            </a:extLst>
          </a:blip>
          <a:srcRect l="3356" t="8554" r="3935" b="8370"/>
          <a:stretch/>
        </p:blipFill>
        <p:spPr bwMode="auto">
          <a:xfrm>
            <a:off x="1494845" y="1216550"/>
            <a:ext cx="5510254" cy="2194560"/>
          </a:xfrm>
          <a:prstGeom prst="rect">
            <a:avLst/>
          </a:prstGeom>
          <a:noFill/>
          <a:ln>
            <a:noFill/>
          </a:ln>
        </p:spPr>
      </p:pic>
    </p:spTree>
    <p:extLst>
      <p:ext uri="{BB962C8B-B14F-4D97-AF65-F5344CB8AC3E}">
        <p14:creationId xmlns:p14="http://schemas.microsoft.com/office/powerpoint/2010/main" val="3050709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User Interface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239000"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535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Database Subsystem</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a:stretch>
            <a:fillRect/>
          </a:stretch>
        </p:blipFill>
        <p:spPr>
          <a:xfrm>
            <a:off x="228600" y="990600"/>
            <a:ext cx="8077200" cy="5791200"/>
          </a:xfrm>
          <a:prstGeom prst="rect">
            <a:avLst/>
          </a:prstGeom>
        </p:spPr>
      </p:pic>
    </p:spTree>
    <p:extLst>
      <p:ext uri="{BB962C8B-B14F-4D97-AF65-F5344CB8AC3E}">
        <p14:creationId xmlns:p14="http://schemas.microsoft.com/office/powerpoint/2010/main" val="2440201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Persistence Framework Module</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06809180"/>
              </p:ext>
            </p:extLst>
          </p:nvPr>
        </p:nvGraphicFramePr>
        <p:xfrm>
          <a:off x="29817" y="1295401"/>
          <a:ext cx="4999382" cy="5562599"/>
        </p:xfrm>
        <a:graphic>
          <a:graphicData uri="http://schemas.openxmlformats.org/drawingml/2006/table">
            <a:tbl>
              <a:tblPr>
                <a:tableStyleId>{5C22544A-7EE6-4342-B048-85BDC9FD1C3A}</a:tableStyleId>
              </a:tblPr>
              <a:tblGrid>
                <a:gridCol w="1665748"/>
                <a:gridCol w="1666817"/>
                <a:gridCol w="1666817"/>
              </a:tblGrid>
              <a:tr h="204668">
                <a:tc>
                  <a:txBody>
                    <a:bodyPr/>
                    <a:lstStyle/>
                    <a:p>
                      <a:pPr marL="0" marR="0" algn="just">
                        <a:lnSpc>
                          <a:spcPct val="105000"/>
                        </a:lnSpc>
                        <a:spcBef>
                          <a:spcPts val="0"/>
                        </a:spcBef>
                        <a:spcAft>
                          <a:spcPts val="800"/>
                        </a:spcAft>
                      </a:pPr>
                      <a:r>
                        <a:rPr lang="en-US" sz="900" dirty="0">
                          <a:effectLst/>
                        </a:rPr>
                        <a:t>Interface</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dirty="0">
                          <a:effectLst/>
                        </a:rPr>
                        <a:t>Information Required</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dirty="0">
                          <a:effectLst/>
                        </a:rPr>
                        <a:t>Information Returned</a:t>
                      </a:r>
                      <a:endParaRPr lang="en-US" sz="900" dirty="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None</a:t>
                      </a:r>
                      <a:endParaRPr lang="en-US" sz="900" dirty="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err="1">
                          <a:effectLst/>
                        </a:rPr>
                        <a:t>ArrayList</a:t>
                      </a:r>
                      <a:r>
                        <a:rPr lang="en-US" sz="900" dirty="0">
                          <a:effectLst/>
                        </a:rPr>
                        <a:t>&lt;String&gt; of names</a:t>
                      </a:r>
                      <a:endParaRPr lang="en-US" sz="900" dirty="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getExtruderConfigurations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getMaterialConfigurations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getPrintJobConfigurations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getPrinterConfig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getExtruderConfig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getMaterialConfig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savePrintConfiguration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deletePrinterConfiguration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deletePrintConfiguration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Boolean success state</a:t>
                      </a:r>
                      <a:endParaRPr lang="en-US" sz="900" dirty="0">
                        <a:effectLst/>
                        <a:latin typeface="Times New Roman"/>
                        <a:ea typeface="Times New Roman"/>
                        <a:cs typeface="Times New Roman"/>
                      </a:endParaRP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5079044"/>
              </p:ext>
            </p:extLst>
          </p:nvPr>
        </p:nvGraphicFramePr>
        <p:xfrm>
          <a:off x="5105400" y="1676400"/>
          <a:ext cx="3352800" cy="1985645"/>
        </p:xfrm>
        <a:graphic>
          <a:graphicData uri="http://schemas.openxmlformats.org/drawingml/2006/table">
            <a:tbl>
              <a:tblPr>
                <a:tableStyleId>{5C22544A-7EE6-4342-B048-85BDC9FD1C3A}</a:tableStyleId>
              </a:tblPr>
              <a:tblGrid>
                <a:gridCol w="1676400"/>
                <a:gridCol w="1676400"/>
              </a:tblGrid>
              <a:tr h="225425">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Printer Hardware Configuration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ExtruderConfiguration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Extruder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MaterialConfiguration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Material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PrintJobConfiguration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Print Job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dirty="0">
                          <a:effectLst/>
                        </a:rPr>
                        <a:t>Print Controller</a:t>
                      </a:r>
                      <a:endParaRPr lang="en-US" sz="1100" dirty="0">
                        <a:effectLst/>
                        <a:latin typeface="Times New Roman"/>
                        <a:ea typeface="Times New Roman"/>
                        <a:cs typeface="Times New Roman"/>
                      </a:endParaRPr>
                    </a:p>
                  </a:txBody>
                  <a:tcPr marL="114300" marR="114300" marT="0" marB="0"/>
                </a:tc>
              </a:tr>
            </a:tbl>
          </a:graphicData>
        </a:graphic>
      </p:graphicFrame>
      <p:sp>
        <p:nvSpPr>
          <p:cNvPr id="9" name="Title 1"/>
          <p:cNvSpPr txBox="1">
            <a:spLocks/>
          </p:cNvSpPr>
          <p:nvPr/>
        </p:nvSpPr>
        <p:spPr>
          <a:xfrm>
            <a:off x="-15903" y="914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Interfaces</a:t>
            </a:r>
            <a:endParaRPr lang="en-US" sz="2000" dirty="0"/>
          </a:p>
        </p:txBody>
      </p:sp>
      <p:sp>
        <p:nvSpPr>
          <p:cNvPr id="10" name="Title 1"/>
          <p:cNvSpPr txBox="1">
            <a:spLocks/>
          </p:cNvSpPr>
          <p:nvPr/>
        </p:nvSpPr>
        <p:spPr>
          <a:xfrm>
            <a:off x="5105400" y="1295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Internal Data Descriptors</a:t>
            </a:r>
            <a:endParaRPr lang="en-US" sz="2000" dirty="0"/>
          </a:p>
        </p:txBody>
      </p:sp>
    </p:spTree>
    <p:extLst>
      <p:ext uri="{BB962C8B-B14F-4D97-AF65-F5344CB8AC3E}">
        <p14:creationId xmlns:p14="http://schemas.microsoft.com/office/powerpoint/2010/main" val="2126590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 Structure Module</a:t>
            </a:r>
            <a:endParaRPr lang="en-US" dirty="0"/>
          </a:p>
        </p:txBody>
      </p:sp>
      <p:sp>
        <p:nvSpPr>
          <p:cNvPr id="5" name="Content Placeholder 4"/>
          <p:cNvSpPr>
            <a:spLocks noGrp="1"/>
          </p:cNvSpPr>
          <p:nvPr>
            <p:ph idx="1"/>
          </p:nvPr>
        </p:nvSpPr>
        <p:spPr/>
        <p:txBody>
          <a:bodyPr/>
          <a:lstStyle/>
          <a:p>
            <a:r>
              <a:rPr lang="en-US" smtClean="0"/>
              <a:t/>
            </a:r>
            <a:br>
              <a:rPr lang="en-US"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p:cNvSpPr txBox="1">
            <a:spLocks/>
          </p:cNvSpPr>
          <p:nvPr/>
        </p:nvSpPr>
        <p:spPr>
          <a:xfrm>
            <a:off x="-15903" y="914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Interfaces</a:t>
            </a:r>
            <a:endParaRPr lang="en-US" sz="2000" dirty="0"/>
          </a:p>
        </p:txBody>
      </p:sp>
      <p:sp>
        <p:nvSpPr>
          <p:cNvPr id="10" name="Title 1"/>
          <p:cNvSpPr txBox="1">
            <a:spLocks/>
          </p:cNvSpPr>
          <p:nvPr/>
        </p:nvSpPr>
        <p:spPr>
          <a:xfrm>
            <a:off x="5105400" y="1295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Internal Data Descriptors</a:t>
            </a:r>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3559732589"/>
              </p:ext>
            </p:extLst>
          </p:nvPr>
        </p:nvGraphicFramePr>
        <p:xfrm>
          <a:off x="5102750" y="1676400"/>
          <a:ext cx="3279250" cy="2018983"/>
        </p:xfrm>
        <a:graphic>
          <a:graphicData uri="http://schemas.openxmlformats.org/drawingml/2006/table">
            <a:tbl>
              <a:tblPr>
                <a:tableStyleId>{5C22544A-7EE6-4342-B048-85BDC9FD1C3A}</a:tableStyleId>
              </a:tblPr>
              <a:tblGrid>
                <a:gridCol w="1639625"/>
                <a:gridCol w="1639625"/>
              </a:tblGrid>
              <a:tr h="258763">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ExtruderConfiguration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MaterialConfiguration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PrintJobConfiguration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dirty="0">
                          <a:effectLst/>
                        </a:rPr>
                        <a:t>Persistence Framework</a:t>
                      </a:r>
                      <a:endParaRPr lang="en-US" sz="1100" dirty="0">
                        <a:effectLst/>
                        <a:latin typeface="Times New Roman"/>
                        <a:ea typeface="Times New Roman"/>
                        <a:cs typeface="Times New Roman"/>
                      </a:endParaRPr>
                    </a:p>
                  </a:txBody>
                  <a:tcPr marL="114300" marR="114300" marT="0" marB="0"/>
                </a:tc>
              </a:tr>
            </a:tbl>
          </a:graphicData>
        </a:graphic>
      </p:graphicFrame>
      <p:sp>
        <p:nvSpPr>
          <p:cNvPr id="12" name="Title 1"/>
          <p:cNvSpPr txBox="1">
            <a:spLocks/>
          </p:cNvSpPr>
          <p:nvPr/>
        </p:nvSpPr>
        <p:spPr>
          <a:xfrm>
            <a:off x="5105399" y="38100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External Data Descriptors</a:t>
            </a:r>
          </a:p>
        </p:txBody>
      </p:sp>
      <p:graphicFrame>
        <p:nvGraphicFramePr>
          <p:cNvPr id="13" name="Table 12"/>
          <p:cNvGraphicFramePr>
            <a:graphicFrameLocks noGrp="1"/>
          </p:cNvGraphicFramePr>
          <p:nvPr>
            <p:extLst>
              <p:ext uri="{D42A27DB-BD31-4B8C-83A1-F6EECF244321}">
                <p14:modId xmlns:p14="http://schemas.microsoft.com/office/powerpoint/2010/main" val="2941755151"/>
              </p:ext>
            </p:extLst>
          </p:nvPr>
        </p:nvGraphicFramePr>
        <p:xfrm>
          <a:off x="5105399" y="4495800"/>
          <a:ext cx="3276602" cy="1447800"/>
        </p:xfrm>
        <a:graphic>
          <a:graphicData uri="http://schemas.openxmlformats.org/drawingml/2006/table">
            <a:tbl>
              <a:tblPr>
                <a:tableStyleId>{5C22544A-7EE6-4342-B048-85BDC9FD1C3A}</a:tableStyleId>
              </a:tblPr>
              <a:tblGrid>
                <a:gridCol w="1638301"/>
                <a:gridCol w="1638301"/>
              </a:tblGrid>
              <a:tr h="482600">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482600">
                <a:tc>
                  <a:txBody>
                    <a:bodyPr/>
                    <a:lstStyle/>
                    <a:p>
                      <a:pPr marL="0" marR="0" algn="just">
                        <a:lnSpc>
                          <a:spcPct val="105000"/>
                        </a:lnSpc>
                        <a:spcBef>
                          <a:spcPts val="0"/>
                        </a:spcBef>
                        <a:spcAft>
                          <a:spcPts val="800"/>
                        </a:spcAft>
                      </a:pPr>
                      <a:r>
                        <a:rPr lang="en-US" sz="1100">
                          <a:effectLst/>
                        </a:rPr>
                        <a:t>ArrayList&lt;String&gt; of file name</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Storage Device (handled by OS)</a:t>
                      </a:r>
                      <a:endParaRPr lang="en-US" sz="1100">
                        <a:effectLst/>
                        <a:latin typeface="Times New Roman"/>
                        <a:ea typeface="Times New Roman"/>
                        <a:cs typeface="Times New Roman"/>
                      </a:endParaRPr>
                    </a:p>
                  </a:txBody>
                  <a:tcPr marL="114300" marR="114300" marT="0" marB="0"/>
                </a:tc>
              </a:tr>
              <a:tr h="482600">
                <a:tc>
                  <a:txBody>
                    <a:bodyPr/>
                    <a:lstStyle/>
                    <a:p>
                      <a:pPr marL="0" marR="0" algn="just">
                        <a:lnSpc>
                          <a:spcPct val="105000"/>
                        </a:lnSpc>
                        <a:spcBef>
                          <a:spcPts val="0"/>
                        </a:spcBef>
                        <a:spcAft>
                          <a:spcPts val="800"/>
                        </a:spcAft>
                      </a:pPr>
                      <a:r>
                        <a:rPr lang="en-US" sz="1100">
                          <a:effectLst/>
                        </a:rPr>
                        <a:t>XML files</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dirty="0">
                          <a:effectLst/>
                        </a:rPr>
                        <a:t>Storage Device (handled by OS)</a:t>
                      </a:r>
                      <a:endParaRPr lang="en-US" sz="1100" dirty="0">
                        <a:effectLst/>
                        <a:latin typeface="Times New Roman"/>
                        <a:ea typeface="Times New Roman"/>
                        <a:cs typeface="Times New Roman"/>
                      </a:endParaRPr>
                    </a:p>
                  </a:txBody>
                  <a:tcPr marL="114300" marR="114300" marT="0" marB="0"/>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503963856"/>
              </p:ext>
            </p:extLst>
          </p:nvPr>
        </p:nvGraphicFramePr>
        <p:xfrm>
          <a:off x="76201" y="1295401"/>
          <a:ext cx="4953000" cy="5562590"/>
        </p:xfrm>
        <a:graphic>
          <a:graphicData uri="http://schemas.openxmlformats.org/drawingml/2006/table">
            <a:tbl>
              <a:tblPr>
                <a:tableStyleId>{5C22544A-7EE6-4342-B048-85BDC9FD1C3A}</a:tableStyleId>
              </a:tblPr>
              <a:tblGrid>
                <a:gridCol w="1650294"/>
                <a:gridCol w="1651353"/>
                <a:gridCol w="1651353"/>
              </a:tblGrid>
              <a:tr h="172570">
                <a:tc>
                  <a:txBody>
                    <a:bodyPr/>
                    <a:lstStyle/>
                    <a:p>
                      <a:pPr marL="0" marR="0" algn="just">
                        <a:lnSpc>
                          <a:spcPct val="105000"/>
                        </a:lnSpc>
                        <a:spcBef>
                          <a:spcPts val="0"/>
                        </a:spcBef>
                        <a:spcAft>
                          <a:spcPts val="800"/>
                        </a:spcAft>
                      </a:pPr>
                      <a:r>
                        <a:rPr lang="en-US" sz="900" dirty="0">
                          <a:effectLst/>
                        </a:rPr>
                        <a:t>Interface</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a:effectLst/>
                        </a:rPr>
                        <a:t>Information Required</a:t>
                      </a:r>
                      <a:endParaRPr lang="en-US" sz="9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a:effectLst/>
                        </a:rPr>
                        <a:t>Information Returned</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err="1">
                          <a:effectLst/>
                        </a:rPr>
                        <a:t>ArrayList</a:t>
                      </a:r>
                      <a:r>
                        <a:rPr lang="en-US" sz="900" dirty="0">
                          <a:effectLst/>
                        </a:rPr>
                        <a:t>&lt;String&gt; of names</a:t>
                      </a:r>
                      <a:endParaRPr lang="en-US" sz="900" dirty="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getExtruderConfigurations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getMaterialConfigurations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getPrintJobConfigurations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getExtruderConfig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getMaterialConfig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Boolean success state</a:t>
                      </a:r>
                      <a:endParaRPr lang="en-US" sz="900" dirty="0">
                        <a:effectLst/>
                        <a:latin typeface="Times New Roman"/>
                        <a:ea typeface="Times New Roman"/>
                        <a:cs typeface="Times New Roman"/>
                      </a:endParaRPr>
                    </a:p>
                  </a:txBody>
                  <a:tcPr marL="114300" marR="114300" marT="0" marB="0"/>
                </a:tc>
              </a:tr>
            </a:tbl>
          </a:graphicData>
        </a:graphic>
      </p:graphicFrame>
    </p:spTree>
    <p:extLst>
      <p:ext uri="{BB962C8B-B14F-4D97-AF65-F5344CB8AC3E}">
        <p14:creationId xmlns:p14="http://schemas.microsoft.com/office/powerpoint/2010/main" val="12763908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02773644"/>
              </p:ext>
            </p:extLst>
          </p:nvPr>
        </p:nvGraphicFramePr>
        <p:xfrm>
          <a:off x="685802" y="1785770"/>
          <a:ext cx="5120751" cy="204825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715754">
                <a:tc>
                  <a:txBody>
                    <a:bodyPr/>
                    <a:lstStyle/>
                    <a:p>
                      <a:pPr marL="0" marR="0" algn="l">
                        <a:lnSpc>
                          <a:spcPct val="105000"/>
                        </a:lnSpc>
                        <a:spcBef>
                          <a:spcPts val="0"/>
                        </a:spcBef>
                        <a:spcAft>
                          <a:spcPts val="800"/>
                        </a:spcAft>
                      </a:pPr>
                      <a:r>
                        <a:rPr lang="en-US" sz="1600" dirty="0" err="1">
                          <a:effectLst/>
                        </a:rPr>
                        <a:t>importButton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Message to user of success or failure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715754">
                <a:tc>
                  <a:txBody>
                    <a:bodyPr/>
                    <a:lstStyle/>
                    <a:p>
                      <a:pPr marL="0" marR="0" algn="l">
                        <a:lnSpc>
                          <a:spcPct val="105000"/>
                        </a:lnSpc>
                        <a:spcBef>
                          <a:spcPts val="0"/>
                        </a:spcBef>
                        <a:spcAft>
                          <a:spcPts val="800"/>
                        </a:spcAft>
                      </a:pPr>
                      <a:r>
                        <a:rPr lang="en-US" sz="1600">
                          <a:effectLst/>
                        </a:rPr>
                        <a:t>deleteButton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Message to user of success or failure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24532584"/>
              </p:ext>
            </p:extLst>
          </p:nvPr>
        </p:nvGraphicFramePr>
        <p:xfrm>
          <a:off x="710005" y="4359146"/>
          <a:ext cx="5099124" cy="151884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rPr>
                        <a:t>User Input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a:effectLst/>
                        </a:rPr>
                        <a:t>User</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rPr>
                        <a:t>STL File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dirty="0">
                          <a:effectLst/>
                        </a:rPr>
                        <a:t>Storage Device (handled by OS)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923232"/>
            <a:ext cx="296610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942416"/>
            <a:ext cx="2710665"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710005" y="6385665"/>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462213"/>
          </a:xfrm>
          <a:prstGeom prst="rect">
            <a:avLst/>
          </a:prstGeom>
          <a:noFill/>
        </p:spPr>
        <p:txBody>
          <a:bodyPr wrap="square" rtlCol="0">
            <a:spAutoFit/>
          </a:bodyPr>
          <a:lstStyle/>
          <a:p>
            <a:pPr algn="ctr"/>
            <a:r>
              <a:rPr lang="en-US" sz="2200" dirty="0" smtClean="0"/>
              <a:t>“..generates </a:t>
            </a:r>
            <a:r>
              <a:rPr lang="en-US" sz="2200" dirty="0"/>
              <a:t>the </a:t>
            </a:r>
            <a:r>
              <a:rPr lang="en-US" sz="2200" dirty="0" smtClean="0"/>
              <a:t>Import </a:t>
            </a:r>
            <a:r>
              <a:rPr lang="en-US" sz="2200" dirty="0"/>
              <a:t>menu display that the user interacts with. The menu will provide options on screen such as import and delete</a:t>
            </a:r>
            <a:r>
              <a:rPr lang="en-US" sz="2200" dirty="0" smtClean="0"/>
              <a:t>.”</a:t>
            </a:r>
            <a:endParaRPr lang="en-US" sz="2200" dirty="0"/>
          </a:p>
        </p:txBody>
      </p:sp>
    </p:spTree>
    <p:extLst>
      <p:ext uri="{BB962C8B-B14F-4D97-AF65-F5344CB8AC3E}">
        <p14:creationId xmlns:p14="http://schemas.microsoft.com/office/powerpoint/2010/main" val="2677790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45337947"/>
              </p:ext>
            </p:extLst>
          </p:nvPr>
        </p:nvGraphicFramePr>
        <p:xfrm>
          <a:off x="685802" y="1785769"/>
          <a:ext cx="5120751" cy="3840480"/>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material and data to populate the MaterialConfiguration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56291839"/>
              </p:ext>
            </p:extLst>
          </p:nvPr>
        </p:nvGraphicFramePr>
        <p:xfrm>
          <a:off x="710005" y="5597548"/>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251227"/>
            <a:ext cx="3066060"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5873675" y="5251228"/>
            <a:ext cx="2644683"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063278" y="5620559"/>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677656"/>
          </a:xfrm>
          <a:prstGeom prst="rect">
            <a:avLst/>
          </a:prstGeom>
          <a:noFill/>
        </p:spPr>
        <p:txBody>
          <a:bodyPr wrap="square" rtlCol="0">
            <a:spAutoFit/>
          </a:bodyPr>
          <a:lstStyle/>
          <a:p>
            <a:pPr algn="ctr"/>
            <a:r>
              <a:rPr lang="en-US" sz="2200" dirty="0" smtClean="0"/>
              <a:t>“..</a:t>
            </a:r>
            <a:r>
              <a:rPr lang="en-US" sz="2400" dirty="0" smtClean="0"/>
              <a:t>a </a:t>
            </a:r>
            <a:r>
              <a:rPr lang="en-US" sz="2400" dirty="0"/>
              <a:t>menu screen where the user can insert the descriptors for new material that is not present in the database</a:t>
            </a:r>
            <a:r>
              <a:rPr lang="en-US" sz="2400" dirty="0" smtClean="0"/>
              <a:t>.”</a:t>
            </a:r>
            <a:endParaRPr lang="en-US" sz="2200" dirty="0"/>
          </a:p>
        </p:txBody>
      </p:sp>
    </p:spTree>
    <p:extLst>
      <p:ext uri="{BB962C8B-B14F-4D97-AF65-F5344CB8AC3E}">
        <p14:creationId xmlns:p14="http://schemas.microsoft.com/office/powerpoint/2010/main" val="3695612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2724793"/>
              </p:ext>
            </p:extLst>
          </p:nvPr>
        </p:nvGraphicFramePr>
        <p:xfrm>
          <a:off x="685802" y="1785770"/>
          <a:ext cx="5120751" cy="332841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 and data to populate the PrinterConfiguration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28065034"/>
              </p:ext>
            </p:extLst>
          </p:nvPr>
        </p:nvGraphicFramePr>
        <p:xfrm>
          <a:off x="710005" y="5380372"/>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4983586"/>
            <a:ext cx="318822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6358202"/>
            <a:ext cx="2743984"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3453989" y="6373591"/>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3046988"/>
          </a:xfrm>
          <a:prstGeom prst="rect">
            <a:avLst/>
          </a:prstGeom>
          <a:noFill/>
        </p:spPr>
        <p:txBody>
          <a:bodyPr wrap="square" rtlCol="0">
            <a:spAutoFit/>
          </a:bodyPr>
          <a:lstStyle/>
          <a:p>
            <a:pPr algn="ctr"/>
            <a:r>
              <a:rPr lang="en-US" sz="2200" dirty="0" smtClean="0"/>
              <a:t>“..</a:t>
            </a:r>
            <a:r>
              <a:rPr lang="en-US" sz="2400" dirty="0" smtClean="0"/>
              <a:t>a </a:t>
            </a:r>
            <a:r>
              <a:rPr lang="en-US" sz="2400" dirty="0"/>
              <a:t>menu that lets the user enter </a:t>
            </a:r>
            <a:r>
              <a:rPr lang="en-US" sz="2400" dirty="0" smtClean="0"/>
              <a:t>information so that </a:t>
            </a:r>
            <a:r>
              <a:rPr lang="en-US" sz="2400" dirty="0"/>
              <a:t>the </a:t>
            </a:r>
            <a:r>
              <a:rPr lang="en-US" sz="2400" dirty="0" smtClean="0"/>
              <a:t>system can </a:t>
            </a:r>
            <a:r>
              <a:rPr lang="en-US" sz="2400" dirty="0"/>
              <a:t>understand the dimensions and capabilities of the 3D </a:t>
            </a:r>
            <a:r>
              <a:rPr lang="en-US" sz="2400" dirty="0" smtClean="0"/>
              <a:t>printer.”</a:t>
            </a:r>
            <a:endParaRPr lang="en-US" sz="2200" dirty="0"/>
          </a:p>
        </p:txBody>
      </p:sp>
    </p:spTree>
    <p:extLst>
      <p:ext uri="{BB962C8B-B14F-4D97-AF65-F5344CB8AC3E}">
        <p14:creationId xmlns:p14="http://schemas.microsoft.com/office/powerpoint/2010/main" val="1732801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74842907"/>
              </p:ext>
            </p:extLst>
          </p:nvPr>
        </p:nvGraphicFramePr>
        <p:xfrm>
          <a:off x="685802" y="1785770"/>
          <a:ext cx="5120751" cy="358444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ExtruderConfiguration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41627969"/>
              </p:ext>
            </p:extLst>
          </p:nvPr>
        </p:nvGraphicFramePr>
        <p:xfrm>
          <a:off x="710005" y="5692656"/>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273825"/>
            <a:ext cx="3088272"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751152" y="4594576"/>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965402" y="5225518"/>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a menu that lets the user enter and save custom configurations for each extruder they own</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3595572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8267489"/>
              </p:ext>
            </p:extLst>
          </p:nvPr>
        </p:nvGraphicFramePr>
        <p:xfrm>
          <a:off x="685802" y="1785770"/>
          <a:ext cx="5120751" cy="358444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04198857"/>
              </p:ext>
            </p:extLst>
          </p:nvPr>
        </p:nvGraphicFramePr>
        <p:xfrm>
          <a:off x="710005" y="5602103"/>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6" y="5251972"/>
            <a:ext cx="3232651"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115723" y="4955773"/>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115723" y="5564072"/>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3416320"/>
          </a:xfrm>
          <a:prstGeom prst="rect">
            <a:avLst/>
          </a:prstGeom>
          <a:noFill/>
        </p:spPr>
        <p:txBody>
          <a:bodyPr wrap="square" rtlCol="0">
            <a:spAutoFit/>
          </a:bodyPr>
          <a:lstStyle/>
          <a:p>
            <a:pPr algn="ctr"/>
            <a:r>
              <a:rPr lang="en-US" sz="2200" dirty="0" smtClean="0"/>
              <a:t>“..</a:t>
            </a:r>
            <a:r>
              <a:rPr lang="en-US" sz="2400" dirty="0"/>
              <a:t> a menu that lets the user enter and save a set information that will let the system understand how the user wants a subsection of the print job to </a:t>
            </a:r>
            <a:r>
              <a:rPr lang="en-US" sz="2400" dirty="0" smtClean="0"/>
              <a:t>run.”</a:t>
            </a:r>
            <a:endParaRPr lang="en-US" sz="2200" dirty="0"/>
          </a:p>
        </p:txBody>
      </p:sp>
    </p:spTree>
    <p:extLst>
      <p:ext uri="{BB962C8B-B14F-4D97-AF65-F5344CB8AC3E}">
        <p14:creationId xmlns:p14="http://schemas.microsoft.com/office/powerpoint/2010/main" val="247514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sp>
        <p:nvSpPr>
          <p:cNvPr id="3" name="Content Placeholder 2"/>
          <p:cNvSpPr>
            <a:spLocks noGrp="1"/>
          </p:cNvSpPr>
          <p:nvPr>
            <p:ph idx="1"/>
          </p:nvPr>
        </p:nvSpPr>
        <p:spPr/>
        <p:txBody>
          <a:bodyPr>
            <a:normAutofit/>
          </a:bodyPr>
          <a:lstStyle/>
          <a:p>
            <a:r>
              <a:rPr lang="en-US" dirty="0" smtClean="0"/>
              <a:t>Configurability</a:t>
            </a:r>
          </a:p>
          <a:p>
            <a:r>
              <a:rPr lang="en-US" dirty="0" smtClean="0"/>
              <a:t>Modularity</a:t>
            </a:r>
          </a:p>
          <a:p>
            <a:r>
              <a:rPr lang="en-US" dirty="0" smtClean="0"/>
              <a:t>Expandability</a:t>
            </a:r>
          </a:p>
          <a:p>
            <a:r>
              <a:rPr lang="en-US" dirty="0" smtClean="0"/>
              <a:t>Portability</a:t>
            </a:r>
          </a:p>
          <a:p>
            <a:r>
              <a:rPr lang="en-US" dirty="0" smtClean="0"/>
              <a:t>Multiple Materials</a:t>
            </a:r>
          </a:p>
          <a:p>
            <a:endParaRPr lang="en-US" dirty="0" smtClean="0"/>
          </a:p>
        </p:txBody>
      </p:sp>
      <p:pic>
        <p:nvPicPr>
          <p:cNvPr id="4" name="Picture 3" descr="Mock-up 3D Print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1894397" y="3251200"/>
            <a:ext cx="5864225" cy="3606800"/>
          </a:xfrm>
          <a:prstGeom prst="rect">
            <a:avLst/>
          </a:prstGeom>
          <a:noFill/>
          <a:ln>
            <a:noFill/>
          </a:ln>
        </p:spPr>
      </p:pic>
    </p:spTree>
    <p:extLst>
      <p:ext uri="{BB962C8B-B14F-4D97-AF65-F5344CB8AC3E}">
        <p14:creationId xmlns:p14="http://schemas.microsoft.com/office/powerpoint/2010/main" val="2872499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14483462"/>
              </p:ext>
            </p:extLst>
          </p:nvPr>
        </p:nvGraphicFramePr>
        <p:xfrm>
          <a:off x="685802" y="1785770"/>
          <a:ext cx="5120751" cy="353210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loadPrintJobConfiguration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newSubsection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savePrintJobConfiguration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PrintJobConfiguration object</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25361265"/>
              </p:ext>
            </p:extLst>
          </p:nvPr>
        </p:nvGraphicFramePr>
        <p:xfrm>
          <a:off x="710005" y="5733349"/>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307960"/>
            <a:ext cx="2921681"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272057" y="4917741"/>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272057" y="5564072"/>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308324"/>
          </a:xfrm>
          <a:prstGeom prst="rect">
            <a:avLst/>
          </a:prstGeom>
          <a:noFill/>
        </p:spPr>
        <p:txBody>
          <a:bodyPr wrap="square" rtlCol="0">
            <a:spAutoFit/>
          </a:bodyPr>
          <a:lstStyle/>
          <a:p>
            <a:pPr algn="ctr"/>
            <a:r>
              <a:rPr lang="en-US" sz="2200" dirty="0" smtClean="0"/>
              <a:t>“..</a:t>
            </a:r>
            <a:r>
              <a:rPr lang="en-US" sz="2400" dirty="0"/>
              <a:t> a menu that allows the user to set up a print job by dividing the print job into subsections</a:t>
            </a:r>
            <a:r>
              <a:rPr lang="en-US" sz="2400" dirty="0" smtClean="0"/>
              <a:t>.”</a:t>
            </a:r>
            <a:endParaRPr lang="en-US" sz="2200" dirty="0"/>
          </a:p>
        </p:txBody>
      </p:sp>
    </p:spTree>
    <p:extLst>
      <p:ext uri="{BB962C8B-B14F-4D97-AF65-F5344CB8AC3E}">
        <p14:creationId xmlns:p14="http://schemas.microsoft.com/office/powerpoint/2010/main" val="2889251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26045834"/>
              </p:ext>
            </p:extLst>
          </p:nvPr>
        </p:nvGraphicFramePr>
        <p:xfrm>
          <a:off x="685802" y="1785770"/>
          <a:ext cx="5120751" cy="1995914"/>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cancelButton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67553013"/>
              </p:ext>
            </p:extLst>
          </p:nvPr>
        </p:nvGraphicFramePr>
        <p:xfrm>
          <a:off x="710005" y="4299633"/>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869905"/>
            <a:ext cx="307716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526272"/>
            <a:ext cx="2855045"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899608" y="5902788"/>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1938992"/>
          </a:xfrm>
          <a:prstGeom prst="rect">
            <a:avLst/>
          </a:prstGeom>
          <a:noFill/>
        </p:spPr>
        <p:txBody>
          <a:bodyPr wrap="square" rtlCol="0">
            <a:spAutoFit/>
          </a:bodyPr>
          <a:lstStyle/>
          <a:p>
            <a:pPr algn="ctr"/>
            <a:r>
              <a:rPr lang="en-US" sz="2200" dirty="0" smtClean="0"/>
              <a:t>“..</a:t>
            </a:r>
            <a:r>
              <a:rPr lang="en-US" sz="2400" dirty="0"/>
              <a:t> a window that displays the current status of the print job while the print job is ongoing</a:t>
            </a:r>
            <a:r>
              <a:rPr lang="en-US" sz="2400" dirty="0" smtClean="0"/>
              <a:t>.”</a:t>
            </a:r>
            <a:endParaRPr lang="en-US" sz="2200" dirty="0"/>
          </a:p>
        </p:txBody>
      </p:sp>
    </p:spTree>
    <p:extLst>
      <p:ext uri="{BB962C8B-B14F-4D97-AF65-F5344CB8AC3E}">
        <p14:creationId xmlns:p14="http://schemas.microsoft.com/office/powerpoint/2010/main" val="267585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97673923"/>
              </p:ext>
            </p:extLst>
          </p:nvPr>
        </p:nvGraphicFramePr>
        <p:xfrm>
          <a:off x="685802" y="1785770"/>
          <a:ext cx="5120751" cy="1943572"/>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importSTL</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65960685"/>
              </p:ext>
            </p:extLst>
          </p:nvPr>
        </p:nvGraphicFramePr>
        <p:xfrm>
          <a:off x="710005" y="4239237"/>
          <a:ext cx="5099124" cy="101545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869905"/>
            <a:ext cx="3066060"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214300"/>
            <a:ext cx="2699560"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45367967"/>
              </p:ext>
            </p:extLst>
          </p:nvPr>
        </p:nvGraphicFramePr>
        <p:xfrm>
          <a:off x="710005" y="5590816"/>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Import GUI Module</a:t>
                      </a:r>
                    </a:p>
                  </a:txBody>
                  <a:tcPr marL="85725" marR="85725" marT="0" marB="0"/>
                </a:tc>
              </a:tr>
            </a:tbl>
          </a:graphicData>
        </a:graphic>
      </p:graphicFrame>
      <p:sp>
        <p:nvSpPr>
          <p:cNvPr id="13" name="TextBox 12"/>
          <p:cNvSpPr txBox="1"/>
          <p:nvPr/>
        </p:nvSpPr>
        <p:spPr>
          <a:xfrm>
            <a:off x="5791200" y="1735553"/>
            <a:ext cx="2702859" cy="3046988"/>
          </a:xfrm>
          <a:prstGeom prst="rect">
            <a:avLst/>
          </a:prstGeom>
          <a:noFill/>
        </p:spPr>
        <p:txBody>
          <a:bodyPr wrap="square" rtlCol="0">
            <a:spAutoFit/>
          </a:bodyPr>
          <a:lstStyle/>
          <a:p>
            <a:pPr algn="ctr"/>
            <a:r>
              <a:rPr lang="en-US" sz="2200" dirty="0" smtClean="0"/>
              <a:t>“..</a:t>
            </a:r>
            <a:r>
              <a:rPr lang="en-US" sz="2400" dirty="0"/>
              <a:t> carries out the functions of importing or removing STL files from the system when called by the Import GUI Module</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2325432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67351998"/>
              </p:ext>
            </p:extLst>
          </p:nvPr>
        </p:nvGraphicFramePr>
        <p:xfrm>
          <a:off x="685802" y="1785770"/>
          <a:ext cx="5120751" cy="2816352"/>
        </p:xfrm>
        <a:graphic>
          <a:graphicData uri="http://schemas.openxmlformats.org/drawingml/2006/table">
            <a:tbl>
              <a:tblPr>
                <a:tableStyleId>{5C22544A-7EE6-4342-B048-85BDC9FD1C3A}</a:tableStyleId>
              </a:tblPr>
              <a:tblGrid>
                <a:gridCol w="1706187"/>
                <a:gridCol w="1707282"/>
                <a:gridCol w="1707282"/>
              </a:tblGrid>
              <a:tr h="351557">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2733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saveMaterialConfiguration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loadMaterialConfiguration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deleteMaterialConfiguration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29321" y="5332945"/>
            <a:ext cx="3246698" cy="369332"/>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702277"/>
            <a:ext cx="1879899" cy="338554"/>
          </a:xfrm>
          <a:prstGeom prst="rect">
            <a:avLst/>
          </a:prstGeom>
          <a:noFill/>
        </p:spPr>
        <p:txBody>
          <a:bodyPr wrap="square" rtlCol="0">
            <a:spAutoFit/>
          </a:bodyPr>
          <a:lstStyle/>
          <a:p>
            <a:r>
              <a:rPr lang="en-US" sz="1600" i="1" dirty="0" smtClean="0"/>
              <a:t>none</a:t>
            </a:r>
            <a:endParaRPr lang="en-US" sz="1600" i="1" dirty="0"/>
          </a:p>
        </p:txBody>
      </p:sp>
      <p:sp>
        <p:nvSpPr>
          <p:cNvPr id="12" name="TextBox 11"/>
          <p:cNvSpPr txBox="1"/>
          <p:nvPr/>
        </p:nvSpPr>
        <p:spPr>
          <a:xfrm>
            <a:off x="5791200" y="1735553"/>
            <a:ext cx="2702859" cy="1938992"/>
          </a:xfrm>
          <a:prstGeom prst="rect">
            <a:avLst/>
          </a:prstGeom>
          <a:noFill/>
        </p:spPr>
        <p:txBody>
          <a:bodyPr wrap="square" rtlCol="0">
            <a:spAutoFit/>
          </a:bodyPr>
          <a:lstStyle/>
          <a:p>
            <a:pPr algn="ctr"/>
            <a:r>
              <a:rPr lang="en-US" sz="2200" dirty="0" smtClean="0"/>
              <a:t>“..</a:t>
            </a:r>
            <a:r>
              <a:rPr lang="en-US" sz="2400" dirty="0"/>
              <a:t> carries out the functions related to storing and managing material configuration</a:t>
            </a:r>
            <a:r>
              <a:rPr lang="en-US" sz="2400" dirty="0" smtClean="0"/>
              <a:t>.”</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2821989277"/>
              </p:ext>
            </p:extLst>
          </p:nvPr>
        </p:nvGraphicFramePr>
        <p:xfrm>
          <a:off x="3566160" y="5037793"/>
          <a:ext cx="5099124" cy="1889482"/>
        </p:xfrm>
        <a:graphic>
          <a:graphicData uri="http://schemas.openxmlformats.org/drawingml/2006/table">
            <a:tbl>
              <a:tblPr>
                <a:tableStyleId>{5C22544A-7EE6-4342-B048-85BDC9FD1C3A}</a:tableStyleId>
              </a:tblPr>
              <a:tblGrid>
                <a:gridCol w="2549562"/>
                <a:gridCol w="2549562"/>
              </a:tblGrid>
              <a:tr h="3532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32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Data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Material Configuration GUI</a:t>
                      </a:r>
                    </a:p>
                  </a:txBody>
                  <a:tcPr marL="85725" marR="85725" marT="0" marB="0"/>
                </a:tc>
              </a:tr>
              <a:tr h="450454">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85725" marR="85725" marT="0" marB="0"/>
                </a:tc>
              </a:tr>
              <a:tr h="4504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Configuration GUI</a:t>
                      </a:r>
                    </a:p>
                  </a:txBody>
                  <a:tcPr marL="85725" marR="85725" marT="0" marB="0"/>
                </a:tc>
              </a:tr>
            </a:tbl>
          </a:graphicData>
        </a:graphic>
      </p:graphicFrame>
      <p:sp>
        <p:nvSpPr>
          <p:cNvPr id="13" name="TextBox 12"/>
          <p:cNvSpPr txBox="1"/>
          <p:nvPr/>
        </p:nvSpPr>
        <p:spPr>
          <a:xfrm>
            <a:off x="3642009" y="4602717"/>
            <a:ext cx="2788408"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096841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68677442"/>
              </p:ext>
            </p:extLst>
          </p:nvPr>
        </p:nvGraphicFramePr>
        <p:xfrm>
          <a:off x="685802" y="1785769"/>
          <a:ext cx="5120751" cy="419551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getSerialPortEnumeration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port </a:t>
                      </a:r>
                      <a:r>
                        <a:rPr lang="en-US" sz="1600" dirty="0" err="1">
                          <a:effectLst/>
                          <a:latin typeface="Calibri (body)"/>
                          <a:ea typeface="Times New Roman" panose="02020603050405020304" pitchFamily="18" charset="0"/>
                          <a:cs typeface="Times New Roman" panose="02020603050405020304" pitchFamily="18" charset="0"/>
                        </a:rPr>
                        <a:t>discriptors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5791200" y="1735553"/>
            <a:ext cx="2702859" cy="3046988"/>
          </a:xfrm>
          <a:prstGeom prst="rect">
            <a:avLst/>
          </a:prstGeom>
          <a:noFill/>
        </p:spPr>
        <p:txBody>
          <a:bodyPr wrap="square" rtlCol="0">
            <a:spAutoFit/>
          </a:bodyPr>
          <a:lstStyle/>
          <a:p>
            <a:pPr algn="ctr"/>
            <a:r>
              <a:rPr lang="en-US" sz="2200" dirty="0" smtClean="0"/>
              <a:t>“..</a:t>
            </a:r>
            <a:r>
              <a:rPr lang="en-US" sz="2400" dirty="0"/>
              <a:t> carries out the functions that allow the user to store and retrieve information that the specify the capabilities of the 3D </a:t>
            </a:r>
            <a:r>
              <a:rPr lang="en-US" sz="2400" dirty="0" smtClean="0"/>
              <a:t>printer.”</a:t>
            </a:r>
            <a:endParaRPr lang="en-US" sz="2400" dirty="0"/>
          </a:p>
        </p:txBody>
      </p:sp>
    </p:spTree>
    <p:extLst>
      <p:ext uri="{BB962C8B-B14F-4D97-AF65-F5344CB8AC3E}">
        <p14:creationId xmlns:p14="http://schemas.microsoft.com/office/powerpoint/2010/main" val="1941774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sp>
        <p:nvSpPr>
          <p:cNvPr id="9" name="TextBox 8"/>
          <p:cNvSpPr txBox="1"/>
          <p:nvPr/>
        </p:nvSpPr>
        <p:spPr>
          <a:xfrm>
            <a:off x="710005" y="1366221"/>
            <a:ext cx="2932787" cy="369332"/>
          </a:xfrm>
          <a:prstGeom prst="rect">
            <a:avLst/>
          </a:prstGeom>
          <a:noFill/>
        </p:spPr>
        <p:txBody>
          <a:bodyPr wrap="square" rtlCol="0">
            <a:spAutoFit/>
          </a:bodyPr>
          <a:lstStyle/>
          <a:p>
            <a:r>
              <a:rPr lang="en-US" b="1" dirty="0" smtClean="0"/>
              <a:t>External Data Dependencies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900630826"/>
              </p:ext>
            </p:extLst>
          </p:nvPr>
        </p:nvGraphicFramePr>
        <p:xfrm>
          <a:off x="710005" y="1829524"/>
          <a:ext cx="5099124" cy="101545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85725" marR="85725"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3223284"/>
              </p:ext>
            </p:extLst>
          </p:nvPr>
        </p:nvGraphicFramePr>
        <p:xfrm>
          <a:off x="710005" y="3449697"/>
          <a:ext cx="5099124" cy="2039582"/>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ArrayList&lt;String&gt; of names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GUI</a:t>
                      </a: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Printer Configuration GUI</a:t>
                      </a:r>
                    </a:p>
                  </a:txBody>
                  <a:tcPr marL="85725" marR="85725" marT="0" marB="0"/>
                </a:tc>
              </a:tr>
            </a:tbl>
          </a:graphicData>
        </a:graphic>
      </p:graphicFrame>
      <p:sp>
        <p:nvSpPr>
          <p:cNvPr id="8" name="TextBox 7"/>
          <p:cNvSpPr txBox="1"/>
          <p:nvPr/>
        </p:nvSpPr>
        <p:spPr>
          <a:xfrm>
            <a:off x="685127" y="2949388"/>
            <a:ext cx="2768862"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393018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72453090"/>
              </p:ext>
            </p:extLst>
          </p:nvPr>
        </p:nvGraphicFramePr>
        <p:xfrm>
          <a:off x="620405" y="1735553"/>
          <a:ext cx="5120751" cy="2816352"/>
        </p:xfrm>
        <a:graphic>
          <a:graphicData uri="http://schemas.openxmlformats.org/drawingml/2006/table">
            <a:tbl>
              <a:tblPr>
                <a:tableStyleId>{5C22544A-7EE6-4342-B048-85BDC9FD1C3A}</a:tableStyleId>
              </a:tblPr>
              <a:tblGrid>
                <a:gridCol w="1706187"/>
                <a:gridCol w="1707282"/>
                <a:gridCol w="1707282"/>
              </a:tblGrid>
              <a:tr h="332208">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0865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saveExtruderConfiguration</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ExtruderConfiguration</a:t>
                      </a:r>
                      <a:r>
                        <a:rPr lang="en-US" sz="1600" dirty="0">
                          <a:effectLst/>
                          <a:latin typeface="Calibri (body)"/>
                          <a:ea typeface="Times New Roman" panose="02020603050405020304" pitchFamily="18" charset="0"/>
                          <a:cs typeface="Times New Roman" panose="02020603050405020304" pitchFamily="18" charset="0"/>
                        </a:rPr>
                        <a:t>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7399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loadExtrudeConfiguration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ExtruderConfiguration Object</a:t>
                      </a:r>
                    </a:p>
                  </a:txBody>
                  <a:tcPr marL="85725" marR="85725"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deleteExtruderConfiguration</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29322" y="4899809"/>
            <a:ext cx="2339789"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546139"/>
            <a:ext cx="1879899"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carries out the functions that store or retrieve an </a:t>
            </a:r>
            <a:r>
              <a:rPr lang="en-US" sz="2400" dirty="0" smtClean="0"/>
              <a:t>Extruder Configuration object. “</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309153429"/>
              </p:ext>
            </p:extLst>
          </p:nvPr>
        </p:nvGraphicFramePr>
        <p:xfrm>
          <a:off x="3719456" y="5007954"/>
          <a:ext cx="5099124" cy="1792224"/>
        </p:xfrm>
        <a:graphic>
          <a:graphicData uri="http://schemas.openxmlformats.org/drawingml/2006/table">
            <a:tbl>
              <a:tblPr>
                <a:tableStyleId>{5C22544A-7EE6-4342-B048-85BDC9FD1C3A}</a:tableStyleId>
              </a:tblPr>
              <a:tblGrid>
                <a:gridCol w="2549562"/>
                <a:gridCol w="2549562"/>
              </a:tblGrid>
              <a:tr h="15301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ExtruderConfigurationGui</a:t>
                      </a:r>
                    </a:p>
                  </a:txBody>
                  <a:tcPr marL="85725" marR="85725"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 </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ExtruderConfigurationGui</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r h="309522">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3719751" y="4547200"/>
            <a:ext cx="2910575"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57255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96570906"/>
              </p:ext>
            </p:extLst>
          </p:nvPr>
        </p:nvGraphicFramePr>
        <p:xfrm>
          <a:off x="710005" y="1834808"/>
          <a:ext cx="5120751" cy="2816352"/>
        </p:xfrm>
        <a:graphic>
          <a:graphicData uri="http://schemas.openxmlformats.org/drawingml/2006/table">
            <a:tbl>
              <a:tblPr>
                <a:tableStyleId>{5C22544A-7EE6-4342-B048-85BDC9FD1C3A}</a:tableStyleId>
              </a:tblPr>
              <a:tblGrid>
                <a:gridCol w="1706187"/>
                <a:gridCol w="1707282"/>
                <a:gridCol w="1707282"/>
              </a:tblGrid>
              <a:tr h="345654">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18481">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036799"/>
            <a:ext cx="2339789"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702277"/>
            <a:ext cx="1879899"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carries out the functions that allow the user store or retrieve a </a:t>
            </a:r>
            <a:r>
              <a:rPr lang="en-US" sz="2400" dirty="0" smtClean="0"/>
              <a:t>Print Configuration </a:t>
            </a:r>
            <a:r>
              <a:rPr lang="en-US" sz="2400" dirty="0"/>
              <a:t>object</a:t>
            </a:r>
            <a:r>
              <a:rPr lang="en-US" sz="2400" dirty="0" smtClean="0"/>
              <a:t>.”</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2109440"/>
              </p:ext>
            </p:extLst>
          </p:nvPr>
        </p:nvGraphicFramePr>
        <p:xfrm>
          <a:off x="3311799" y="5026842"/>
          <a:ext cx="5099124" cy="1724984"/>
        </p:xfrm>
        <a:graphic>
          <a:graphicData uri="http://schemas.openxmlformats.org/drawingml/2006/table">
            <a:tbl>
              <a:tblPr>
                <a:tableStyleId>{5C22544A-7EE6-4342-B048-85BDC9FD1C3A}</a:tableStyleId>
              </a:tblPr>
              <a:tblGrid>
                <a:gridCol w="2549562"/>
                <a:gridCol w="2549562"/>
              </a:tblGrid>
              <a:tr h="35042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0428">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85725" marR="85725" marT="0" marB="0"/>
                </a:tc>
              </a:tr>
              <a:tr h="356466">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String File name to operate on </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85725" marR="85725" marT="0" marB="0"/>
                </a:tc>
              </a:tr>
              <a:tr h="356466">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 ArrayList&lt;String&gt; of names</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3319933" y="4614747"/>
            <a:ext cx="2688453"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36684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2855263"/>
              </p:ext>
            </p:extLst>
          </p:nvPr>
        </p:nvGraphicFramePr>
        <p:xfrm>
          <a:off x="710005" y="1577956"/>
          <a:ext cx="5429921" cy="5376672"/>
        </p:xfrm>
        <a:graphic>
          <a:graphicData uri="http://schemas.openxmlformats.org/drawingml/2006/table">
            <a:tbl>
              <a:tblPr>
                <a:tableStyleId>{5C22544A-7EE6-4342-B048-85BDC9FD1C3A}</a:tableStyleId>
              </a:tblPr>
              <a:tblGrid>
                <a:gridCol w="1809199"/>
                <a:gridCol w="1810361"/>
                <a:gridCol w="1810361"/>
              </a:tblGrid>
              <a:tr h="47089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loadAvailablePrintJobs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loadPrintJobConfiguration</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String file name</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05508" marR="105508" marT="0" marB="0"/>
                </a:tc>
              </a:tr>
              <a:tr h="1184997">
                <a:tc>
                  <a:txBody>
                    <a:bodyPr/>
                    <a:lstStyle/>
                    <a:p>
                      <a:pPr marL="0" marR="0" algn="l">
                        <a:lnSpc>
                          <a:spcPct val="105000"/>
                        </a:lnSpc>
                        <a:spcBef>
                          <a:spcPts val="0"/>
                        </a:spcBef>
                        <a:spcAft>
                          <a:spcPts val="0"/>
                        </a:spcAft>
                      </a:pPr>
                      <a:r>
                        <a:rPr lang="en-US" sz="1600">
                          <a:effectLst/>
                          <a:latin typeface="Calibri (body)"/>
                          <a:ea typeface="Times New Roman"/>
                          <a:cs typeface="Times New Roman"/>
                        </a:rPr>
                        <a:t>savePrintJobConfiguration</a:t>
                      </a:r>
                    </a:p>
                  </a:txBody>
                  <a:tcPr marL="105508" marR="105508"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String file name and data objects to populate the PrintJobConfiguration object</a:t>
                      </a:r>
                    </a:p>
                  </a:txBody>
                  <a:tcPr marL="105508" marR="105508"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Boolean success state</a:t>
                      </a:r>
                    </a:p>
                  </a:txBody>
                  <a:tcPr marL="105508" marR="105508"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startPrint</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05508" marR="105508" marT="0" marB="0"/>
                </a:tc>
                <a:tc>
                  <a:txBody>
                    <a:bodyPr/>
                    <a:lstStyle/>
                    <a:p>
                      <a:pPr marL="0" marR="0" algn="l">
                        <a:lnSpc>
                          <a:spcPct val="105000"/>
                        </a:lnSpc>
                        <a:spcBef>
                          <a:spcPts val="0"/>
                        </a:spcBef>
                        <a:spcAft>
                          <a:spcPts val="800"/>
                        </a:spcAft>
                      </a:pPr>
                      <a:r>
                        <a:rPr lang="en-US" sz="1600" dirty="0">
                          <a:effectLst/>
                          <a:latin typeface="Calibri (body)"/>
                          <a:ea typeface="Times New Roman"/>
                          <a:cs typeface="Times New Roman"/>
                        </a:rPr>
                        <a:t>Opened </a:t>
                      </a:r>
                      <a:r>
                        <a:rPr lang="en-US" sz="1600" dirty="0" err="1">
                          <a:effectLst/>
                          <a:latin typeface="Calibri (body)"/>
                          <a:ea typeface="Times New Roman"/>
                          <a:cs typeface="Times New Roman"/>
                        </a:rPr>
                        <a:t>StatusGUI</a:t>
                      </a:r>
                      <a:endParaRPr lang="en-US" sz="1600" dirty="0">
                        <a:effectLst/>
                        <a:latin typeface="Calibri (body)"/>
                        <a:ea typeface="Times New Roman"/>
                        <a:cs typeface="Times New Roman"/>
                      </a:endParaRPr>
                    </a:p>
                  </a:txBody>
                  <a:tcPr marL="105508" marR="105508" marT="0" marB="0"/>
                </a:tc>
              </a:tr>
            </a:tbl>
          </a:graphicData>
        </a:graphic>
      </p:graphicFrame>
      <p:sp>
        <p:nvSpPr>
          <p:cNvPr id="9" name="TextBox 8"/>
          <p:cNvSpPr txBox="1"/>
          <p:nvPr/>
        </p:nvSpPr>
        <p:spPr>
          <a:xfrm>
            <a:off x="710005" y="1224302"/>
            <a:ext cx="2259106"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6019800" y="1735554"/>
            <a:ext cx="2702859" cy="1938992"/>
          </a:xfrm>
          <a:prstGeom prst="rect">
            <a:avLst/>
          </a:prstGeom>
          <a:noFill/>
        </p:spPr>
        <p:txBody>
          <a:bodyPr wrap="square" rtlCol="0">
            <a:spAutoFit/>
          </a:bodyPr>
          <a:lstStyle/>
          <a:p>
            <a:pPr algn="ctr"/>
            <a:r>
              <a:rPr lang="en-US" sz="2200" dirty="0" smtClean="0"/>
              <a:t>“..</a:t>
            </a:r>
            <a:r>
              <a:rPr lang="en-US" sz="2400" dirty="0"/>
              <a:t> receives the information gathered by the Print Job GUI </a:t>
            </a:r>
            <a:r>
              <a:rPr lang="en-US" sz="2400" dirty="0" smtClean="0"/>
              <a:t>Module…”</a:t>
            </a:r>
            <a:endParaRPr lang="en-US" sz="2400" dirty="0"/>
          </a:p>
        </p:txBody>
      </p:sp>
      <p:sp>
        <p:nvSpPr>
          <p:cNvPr id="11" name="TextBox 10"/>
          <p:cNvSpPr txBox="1"/>
          <p:nvPr/>
        </p:nvSpPr>
        <p:spPr>
          <a:xfrm>
            <a:off x="6136341" y="3646944"/>
            <a:ext cx="2321859" cy="2677656"/>
          </a:xfrm>
          <a:prstGeom prst="rect">
            <a:avLst/>
          </a:prstGeom>
          <a:noFill/>
        </p:spPr>
        <p:txBody>
          <a:bodyPr wrap="square" rtlCol="0">
            <a:spAutoFit/>
          </a:bodyPr>
          <a:lstStyle/>
          <a:p>
            <a:pPr algn="ctr"/>
            <a:r>
              <a:rPr lang="en-US" sz="2200" dirty="0" smtClean="0"/>
              <a:t>[and] “..</a:t>
            </a:r>
            <a:r>
              <a:rPr lang="en-US" sz="2400" dirty="0" smtClean="0"/>
              <a:t> </a:t>
            </a:r>
            <a:r>
              <a:rPr lang="en-US" sz="2400" dirty="0"/>
              <a:t>then compiles this information into an object that the other layer’s modules will reference</a:t>
            </a:r>
            <a:r>
              <a:rPr lang="en-US" sz="2400" dirty="0" smtClean="0"/>
              <a:t>…”</a:t>
            </a:r>
            <a:endParaRPr lang="en-US" sz="2400" dirty="0"/>
          </a:p>
        </p:txBody>
      </p:sp>
    </p:spTree>
    <p:extLst>
      <p:ext uri="{BB962C8B-B14F-4D97-AF65-F5344CB8AC3E}">
        <p14:creationId xmlns:p14="http://schemas.microsoft.com/office/powerpoint/2010/main" val="3567895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sp>
        <p:nvSpPr>
          <p:cNvPr id="9" name="TextBox 8"/>
          <p:cNvSpPr txBox="1"/>
          <p:nvPr/>
        </p:nvSpPr>
        <p:spPr>
          <a:xfrm>
            <a:off x="710005" y="2725790"/>
            <a:ext cx="3132696"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753408095"/>
              </p:ext>
            </p:extLst>
          </p:nvPr>
        </p:nvGraphicFramePr>
        <p:xfrm>
          <a:off x="487309" y="3219909"/>
          <a:ext cx="5481710" cy="2716322"/>
        </p:xfrm>
        <a:graphic>
          <a:graphicData uri="http://schemas.openxmlformats.org/drawingml/2006/table">
            <a:tbl>
              <a:tblPr>
                <a:tableStyleId>{5C22544A-7EE6-4342-B048-85BDC9FD1C3A}</a:tableStyleId>
              </a:tblPr>
              <a:tblGrid>
                <a:gridCol w="2740855"/>
                <a:gridCol w="2740855"/>
              </a:tblGrid>
              <a:tr h="31489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a:ea typeface="Times New Roman"/>
                        <a:cs typeface="Times New Roman"/>
                      </a:endParaRPr>
                    </a:p>
                  </a:txBody>
                  <a:tcPr marL="105508" marR="105508"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dirty="0" err="1">
                          <a:effectLst/>
                        </a:rPr>
                        <a:t>PrintJob</a:t>
                      </a:r>
                      <a:r>
                        <a:rPr lang="en-US" sz="1600" dirty="0">
                          <a:effectLst/>
                        </a:rPr>
                        <a:t> (Object Array)</a:t>
                      </a:r>
                      <a:endParaRPr lang="en-US" sz="1600" dirty="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String File name to operate on </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 ArrayList&lt;String&gt; of names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PrinterConfiguration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MaterialConfiguration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ExtruderConfiguration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dirty="0" err="1">
                          <a:effectLst/>
                        </a:rPr>
                        <a:t>PersistanceFramework</a:t>
                      </a:r>
                      <a:endParaRPr lang="en-US" sz="1600" dirty="0">
                        <a:effectLst/>
                        <a:latin typeface="Times New Roman"/>
                        <a:ea typeface="Times New Roman"/>
                        <a:cs typeface="Times New Roman"/>
                      </a:endParaRPr>
                    </a:p>
                  </a:txBody>
                  <a:tcPr marL="105508" marR="105508" marT="0" marB="0"/>
                </a:tc>
              </a:tr>
            </a:tbl>
          </a:graphicData>
        </a:graphic>
      </p:graphicFrame>
      <p:sp>
        <p:nvSpPr>
          <p:cNvPr id="4" name="TextBox 3"/>
          <p:cNvSpPr txBox="1"/>
          <p:nvPr/>
        </p:nvSpPr>
        <p:spPr>
          <a:xfrm>
            <a:off x="577515" y="1528011"/>
            <a:ext cx="2687670" cy="646331"/>
          </a:xfrm>
          <a:prstGeom prst="rect">
            <a:avLst/>
          </a:prstGeom>
          <a:noFill/>
        </p:spPr>
        <p:txBody>
          <a:bodyPr wrap="square" rtlCol="0">
            <a:spAutoFit/>
          </a:bodyPr>
          <a:lstStyle/>
          <a:p>
            <a:r>
              <a:rPr lang="en-US" b="1" dirty="0" smtClean="0"/>
              <a:t>External Data Dependency</a:t>
            </a:r>
            <a:endParaRPr lang="en-US" b="1" dirty="0"/>
          </a:p>
        </p:txBody>
      </p:sp>
      <p:sp>
        <p:nvSpPr>
          <p:cNvPr id="5" name="TextBox 4"/>
          <p:cNvSpPr txBox="1"/>
          <p:nvPr/>
        </p:nvSpPr>
        <p:spPr>
          <a:xfrm>
            <a:off x="710005" y="1985211"/>
            <a:ext cx="1211346" cy="338554"/>
          </a:xfrm>
          <a:prstGeom prst="rect">
            <a:avLst/>
          </a:prstGeom>
          <a:noFill/>
        </p:spPr>
        <p:txBody>
          <a:bodyPr wrap="square" rtlCol="0">
            <a:spAutoFit/>
          </a:bodyPr>
          <a:lstStyle/>
          <a:p>
            <a:r>
              <a:rPr lang="en-US" sz="1600" i="1" dirty="0" smtClean="0"/>
              <a:t>none</a:t>
            </a:r>
            <a:endParaRPr lang="en-US" sz="1600" i="1" dirty="0"/>
          </a:p>
        </p:txBody>
      </p:sp>
    </p:spTree>
    <p:extLst>
      <p:ext uri="{BB962C8B-B14F-4D97-AF65-F5344CB8AC3E}">
        <p14:creationId xmlns:p14="http://schemas.microsoft.com/office/powerpoint/2010/main" val="247390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sp>
        <p:nvSpPr>
          <p:cNvPr id="5" name="Content Placeholder 4"/>
          <p:cNvSpPr>
            <a:spLocks noGrp="1"/>
          </p:cNvSpPr>
          <p:nvPr>
            <p:ph idx="1"/>
          </p:nvPr>
        </p:nvSpPr>
        <p:spPr/>
        <p:txBody>
          <a:bodyPr/>
          <a:lstStyle/>
          <a:p>
            <a:r>
              <a:rPr lang="en-US" dirty="0" smtClean="0"/>
              <a:t>Seven Layers</a:t>
            </a:r>
          </a:p>
          <a:p>
            <a:r>
              <a:rPr lang="en-US" dirty="0" smtClean="0"/>
              <a:t>Layer Independence</a:t>
            </a:r>
          </a:p>
          <a:p>
            <a:r>
              <a:rPr lang="en-US" dirty="0" smtClean="0"/>
              <a:t>Interface Based</a:t>
            </a:r>
          </a:p>
          <a:p>
            <a:r>
              <a:rPr lang="en-US" dirty="0" smtClean="0"/>
              <a:t>Master Configuration Object</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81725220"/>
              </p:ext>
            </p:extLst>
          </p:nvPr>
        </p:nvGraphicFramePr>
        <p:xfrm>
          <a:off x="3594894" y="533400"/>
          <a:ext cx="4863306" cy="6238875"/>
        </p:xfrm>
        <a:graphic>
          <a:graphicData uri="http://schemas.openxmlformats.org/presentationml/2006/ole">
            <mc:AlternateContent xmlns:mc="http://schemas.openxmlformats.org/markup-compatibility/2006">
              <mc:Choice xmlns:v="urn:schemas-microsoft-com:vml" Requires="v">
                <p:oleObj spid="_x0000_s9228" name="Visio" r:id="rId3" imgW="7343730" imgH="9410580" progId="Visio.Drawing.15">
                  <p:embed/>
                </p:oleObj>
              </mc:Choice>
              <mc:Fallback>
                <p:oleObj name="Visio" r:id="rId3" imgW="7343730" imgH="9410580" progId="Visio.Drawing.15">
                  <p:embed/>
                  <p:pic>
                    <p:nvPicPr>
                      <p:cNvPr id="0" name="Object 1"/>
                      <p:cNvPicPr>
                        <a:picLocks noChangeAspect="1" noChangeArrowheads="1"/>
                      </p:cNvPicPr>
                      <p:nvPr/>
                    </p:nvPicPr>
                    <p:blipFill>
                      <a:blip r:embed="rId4"/>
                      <a:srcRect/>
                      <a:stretch>
                        <a:fillRect/>
                      </a:stretch>
                    </p:blipFill>
                    <p:spPr bwMode="auto">
                      <a:xfrm>
                        <a:off x="3594894" y="533400"/>
                        <a:ext cx="4863306" cy="6238875"/>
                      </a:xfrm>
                      <a:prstGeom prst="rect">
                        <a:avLst/>
                      </a:prstGeom>
                      <a:noFill/>
                    </p:spPr>
                  </p:pic>
                </p:oleObj>
              </mc:Fallback>
            </mc:AlternateContent>
          </a:graphicData>
        </a:graphic>
      </p:graphicFrame>
    </p:spTree>
    <p:extLst>
      <p:ext uri="{BB962C8B-B14F-4D97-AF65-F5344CB8AC3E}">
        <p14:creationId xmlns:p14="http://schemas.microsoft.com/office/powerpoint/2010/main" val="2837416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54142975"/>
              </p:ext>
            </p:extLst>
          </p:nvPr>
        </p:nvGraphicFramePr>
        <p:xfrm>
          <a:off x="685802" y="1785770"/>
          <a:ext cx="5120751" cy="265932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updateStatus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Data value updates</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pauseResumeJob</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CurrentStateFlag</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cancelPrintJob</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1" name="TextBox 10"/>
          <p:cNvSpPr txBox="1"/>
          <p:nvPr/>
        </p:nvSpPr>
        <p:spPr>
          <a:xfrm>
            <a:off x="710005" y="4814306"/>
            <a:ext cx="2943893"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719187439"/>
              </p:ext>
            </p:extLst>
          </p:nvPr>
        </p:nvGraphicFramePr>
        <p:xfrm>
          <a:off x="710005" y="5156219"/>
          <a:ext cx="5099124" cy="151017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StateControllerModule</a:t>
                      </a: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Button Press event object</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StatusGUI</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710005" y="4416683"/>
            <a:ext cx="3243757" cy="369332"/>
          </a:xfrm>
          <a:prstGeom prst="rect">
            <a:avLst/>
          </a:prstGeom>
          <a:noFill/>
        </p:spPr>
        <p:txBody>
          <a:bodyPr wrap="square" rtlCol="0">
            <a:spAutoFit/>
          </a:bodyPr>
          <a:lstStyle/>
          <a:p>
            <a:r>
              <a:rPr lang="en-US" b="1" dirty="0" smtClean="0"/>
              <a:t>External Data Dependencies</a:t>
            </a:r>
            <a:endParaRPr lang="en-US" b="1" dirty="0"/>
          </a:p>
        </p:txBody>
      </p:sp>
      <p:sp>
        <p:nvSpPr>
          <p:cNvPr id="13" name="TextBox 12"/>
          <p:cNvSpPr txBox="1"/>
          <p:nvPr/>
        </p:nvSpPr>
        <p:spPr>
          <a:xfrm>
            <a:off x="835063" y="4616738"/>
            <a:ext cx="1879899" cy="338554"/>
          </a:xfrm>
          <a:prstGeom prst="rect">
            <a:avLst/>
          </a:prstGeom>
          <a:noFill/>
        </p:spPr>
        <p:txBody>
          <a:bodyPr wrap="square" rtlCol="0">
            <a:spAutoFit/>
          </a:bodyPr>
          <a:lstStyle/>
          <a:p>
            <a:r>
              <a:rPr lang="en-US" sz="1600" i="1" dirty="0" smtClean="0"/>
              <a:t>none</a:t>
            </a:r>
            <a:endParaRPr lang="en-US" sz="1600" i="1" dirty="0"/>
          </a:p>
        </p:txBody>
      </p:sp>
      <p:sp>
        <p:nvSpPr>
          <p:cNvPr id="14" name="TextBox 13"/>
          <p:cNvSpPr txBox="1"/>
          <p:nvPr/>
        </p:nvSpPr>
        <p:spPr>
          <a:xfrm>
            <a:off x="5867400" y="1735553"/>
            <a:ext cx="2702859" cy="3046988"/>
          </a:xfrm>
          <a:prstGeom prst="rect">
            <a:avLst/>
          </a:prstGeom>
          <a:noFill/>
        </p:spPr>
        <p:txBody>
          <a:bodyPr wrap="square" rtlCol="0">
            <a:spAutoFit/>
          </a:bodyPr>
          <a:lstStyle/>
          <a:p>
            <a:pPr algn="ctr"/>
            <a:r>
              <a:rPr lang="en-US" sz="2200" dirty="0" smtClean="0"/>
              <a:t>“..</a:t>
            </a:r>
            <a:r>
              <a:rPr lang="en-US" sz="2400" dirty="0"/>
              <a:t> listens for feedback from the Communication Layer and passes the values it receives to the Status GUI module </a:t>
            </a:r>
            <a:r>
              <a:rPr lang="en-US" sz="2400" dirty="0" smtClean="0"/>
              <a:t>…”</a:t>
            </a:r>
            <a:endParaRPr lang="en-US" sz="2400" dirty="0"/>
          </a:p>
        </p:txBody>
      </p:sp>
    </p:spTree>
    <p:extLst>
      <p:ext uri="{BB962C8B-B14F-4D97-AF65-F5344CB8AC3E}">
        <p14:creationId xmlns:p14="http://schemas.microsoft.com/office/powerpoint/2010/main" val="752527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Preprocessing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4" y="914400"/>
            <a:ext cx="4586288"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1940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Subsection Module</a:t>
            </a:r>
            <a:endParaRPr lang="en-US" sz="4000" dirty="0"/>
          </a:p>
        </p:txBody>
      </p:sp>
      <p:sp>
        <p:nvSpPr>
          <p:cNvPr id="3" name="Content Placeholder 2"/>
          <p:cNvSpPr>
            <a:spLocks noGrp="1"/>
          </p:cNvSpPr>
          <p:nvPr>
            <p:ph idx="1"/>
          </p:nvPr>
        </p:nvSpPr>
        <p:spPr>
          <a:xfrm>
            <a:off x="628650" y="1825625"/>
            <a:ext cx="7886700" cy="433481"/>
          </a:xfrm>
        </p:spPr>
        <p:txBody>
          <a:bodyPr>
            <a:normAutofit lnSpcReduction="10000"/>
          </a:bodyPr>
          <a:lstStyle/>
          <a:p>
            <a:pPr marL="0" indent="0">
              <a:buNone/>
            </a:pPr>
            <a:r>
              <a:rPr lang="en-US" sz="2400" dirty="0" smtClean="0"/>
              <a:t>Interfaces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091032312"/>
              </p:ext>
            </p:extLst>
          </p:nvPr>
        </p:nvGraphicFramePr>
        <p:xfrm>
          <a:off x="628650" y="2314065"/>
          <a:ext cx="7886702" cy="836306"/>
        </p:xfrm>
        <a:graphic>
          <a:graphicData uri="http://schemas.openxmlformats.org/drawingml/2006/table">
            <a:tbl>
              <a:tblPr>
                <a:tableStyleId>{5C22544A-7EE6-4342-B048-85BDC9FD1C3A}</a:tableStyleId>
              </a:tblPr>
              <a:tblGrid>
                <a:gridCol w="2627776"/>
                <a:gridCol w="2629463"/>
                <a:gridCol w="2629463"/>
              </a:tblGrid>
              <a:tr h="324242">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94858">
                <a:tc>
                  <a:txBody>
                    <a:bodyPr/>
                    <a:lstStyle/>
                    <a:p>
                      <a:pPr marL="0" marR="0" algn="l">
                        <a:lnSpc>
                          <a:spcPct val="105000"/>
                        </a:lnSpc>
                        <a:spcBef>
                          <a:spcPts val="0"/>
                        </a:spcBef>
                        <a:spcAft>
                          <a:spcPts val="800"/>
                        </a:spcAft>
                      </a:pPr>
                      <a:r>
                        <a:rPr lang="en-US" sz="1600" dirty="0" err="1">
                          <a:effectLst/>
                        </a:rPr>
                        <a:t>createSubsections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6" name="Content Placeholder 2"/>
          <p:cNvSpPr txBox="1">
            <a:spLocks/>
          </p:cNvSpPr>
          <p:nvPr/>
        </p:nvSpPr>
        <p:spPr>
          <a:xfrm>
            <a:off x="628650" y="3255496"/>
            <a:ext cx="78867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External Data Dependencies</a:t>
            </a:r>
            <a:endParaRPr lang="en-US" sz="2400" dirty="0"/>
          </a:p>
        </p:txBody>
      </p:sp>
      <p:sp>
        <p:nvSpPr>
          <p:cNvPr id="7" name="Content Placeholder 2"/>
          <p:cNvSpPr txBox="1">
            <a:spLocks/>
          </p:cNvSpPr>
          <p:nvPr/>
        </p:nvSpPr>
        <p:spPr>
          <a:xfrm>
            <a:off x="628650" y="4685366"/>
            <a:ext cx="78867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Internal Data Descriptors</a:t>
            </a:r>
          </a:p>
        </p:txBody>
      </p:sp>
      <p:graphicFrame>
        <p:nvGraphicFramePr>
          <p:cNvPr id="8" name="Table 7"/>
          <p:cNvGraphicFramePr>
            <a:graphicFrameLocks noGrp="1"/>
          </p:cNvGraphicFramePr>
          <p:nvPr>
            <p:extLst>
              <p:ext uri="{D42A27DB-BD31-4B8C-83A1-F6EECF244321}">
                <p14:modId xmlns:p14="http://schemas.microsoft.com/office/powerpoint/2010/main" val="1511312879"/>
              </p:ext>
            </p:extLst>
          </p:nvPr>
        </p:nvGraphicFramePr>
        <p:xfrm>
          <a:off x="628650" y="3688976"/>
          <a:ext cx="7886700" cy="802342"/>
        </p:xfrm>
        <a:graphic>
          <a:graphicData uri="http://schemas.openxmlformats.org/drawingml/2006/table">
            <a:tbl>
              <a:tblPr>
                <a:tableStyleId>{5C22544A-7EE6-4342-B048-85BDC9FD1C3A}</a:tableStyleId>
              </a:tblPr>
              <a:tblGrid>
                <a:gridCol w="3943350"/>
                <a:gridCol w="3943350"/>
              </a:tblGrid>
              <a:tr h="40117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01171">
                <a:tc>
                  <a:txBody>
                    <a:bodyPr/>
                    <a:lstStyle/>
                    <a:p>
                      <a:pPr marL="0" marR="0" algn="just">
                        <a:lnSpc>
                          <a:spcPct val="105000"/>
                        </a:lnSpc>
                        <a:spcBef>
                          <a:spcPts val="0"/>
                        </a:spcBef>
                        <a:spcAft>
                          <a:spcPts val="800"/>
                        </a:spcAft>
                      </a:pPr>
                      <a:r>
                        <a:rPr lang="en-US" sz="1600" dirty="0" err="1">
                          <a:effectLst/>
                        </a:rPr>
                        <a:t>Subsectioned</a:t>
                      </a:r>
                      <a:r>
                        <a:rPr lang="en-US" sz="1600" dirty="0">
                          <a:effectLst/>
                        </a:rPr>
                        <a:t> STL files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smtClean="0">
                          <a:effectLst/>
                        </a:rPr>
                        <a:t>OpenSCAD</a:t>
                      </a:r>
                      <a:r>
                        <a:rPr lang="en-US" sz="1600" dirty="0" smtClean="0">
                          <a:effectLst/>
                        </a:rPr>
                        <a:t> </a:t>
                      </a:r>
                      <a:r>
                        <a:rPr lang="en-US" sz="1600" dirty="0">
                          <a:effectLst/>
                        </a:rPr>
                        <a:t>Executable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00856023"/>
              </p:ext>
            </p:extLst>
          </p:nvPr>
        </p:nvGraphicFramePr>
        <p:xfrm>
          <a:off x="628650" y="5118846"/>
          <a:ext cx="7886700" cy="703730"/>
        </p:xfrm>
        <a:graphic>
          <a:graphicData uri="http://schemas.openxmlformats.org/drawingml/2006/table">
            <a:tbl>
              <a:tblPr>
                <a:tableStyleId>{5C22544A-7EE6-4342-B048-85BDC9FD1C3A}</a:tableStyleId>
              </a:tblPr>
              <a:tblGrid>
                <a:gridCol w="3943350"/>
                <a:gridCol w="3943350"/>
              </a:tblGrid>
              <a:tr h="351865">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1865">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2543662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Subsection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Parent STL Files in each subsection</a:t>
            </a:r>
          </a:p>
          <a:p>
            <a:r>
              <a:rPr lang="en-US" dirty="0"/>
              <a:t>Bottom Z for each subsection</a:t>
            </a:r>
          </a:p>
          <a:p>
            <a:r>
              <a:rPr lang="en-US" dirty="0"/>
              <a:t>Top Z for each subsection</a:t>
            </a:r>
          </a:p>
          <a:p>
            <a:pPr marL="0" indent="0">
              <a:buNone/>
            </a:pPr>
            <a:r>
              <a:rPr lang="en-US" b="1" dirty="0"/>
              <a:t>Data Modified in Print Job Configuration</a:t>
            </a:r>
          </a:p>
          <a:p>
            <a:r>
              <a:rPr lang="en-US" dirty="0"/>
              <a:t>Subsection STL Files for each subsection</a:t>
            </a:r>
          </a:p>
          <a:p>
            <a:endParaRPr lang="en-US" dirty="0"/>
          </a:p>
        </p:txBody>
      </p:sp>
    </p:spTree>
    <p:extLst>
      <p:ext uri="{BB962C8B-B14F-4D97-AF65-F5344CB8AC3E}">
        <p14:creationId xmlns:p14="http://schemas.microsoft.com/office/powerpoint/2010/main" val="2411125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Subsection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containing the bottom z, top z, and Parent STL files for each subsection, the Subsection Module will create new Subsection STL files (sub-sectioned by z = bottom z and z = top z planes) for each Parent STL file and store the reference to the created Subsection STL files back into the Print Job Configuration Object.</a:t>
            </a:r>
          </a:p>
        </p:txBody>
      </p:sp>
    </p:spTree>
    <p:extLst>
      <p:ext uri="{BB962C8B-B14F-4D97-AF65-F5344CB8AC3E}">
        <p14:creationId xmlns:p14="http://schemas.microsoft.com/office/powerpoint/2010/main" val="3332566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a:t>
            </a:r>
            <a:endParaRPr lang="en-US" dirty="0"/>
          </a:p>
        </p:txBody>
      </p:sp>
      <p:sp>
        <p:nvSpPr>
          <p:cNvPr id="3" name="Content Placeholder 2"/>
          <p:cNvSpPr>
            <a:spLocks noGrp="1"/>
          </p:cNvSpPr>
          <p:nvPr>
            <p:ph idx="1"/>
          </p:nvPr>
        </p:nvSpPr>
        <p:spPr>
          <a:xfrm>
            <a:off x="628650" y="1825625"/>
            <a:ext cx="7886700" cy="500716"/>
          </a:xfrm>
        </p:spPr>
        <p:txBody>
          <a:bodyPr/>
          <a:lstStyle/>
          <a:p>
            <a:r>
              <a:rPr lang="en-US" dirty="0" smtClean="0"/>
              <a:t>Interfaces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3683329"/>
              </p:ext>
            </p:extLst>
          </p:nvPr>
        </p:nvGraphicFramePr>
        <p:xfrm>
          <a:off x="628650" y="2326341"/>
          <a:ext cx="7886702" cy="831447"/>
        </p:xfrm>
        <a:graphic>
          <a:graphicData uri="http://schemas.openxmlformats.org/drawingml/2006/table">
            <a:tbl>
              <a:tblPr>
                <a:tableStyleId>{5C22544A-7EE6-4342-B048-85BDC9FD1C3A}</a:tableStyleId>
              </a:tblPr>
              <a:tblGrid>
                <a:gridCol w="2627776"/>
                <a:gridCol w="2629463"/>
                <a:gridCol w="2629463"/>
              </a:tblGrid>
              <a:tr h="319383">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87441">
                <a:tc>
                  <a:txBody>
                    <a:bodyPr/>
                    <a:lstStyle/>
                    <a:p>
                      <a:pPr marL="0" marR="0" algn="l">
                        <a:lnSpc>
                          <a:spcPct val="105000"/>
                        </a:lnSpc>
                        <a:spcBef>
                          <a:spcPts val="0"/>
                        </a:spcBef>
                        <a:spcAft>
                          <a:spcPts val="800"/>
                        </a:spcAft>
                      </a:pPr>
                      <a:r>
                        <a:rPr lang="en-US" sz="1600" dirty="0" err="1">
                          <a:effectLst/>
                        </a:rPr>
                        <a:t>translateFiles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4562134"/>
              </p:ext>
            </p:extLst>
          </p:nvPr>
        </p:nvGraphicFramePr>
        <p:xfrm>
          <a:off x="628650" y="4794247"/>
          <a:ext cx="7886700" cy="665258"/>
        </p:xfrm>
        <a:graphic>
          <a:graphicData uri="http://schemas.openxmlformats.org/drawingml/2006/table">
            <a:tbl>
              <a:tblPr>
                <a:tableStyleId>{5C22544A-7EE6-4342-B048-85BDC9FD1C3A}</a:tableStyleId>
              </a:tblPr>
              <a:tblGrid>
                <a:gridCol w="3943350"/>
                <a:gridCol w="3943350"/>
              </a:tblGrid>
              <a:tr h="332629">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32629">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Content Placeholder 2"/>
          <p:cNvSpPr txBox="1">
            <a:spLocks/>
          </p:cNvSpPr>
          <p:nvPr/>
        </p:nvSpPr>
        <p:spPr>
          <a:xfrm>
            <a:off x="628650" y="3255495"/>
            <a:ext cx="78867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a:t>
            </a:r>
            <a:r>
              <a:rPr lang="en-US" dirty="0" err="1" smtClean="0"/>
              <a:t>Depenedencies</a:t>
            </a:r>
            <a:endParaRPr lang="en-US" dirty="0"/>
          </a:p>
        </p:txBody>
      </p:sp>
      <p:sp>
        <p:nvSpPr>
          <p:cNvPr id="8" name="Content Placeholder 2"/>
          <p:cNvSpPr txBox="1">
            <a:spLocks/>
          </p:cNvSpPr>
          <p:nvPr/>
        </p:nvSpPr>
        <p:spPr>
          <a:xfrm>
            <a:off x="628650" y="4184649"/>
            <a:ext cx="78867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9" name="TextBox 8"/>
          <p:cNvSpPr txBox="1"/>
          <p:nvPr/>
        </p:nvSpPr>
        <p:spPr>
          <a:xfrm>
            <a:off x="628650" y="3756211"/>
            <a:ext cx="3143250" cy="369332"/>
          </a:xfrm>
          <a:prstGeom prst="rect">
            <a:avLst/>
          </a:prstGeom>
          <a:noFill/>
        </p:spPr>
        <p:txBody>
          <a:bodyPr wrap="square" rtlCol="0">
            <a:spAutoFit/>
          </a:bodyPr>
          <a:lstStyle/>
          <a:p>
            <a:r>
              <a:rPr lang="en-US" dirty="0" smtClean="0"/>
              <a:t>None</a:t>
            </a:r>
            <a:endParaRPr lang="en-US" dirty="0"/>
          </a:p>
        </p:txBody>
      </p:sp>
    </p:spTree>
    <p:extLst>
      <p:ext uri="{BB962C8B-B14F-4D97-AF65-F5344CB8AC3E}">
        <p14:creationId xmlns:p14="http://schemas.microsoft.com/office/powerpoint/2010/main" val="1837404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Subsection STL Files for each subsection</a:t>
            </a:r>
          </a:p>
          <a:p>
            <a:r>
              <a:rPr lang="en-US" dirty="0"/>
              <a:t>Materials of each STL File for each subsection</a:t>
            </a:r>
          </a:p>
          <a:p>
            <a:pPr marL="0" indent="0">
              <a:buNone/>
            </a:pPr>
            <a:r>
              <a:rPr lang="en-US" b="1" dirty="0"/>
              <a:t>Data Modified in Print Job Configuration</a:t>
            </a:r>
          </a:p>
          <a:p>
            <a:r>
              <a:rPr lang="en-US" dirty="0"/>
              <a:t>AMF File for each subsection</a:t>
            </a:r>
          </a:p>
          <a:p>
            <a:endParaRPr lang="en-US" dirty="0"/>
          </a:p>
        </p:txBody>
      </p:sp>
    </p:spTree>
    <p:extLst>
      <p:ext uri="{BB962C8B-B14F-4D97-AF65-F5344CB8AC3E}">
        <p14:creationId xmlns:p14="http://schemas.microsoft.com/office/powerpoint/2010/main" val="1011007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the Print Job Configuration Object containing the Subsection STL files for each subsection as well as the materials for each STL file, the File Translation Module will translate these files into a correct AMF File for each subsection.</a:t>
            </a:r>
            <a:endParaRPr lang="en-US" dirty="0" smtClean="0"/>
          </a:p>
          <a:p>
            <a:pPr lvl="1"/>
            <a:endParaRPr lang="en-US" dirty="0"/>
          </a:p>
        </p:txBody>
      </p:sp>
    </p:spTree>
    <p:extLst>
      <p:ext uri="{BB962C8B-B14F-4D97-AF65-F5344CB8AC3E}">
        <p14:creationId xmlns:p14="http://schemas.microsoft.com/office/powerpoint/2010/main" val="2148720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256" y="190313"/>
            <a:ext cx="5831488" cy="6492875"/>
          </a:xfrm>
        </p:spPr>
      </p:pic>
    </p:spTree>
    <p:extLst>
      <p:ext uri="{BB962C8B-B14F-4D97-AF65-F5344CB8AC3E}">
        <p14:creationId xmlns:p14="http://schemas.microsoft.com/office/powerpoint/2010/main" val="80778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a:t>P</a:t>
            </a:r>
            <a:r>
              <a:rPr lang="en-US" dirty="0" smtClean="0"/>
              <a:t>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197275" cy="47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814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Decomposition</a:t>
            </a:r>
            <a:endParaRPr lang="en-US" dirty="0"/>
          </a:p>
        </p:txBody>
      </p:sp>
      <p:sp>
        <p:nvSpPr>
          <p:cNvPr id="5" name="Content Placeholder 4"/>
          <p:cNvSpPr>
            <a:spLocks noGrp="1"/>
          </p:cNvSpPr>
          <p:nvPr>
            <p:ph idx="1"/>
          </p:nvPr>
        </p:nvSpPr>
        <p:spPr/>
        <p:txBody>
          <a:bodyPr/>
          <a:lstStyle/>
          <a:p>
            <a:r>
              <a:rPr lang="en-US" dirty="0" smtClean="0"/>
              <a:t>High Cohesion</a:t>
            </a:r>
          </a:p>
          <a:p>
            <a:r>
              <a:rPr lang="en-US" dirty="0" smtClean="0"/>
              <a:t>Low Coupling</a:t>
            </a:r>
          </a:p>
          <a:p>
            <a:r>
              <a:rPr lang="en-US" dirty="0"/>
              <a:t>Master Configuration Object</a:t>
            </a: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1289922"/>
              </p:ext>
            </p:extLst>
          </p:nvPr>
        </p:nvGraphicFramePr>
        <p:xfrm>
          <a:off x="3200400" y="32658"/>
          <a:ext cx="5256741" cy="6758668"/>
        </p:xfrm>
        <a:graphic>
          <a:graphicData uri="http://schemas.openxmlformats.org/presentationml/2006/ole">
            <mc:AlternateContent xmlns:mc="http://schemas.openxmlformats.org/markup-compatibility/2006">
              <mc:Choice xmlns:v="urn:schemas-microsoft-com:vml" Requires="v">
                <p:oleObj spid="_x0000_s10253" name="Visio" r:id="rId3" imgW="7534278" imgH="9677340" progId="Visio.Drawing.15">
                  <p:embed/>
                </p:oleObj>
              </mc:Choice>
              <mc:Fallback>
                <p:oleObj name="Visio" r:id="rId3" imgW="7534278" imgH="967734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58"/>
                        <a:ext cx="5256741" cy="6758668"/>
                      </a:xfrm>
                      <a:prstGeom prst="rect">
                        <a:avLst/>
                      </a:prstGeom>
                      <a:noFill/>
                    </p:spPr>
                  </p:pic>
                </p:oleObj>
              </mc:Fallback>
            </mc:AlternateContent>
          </a:graphicData>
        </a:graphic>
      </p:graphicFrame>
    </p:spTree>
    <p:extLst>
      <p:ext uri="{BB962C8B-B14F-4D97-AF65-F5344CB8AC3E}">
        <p14:creationId xmlns:p14="http://schemas.microsoft.com/office/powerpoint/2010/main" val="15941474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Module</a:t>
            </a:r>
            <a:endParaRPr lang="en-US" dirty="0"/>
          </a:p>
        </p:txBody>
      </p:sp>
      <p:sp>
        <p:nvSpPr>
          <p:cNvPr id="3" name="Content Placeholder 2"/>
          <p:cNvSpPr>
            <a:spLocks noGrp="1"/>
          </p:cNvSpPr>
          <p:nvPr>
            <p:ph idx="1"/>
          </p:nvPr>
        </p:nvSpPr>
        <p:spPr>
          <a:xfrm>
            <a:off x="628650" y="1825626"/>
            <a:ext cx="7886700" cy="514163"/>
          </a:xfrm>
        </p:spPr>
        <p:txBody>
          <a:bodyPr/>
          <a:lstStyle/>
          <a:p>
            <a:r>
              <a:rPr lang="en-US" dirty="0" smtClean="0"/>
              <a:t>Interfaces</a:t>
            </a:r>
            <a:endParaRPr lang="en-US" dirty="0"/>
          </a:p>
        </p:txBody>
      </p:sp>
      <p:sp>
        <p:nvSpPr>
          <p:cNvPr id="4" name="Content Placeholder 2"/>
          <p:cNvSpPr txBox="1">
            <a:spLocks/>
          </p:cNvSpPr>
          <p:nvPr/>
        </p:nvSpPr>
        <p:spPr>
          <a:xfrm>
            <a:off x="628650" y="3403414"/>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628650" y="4981202"/>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88755187"/>
              </p:ext>
            </p:extLst>
          </p:nvPr>
        </p:nvGraphicFramePr>
        <p:xfrm>
          <a:off x="628650" y="2302132"/>
          <a:ext cx="7886702" cy="1101281"/>
        </p:xfrm>
        <a:graphic>
          <a:graphicData uri="http://schemas.openxmlformats.org/drawingml/2006/table">
            <a:tbl>
              <a:tblPr>
                <a:tableStyleId>{5C22544A-7EE6-4342-B048-85BDC9FD1C3A}</a:tableStyleId>
              </a:tblPr>
              <a:tblGrid>
                <a:gridCol w="2627776"/>
                <a:gridCol w="2629463"/>
                <a:gridCol w="2629463"/>
              </a:tblGrid>
              <a:tr h="435944">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665337">
                <a:tc>
                  <a:txBody>
                    <a:bodyPr/>
                    <a:lstStyle/>
                    <a:p>
                      <a:pPr marL="0" marR="0" algn="l">
                        <a:lnSpc>
                          <a:spcPct val="105000"/>
                        </a:lnSpc>
                        <a:spcBef>
                          <a:spcPts val="0"/>
                        </a:spcBef>
                        <a:spcAft>
                          <a:spcPts val="800"/>
                        </a:spcAft>
                      </a:pPr>
                      <a:r>
                        <a:rPr lang="en-US" sz="1600">
                          <a:effectLst/>
                        </a:rPr>
                        <a:t>GenerateGCode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31180069"/>
              </p:ext>
            </p:extLst>
          </p:nvPr>
        </p:nvGraphicFramePr>
        <p:xfrm>
          <a:off x="628650" y="3917574"/>
          <a:ext cx="7886700" cy="1063626"/>
        </p:xfrm>
        <a:graphic>
          <a:graphicData uri="http://schemas.openxmlformats.org/drawingml/2006/table">
            <a:tbl>
              <a:tblPr>
                <a:tableStyleId>{5C22544A-7EE6-4342-B048-85BDC9FD1C3A}</a:tableStyleId>
              </a:tblPr>
              <a:tblGrid>
                <a:gridCol w="3943350"/>
                <a:gridCol w="3943350"/>
              </a:tblGrid>
              <a:tr h="531813">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31813">
                <a:tc>
                  <a:txBody>
                    <a:bodyPr/>
                    <a:lstStyle/>
                    <a:p>
                      <a:pPr marL="0" marR="0" algn="just">
                        <a:lnSpc>
                          <a:spcPct val="105000"/>
                        </a:lnSpc>
                        <a:spcBef>
                          <a:spcPts val="0"/>
                        </a:spcBef>
                        <a:spcAft>
                          <a:spcPts val="800"/>
                        </a:spcAft>
                      </a:pPr>
                      <a:r>
                        <a:rPr lang="en-US" sz="1600">
                          <a:effectLst/>
                        </a:rPr>
                        <a:t>G-Code files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228600" marR="0" algn="just">
                        <a:lnSpc>
                          <a:spcPct val="105000"/>
                        </a:lnSpc>
                        <a:spcBef>
                          <a:spcPts val="0"/>
                        </a:spcBef>
                        <a:spcAft>
                          <a:spcPts val="800"/>
                        </a:spcAft>
                      </a:pPr>
                      <a:r>
                        <a:rPr lang="en-US" sz="1600" dirty="0">
                          <a:effectLst/>
                        </a:rPr>
                        <a:t>Slic3r Slicing Engine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82091199"/>
              </p:ext>
            </p:extLst>
          </p:nvPr>
        </p:nvGraphicFramePr>
        <p:xfrm>
          <a:off x="628650" y="5495364"/>
          <a:ext cx="7886700" cy="905436"/>
        </p:xfrm>
        <a:graphic>
          <a:graphicData uri="http://schemas.openxmlformats.org/drawingml/2006/table">
            <a:tbl>
              <a:tblPr>
                <a:tableStyleId>{5C22544A-7EE6-4342-B048-85BDC9FD1C3A}</a:tableStyleId>
              </a:tblPr>
              <a:tblGrid>
                <a:gridCol w="3943350"/>
                <a:gridCol w="3943350"/>
              </a:tblGrid>
              <a:tr h="45271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52718">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4119449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(cont.)</a:t>
            </a:r>
            <a:endParaRPr lang="en-US" dirty="0"/>
          </a:p>
        </p:txBody>
      </p:sp>
      <p:sp>
        <p:nvSpPr>
          <p:cNvPr id="3" name="Content Placeholder 2"/>
          <p:cNvSpPr>
            <a:spLocks noGrp="1"/>
          </p:cNvSpPr>
          <p:nvPr>
            <p:ph idx="1"/>
          </p:nvPr>
        </p:nvSpPr>
        <p:spPr>
          <a:xfrm>
            <a:off x="628650" y="1825625"/>
            <a:ext cx="7812741" cy="4871010"/>
          </a:xfrm>
        </p:spPr>
        <p:txBody>
          <a:bodyPr>
            <a:normAutofit fontScale="70000" lnSpcReduction="20000"/>
          </a:bodyPr>
          <a:lstStyle/>
          <a:p>
            <a:pPr marL="0" indent="0">
              <a:buNone/>
            </a:pPr>
            <a:r>
              <a:rPr lang="en-US" b="1" dirty="0"/>
              <a:t>Required Data from Print Job Configuration</a:t>
            </a:r>
          </a:p>
          <a:p>
            <a:pPr lvl="0"/>
            <a:r>
              <a:rPr lang="en-US" dirty="0"/>
              <a:t>For each subsection, all data elements from the following classes:</a:t>
            </a:r>
          </a:p>
          <a:p>
            <a:pPr lvl="1"/>
            <a:r>
              <a:rPr lang="en-US" dirty="0" err="1"/>
              <a:t>InfillConfiguration</a:t>
            </a:r>
            <a:endParaRPr lang="en-US" dirty="0"/>
          </a:p>
          <a:p>
            <a:pPr lvl="1"/>
            <a:r>
              <a:rPr lang="en-US" dirty="0" err="1"/>
              <a:t>LayerAndPerimeterConfiguration</a:t>
            </a:r>
            <a:endParaRPr lang="en-US" dirty="0"/>
          </a:p>
          <a:p>
            <a:pPr lvl="1"/>
            <a:r>
              <a:rPr lang="en-US" dirty="0" err="1"/>
              <a:t>SpeedConfiguration</a:t>
            </a:r>
            <a:endParaRPr lang="en-US" dirty="0"/>
          </a:p>
          <a:p>
            <a:pPr lvl="1"/>
            <a:r>
              <a:rPr lang="en-US" dirty="0" err="1"/>
              <a:t>SkirtAndBrimConfiguration</a:t>
            </a:r>
            <a:endParaRPr lang="en-US" dirty="0"/>
          </a:p>
          <a:p>
            <a:pPr lvl="1"/>
            <a:r>
              <a:rPr lang="en-US" dirty="0" err="1"/>
              <a:t>SupportMaterialConfiguration</a:t>
            </a:r>
            <a:endParaRPr lang="en-US" dirty="0"/>
          </a:p>
          <a:p>
            <a:pPr lvl="0"/>
            <a:r>
              <a:rPr lang="en-US" dirty="0"/>
              <a:t>For each file in each subsection, all data elements from the following classes:</a:t>
            </a:r>
          </a:p>
          <a:p>
            <a:pPr lvl="1"/>
            <a:r>
              <a:rPr lang="en-US" dirty="0" err="1"/>
              <a:t>MaterialConfiguration</a:t>
            </a:r>
            <a:endParaRPr lang="en-US" dirty="0"/>
          </a:p>
          <a:p>
            <a:pPr lvl="1"/>
            <a:r>
              <a:rPr lang="en-US" dirty="0" err="1"/>
              <a:t>ExtruderConfiguration</a:t>
            </a:r>
            <a:endParaRPr lang="en-US" dirty="0"/>
          </a:p>
          <a:p>
            <a:pPr lvl="0"/>
            <a:r>
              <a:rPr lang="en-US" dirty="0"/>
              <a:t>The following data elements from the </a:t>
            </a:r>
            <a:r>
              <a:rPr lang="en-US" dirty="0" err="1"/>
              <a:t>PrinterConfiguration</a:t>
            </a:r>
            <a:r>
              <a:rPr lang="en-US" dirty="0"/>
              <a:t> class:</a:t>
            </a:r>
          </a:p>
          <a:p>
            <a:pPr lvl="1"/>
            <a:r>
              <a:rPr lang="en-US" dirty="0" err="1"/>
              <a:t>bedX</a:t>
            </a:r>
            <a:endParaRPr lang="en-US" dirty="0"/>
          </a:p>
          <a:p>
            <a:pPr lvl="1"/>
            <a:r>
              <a:rPr lang="en-US" dirty="0" err="1"/>
              <a:t>bedY</a:t>
            </a:r>
            <a:endParaRPr lang="en-US" dirty="0"/>
          </a:p>
          <a:p>
            <a:pPr lvl="1"/>
            <a:r>
              <a:rPr lang="en-US" dirty="0" err="1"/>
              <a:t>printCenterX</a:t>
            </a:r>
            <a:endParaRPr lang="en-US" dirty="0"/>
          </a:p>
          <a:p>
            <a:pPr lvl="1"/>
            <a:r>
              <a:rPr lang="en-US" dirty="0" err="1"/>
              <a:t>printCenterY</a:t>
            </a:r>
            <a:endParaRPr lang="en-US" dirty="0"/>
          </a:p>
          <a:p>
            <a:pPr lvl="1"/>
            <a:r>
              <a:rPr lang="en-US" dirty="0" err="1"/>
              <a:t>zOffset</a:t>
            </a:r>
            <a:endParaRPr lang="en-US" dirty="0"/>
          </a:p>
          <a:p>
            <a:pPr lvl="1"/>
            <a:r>
              <a:rPr lang="en-US" dirty="0" err="1"/>
              <a:t>gCodeFlavor</a:t>
            </a:r>
            <a:endParaRPr lang="en-US" dirty="0"/>
          </a:p>
          <a:p>
            <a:pPr lvl="1"/>
            <a:r>
              <a:rPr lang="en-US" dirty="0" err="1"/>
              <a:t>useRelativeEDistances</a:t>
            </a:r>
            <a:endParaRPr lang="en-US" dirty="0"/>
          </a:p>
          <a:p>
            <a:pPr lvl="1"/>
            <a:r>
              <a:rPr lang="en-US" dirty="0" err="1"/>
              <a:t>vibrationLimit</a:t>
            </a:r>
            <a:endParaRPr lang="en-US" dirty="0"/>
          </a:p>
          <a:p>
            <a:pPr marL="0" indent="0">
              <a:buNone/>
            </a:pPr>
            <a:r>
              <a:rPr lang="en-US" b="1" dirty="0"/>
              <a:t>Data Modified in Print Job Configuration</a:t>
            </a:r>
          </a:p>
          <a:p>
            <a:pPr lvl="0"/>
            <a:r>
              <a:rPr lang="en-US" dirty="0"/>
              <a:t>G-Code files for each </a:t>
            </a:r>
            <a:r>
              <a:rPr lang="en-US" dirty="0" smtClean="0"/>
              <a:t>subsection</a:t>
            </a:r>
            <a:endParaRPr lang="en-US" dirty="0"/>
          </a:p>
        </p:txBody>
      </p:sp>
    </p:spTree>
    <p:extLst>
      <p:ext uri="{BB962C8B-B14F-4D97-AF65-F5344CB8AC3E}">
        <p14:creationId xmlns:p14="http://schemas.microsoft.com/office/powerpoint/2010/main" val="3692288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a:t>
            </a:r>
            <a:r>
              <a:rPr lang="en-US" dirty="0" smtClean="0"/>
              <a:t>elements the </a:t>
            </a:r>
            <a:r>
              <a:rPr lang="en-US" dirty="0"/>
              <a:t>Slicing Engine Wrapper will run the Slic3r slicing engine to produce a G-Code file for each subsection and place a reference to each G-Code file into the Print Job Configuration Object.</a:t>
            </a:r>
          </a:p>
        </p:txBody>
      </p:sp>
    </p:spTree>
    <p:extLst>
      <p:ext uri="{BB962C8B-B14F-4D97-AF65-F5344CB8AC3E}">
        <p14:creationId xmlns:p14="http://schemas.microsoft.com/office/powerpoint/2010/main" val="3034928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949" y="539936"/>
            <a:ext cx="5516102" cy="5811838"/>
          </a:xfrm>
        </p:spPr>
      </p:pic>
    </p:spTree>
    <p:extLst>
      <p:ext uri="{BB962C8B-B14F-4D97-AF65-F5344CB8AC3E}">
        <p14:creationId xmlns:p14="http://schemas.microsoft.com/office/powerpoint/2010/main" val="3005611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Post P</a:t>
            </a:r>
            <a:r>
              <a:rPr lang="en-US" dirty="0" smtClean="0"/>
              <a:t>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6553200" cy="498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499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a:t>
            </a:r>
            <a:endParaRPr lang="en-US" dirty="0"/>
          </a:p>
        </p:txBody>
      </p:sp>
      <p:sp>
        <p:nvSpPr>
          <p:cNvPr id="3" name="Content Placeholder 2"/>
          <p:cNvSpPr>
            <a:spLocks noGrp="1"/>
          </p:cNvSpPr>
          <p:nvPr>
            <p:ph idx="1"/>
          </p:nvPr>
        </p:nvSpPr>
        <p:spPr>
          <a:xfrm>
            <a:off x="628650" y="1825626"/>
            <a:ext cx="7886700" cy="514163"/>
          </a:xfrm>
        </p:spPr>
        <p:txBody>
          <a:bodyPr/>
          <a:lstStyle/>
          <a:p>
            <a:r>
              <a:rPr lang="en-US" dirty="0" smtClean="0"/>
              <a:t>Interfaces</a:t>
            </a:r>
            <a:endParaRPr lang="en-US" dirty="0"/>
          </a:p>
        </p:txBody>
      </p:sp>
      <p:sp>
        <p:nvSpPr>
          <p:cNvPr id="4" name="Content Placeholder 2"/>
          <p:cNvSpPr txBox="1">
            <a:spLocks/>
          </p:cNvSpPr>
          <p:nvPr/>
        </p:nvSpPr>
        <p:spPr>
          <a:xfrm>
            <a:off x="628650" y="3416861"/>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628650" y="4364976"/>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p>
        </p:txBody>
      </p:sp>
      <p:graphicFrame>
        <p:nvGraphicFramePr>
          <p:cNvPr id="6" name="Table 5"/>
          <p:cNvGraphicFramePr>
            <a:graphicFrameLocks noGrp="1"/>
          </p:cNvGraphicFramePr>
          <p:nvPr>
            <p:extLst>
              <p:ext uri="{D42A27DB-BD31-4B8C-83A1-F6EECF244321}">
                <p14:modId xmlns:p14="http://schemas.microsoft.com/office/powerpoint/2010/main" val="2810895849"/>
              </p:ext>
            </p:extLst>
          </p:nvPr>
        </p:nvGraphicFramePr>
        <p:xfrm>
          <a:off x="628650" y="2308856"/>
          <a:ext cx="7886702" cy="986980"/>
        </p:xfrm>
        <a:graphic>
          <a:graphicData uri="http://schemas.openxmlformats.org/drawingml/2006/table">
            <a:tbl>
              <a:tblPr>
                <a:tableStyleId>{5C22544A-7EE6-4342-B048-85BDC9FD1C3A}</a:tableStyleId>
              </a:tblPr>
              <a:tblGrid>
                <a:gridCol w="2627776"/>
                <a:gridCol w="2629463"/>
                <a:gridCol w="2629463"/>
              </a:tblGrid>
              <a:tr h="390698">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96282">
                <a:tc>
                  <a:txBody>
                    <a:bodyPr/>
                    <a:lstStyle/>
                    <a:p>
                      <a:pPr marL="0" marR="0" algn="l">
                        <a:lnSpc>
                          <a:spcPct val="105000"/>
                        </a:lnSpc>
                        <a:spcBef>
                          <a:spcPts val="0"/>
                        </a:spcBef>
                        <a:spcAft>
                          <a:spcPts val="800"/>
                        </a:spcAft>
                      </a:pPr>
                      <a:r>
                        <a:rPr lang="en-US" sz="1600">
                          <a:effectLst/>
                        </a:rPr>
                        <a:t>parseAndModifyGCode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TextBox 6"/>
          <p:cNvSpPr txBox="1"/>
          <p:nvPr/>
        </p:nvSpPr>
        <p:spPr>
          <a:xfrm>
            <a:off x="628650" y="3931023"/>
            <a:ext cx="1462368"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051732521"/>
              </p:ext>
            </p:extLst>
          </p:nvPr>
        </p:nvGraphicFramePr>
        <p:xfrm>
          <a:off x="628650" y="4852523"/>
          <a:ext cx="7886700" cy="996948"/>
        </p:xfrm>
        <a:graphic>
          <a:graphicData uri="http://schemas.openxmlformats.org/drawingml/2006/table">
            <a:tbl>
              <a:tblPr>
                <a:tableStyleId>{5C22544A-7EE6-4342-B048-85BDC9FD1C3A}</a:tableStyleId>
              </a:tblPr>
              <a:tblGrid>
                <a:gridCol w="3943350"/>
                <a:gridCol w="3943350"/>
              </a:tblGrid>
              <a:tr h="49847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98474">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22556677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lvl="0"/>
            <a:r>
              <a:rPr lang="en-US" dirty="0"/>
              <a:t>Printer G-Code flavor</a:t>
            </a:r>
          </a:p>
          <a:p>
            <a:pPr lvl="0"/>
            <a:r>
              <a:rPr lang="en-US" dirty="0"/>
              <a:t>Custom print start/end G-Code</a:t>
            </a:r>
          </a:p>
          <a:p>
            <a:pPr marL="0" indent="0">
              <a:buNone/>
            </a:pPr>
            <a:r>
              <a:rPr lang="en-US" b="1" dirty="0" smtClean="0"/>
              <a:t>Data Modified in Print Job Configuration</a:t>
            </a:r>
          </a:p>
          <a:p>
            <a:pPr lvl="0"/>
            <a:r>
              <a:rPr lang="en-US" dirty="0" smtClean="0"/>
              <a:t>G-Code </a:t>
            </a:r>
            <a:r>
              <a:rPr lang="en-US" dirty="0"/>
              <a:t>files for each subsection</a:t>
            </a:r>
          </a:p>
          <a:p>
            <a:endParaRPr lang="en-US" dirty="0"/>
          </a:p>
        </p:txBody>
      </p:sp>
    </p:spTree>
    <p:extLst>
      <p:ext uri="{BB962C8B-B14F-4D97-AF65-F5344CB8AC3E}">
        <p14:creationId xmlns:p14="http://schemas.microsoft.com/office/powerpoint/2010/main" val="401468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elements </a:t>
            </a:r>
            <a:r>
              <a:rPr lang="en-US" dirty="0" smtClean="0"/>
              <a:t>the </a:t>
            </a:r>
            <a:r>
              <a:rPr lang="en-US" dirty="0"/>
              <a:t>Parser Module will modify or delete any unacceptable G-Codes found any G-Code files.</a:t>
            </a:r>
          </a:p>
        </p:txBody>
      </p:sp>
    </p:spTree>
    <p:extLst>
      <p:ext uri="{BB962C8B-B14F-4D97-AF65-F5344CB8AC3E}">
        <p14:creationId xmlns:p14="http://schemas.microsoft.com/office/powerpoint/2010/main" val="299114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a:t>
            </a:r>
            <a:endParaRPr lang="en-US" dirty="0"/>
          </a:p>
        </p:txBody>
      </p:sp>
      <p:sp>
        <p:nvSpPr>
          <p:cNvPr id="3" name="Content Placeholder 2"/>
          <p:cNvSpPr>
            <a:spLocks noGrp="1"/>
          </p:cNvSpPr>
          <p:nvPr>
            <p:ph idx="1"/>
          </p:nvPr>
        </p:nvSpPr>
        <p:spPr>
          <a:xfrm>
            <a:off x="628650" y="1825625"/>
            <a:ext cx="7886700" cy="446928"/>
          </a:xfrm>
        </p:spPr>
        <p:txBody>
          <a:bodyPr>
            <a:normAutofit/>
          </a:bodyPr>
          <a:lstStyle/>
          <a:p>
            <a:r>
              <a:rPr lang="en-US" dirty="0" smtClean="0"/>
              <a:t>Interfaces</a:t>
            </a:r>
            <a:endParaRPr lang="en-US" dirty="0"/>
          </a:p>
        </p:txBody>
      </p:sp>
      <p:sp>
        <p:nvSpPr>
          <p:cNvPr id="4" name="Content Placeholder 2"/>
          <p:cNvSpPr txBox="1">
            <a:spLocks/>
          </p:cNvSpPr>
          <p:nvPr/>
        </p:nvSpPr>
        <p:spPr>
          <a:xfrm>
            <a:off x="628650" y="4404553"/>
            <a:ext cx="78867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5" name="Content Placeholder 2"/>
          <p:cNvSpPr txBox="1">
            <a:spLocks/>
          </p:cNvSpPr>
          <p:nvPr/>
        </p:nvSpPr>
        <p:spPr>
          <a:xfrm>
            <a:off x="628650" y="3372689"/>
            <a:ext cx="78867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7161766"/>
              </p:ext>
            </p:extLst>
          </p:nvPr>
        </p:nvGraphicFramePr>
        <p:xfrm>
          <a:off x="628650" y="2272552"/>
          <a:ext cx="7886702" cy="1100137"/>
        </p:xfrm>
        <a:graphic>
          <a:graphicData uri="http://schemas.openxmlformats.org/drawingml/2006/table">
            <a:tbl>
              <a:tblPr>
                <a:tableStyleId>{5C22544A-7EE6-4342-B048-85BDC9FD1C3A}</a:tableStyleId>
              </a:tblPr>
              <a:tblGrid>
                <a:gridCol w="2627776"/>
                <a:gridCol w="2629463"/>
                <a:gridCol w="2629463"/>
              </a:tblGrid>
              <a:tr h="435491">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664646">
                <a:tc>
                  <a:txBody>
                    <a:bodyPr/>
                    <a:lstStyle/>
                    <a:p>
                      <a:pPr marL="0" marR="0" algn="l">
                        <a:lnSpc>
                          <a:spcPct val="105000"/>
                        </a:lnSpc>
                        <a:spcBef>
                          <a:spcPts val="0"/>
                        </a:spcBef>
                        <a:spcAft>
                          <a:spcPts val="800"/>
                        </a:spcAft>
                      </a:pPr>
                      <a:r>
                        <a:rPr lang="en-US" sz="1600" dirty="0" err="1">
                          <a:effectLst/>
                        </a:rPr>
                        <a:t>unifyGCode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TextBox 6"/>
          <p:cNvSpPr txBox="1"/>
          <p:nvPr/>
        </p:nvSpPr>
        <p:spPr>
          <a:xfrm>
            <a:off x="628650" y="3815687"/>
            <a:ext cx="1512794"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99628048"/>
              </p:ext>
            </p:extLst>
          </p:nvPr>
        </p:nvGraphicFramePr>
        <p:xfrm>
          <a:off x="628650" y="4851481"/>
          <a:ext cx="7886700" cy="903860"/>
        </p:xfrm>
        <a:graphic>
          <a:graphicData uri="http://schemas.openxmlformats.org/drawingml/2006/table">
            <a:tbl>
              <a:tblPr>
                <a:tableStyleId>{5C22544A-7EE6-4342-B048-85BDC9FD1C3A}</a:tableStyleId>
              </a:tblPr>
              <a:tblGrid>
                <a:gridCol w="3943350"/>
                <a:gridCol w="3943350"/>
              </a:tblGrid>
              <a:tr h="45193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51930">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1844353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marL="0" indent="0">
              <a:buNone/>
            </a:pPr>
            <a:r>
              <a:rPr lang="en-US" b="1" dirty="0"/>
              <a:t>Data Modified in Print Job Configuration</a:t>
            </a:r>
          </a:p>
          <a:p>
            <a:pPr lvl="0"/>
            <a:r>
              <a:rPr lang="en-US" dirty="0"/>
              <a:t>Finalized Print Job G-Code file</a:t>
            </a:r>
          </a:p>
          <a:p>
            <a:endParaRPr lang="en-US" dirty="0"/>
          </a:p>
        </p:txBody>
      </p:sp>
    </p:spTree>
    <p:extLst>
      <p:ext uri="{BB962C8B-B14F-4D97-AF65-F5344CB8AC3E}">
        <p14:creationId xmlns:p14="http://schemas.microsoft.com/office/powerpoint/2010/main" val="345097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Data Flows</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24455600"/>
              </p:ext>
            </p:extLst>
          </p:nvPr>
        </p:nvGraphicFramePr>
        <p:xfrm>
          <a:off x="3733800" y="29817"/>
          <a:ext cx="4648200" cy="6765483"/>
        </p:xfrm>
        <a:graphic>
          <a:graphicData uri="http://schemas.openxmlformats.org/drawingml/2006/table">
            <a:tbl>
              <a:tblPr firstRow="1" firstCol="1" bandRow="1">
                <a:tableStyleId>{5C22544A-7EE6-4342-B048-85BDC9FD1C3A}</a:tableStyleId>
              </a:tblPr>
              <a:tblGrid>
                <a:gridCol w="1524000"/>
                <a:gridCol w="800100"/>
                <a:gridCol w="2324100"/>
              </a:tblGrid>
              <a:tr h="127566">
                <a:tc>
                  <a:txBody>
                    <a:bodyPr/>
                    <a:lstStyle/>
                    <a:p>
                      <a:pPr marL="0" marR="0" algn="l">
                        <a:lnSpc>
                          <a:spcPct val="105000"/>
                        </a:lnSpc>
                        <a:spcBef>
                          <a:spcPts val="0"/>
                        </a:spcBef>
                        <a:spcAft>
                          <a:spcPts val="0"/>
                        </a:spcAft>
                      </a:pPr>
                      <a:r>
                        <a:rPr lang="en-US" sz="800" dirty="0">
                          <a:effectLst/>
                        </a:rPr>
                        <a:t>Layer</a:t>
                      </a:r>
                      <a:endParaRPr lang="en-US" sz="800" dirty="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a:effectLst/>
                        </a:rPr>
                        <a:t>Data Flow ID</a:t>
                      </a:r>
                      <a:endParaRPr lang="en-US" sz="80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dirty="0">
                          <a:effectLst/>
                        </a:rPr>
                        <a:t>Data</a:t>
                      </a:r>
                      <a:endParaRPr lang="en-US" sz="800" dirty="0">
                        <a:effectLst/>
                        <a:latin typeface="Times New Roman"/>
                        <a:ea typeface="Times New Roman"/>
                        <a:cs typeface="Times New Roman"/>
                      </a:endParaRPr>
                    </a:p>
                  </a:txBody>
                  <a:tcPr marL="36286" marR="36286" marT="0" marB="0" anchor="b"/>
                </a:tc>
              </a:tr>
              <a:tr h="162219">
                <a:tc rowSpan="10">
                  <a:txBody>
                    <a:bodyPr/>
                    <a:lstStyle/>
                    <a:p>
                      <a:pPr marL="0" marR="0" algn="ctr">
                        <a:lnSpc>
                          <a:spcPct val="105000"/>
                        </a:lnSpc>
                        <a:spcBef>
                          <a:spcPts val="0"/>
                        </a:spcBef>
                        <a:spcAft>
                          <a:spcPts val="0"/>
                        </a:spcAft>
                      </a:pPr>
                      <a:r>
                        <a:rPr lang="en-US" sz="800" dirty="0">
                          <a:solidFill>
                            <a:schemeClr val="bg1"/>
                          </a:solidFill>
                          <a:effectLst/>
                        </a:rPr>
                        <a:t>Outside Inputs</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FFC000"/>
                    </a:solidFill>
                  </a:tcPr>
                </a:tc>
                <a:tc>
                  <a:txBody>
                    <a:bodyPr/>
                    <a:lstStyle/>
                    <a:p>
                      <a:pPr marL="0" marR="0" algn="l">
                        <a:lnSpc>
                          <a:spcPct val="105000"/>
                        </a:lnSpc>
                        <a:spcBef>
                          <a:spcPts val="0"/>
                        </a:spcBef>
                        <a:spcAft>
                          <a:spcPts val="0"/>
                        </a:spcAft>
                      </a:pPr>
                      <a:r>
                        <a:rPr lang="en-US" sz="800" dirty="0">
                          <a:solidFill>
                            <a:schemeClr val="bg1"/>
                          </a:solidFill>
                          <a:effectLst/>
                        </a:rPr>
                        <a:t>OI1</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Object file of the STL file to be printed</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OI2</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OI3</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Material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OI4</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OI5</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selections and button press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OI6</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OI7</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Disk reads of XML and Directory structure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OI8</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OI9</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OS Driver information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OI10</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Extruder configuration data entry values</a:t>
                      </a:r>
                      <a:endParaRPr lang="en-US" sz="800">
                        <a:effectLst/>
                        <a:latin typeface="Times New Roman"/>
                        <a:ea typeface="Times New Roman"/>
                        <a:cs typeface="Times New Roman"/>
                      </a:endParaRPr>
                    </a:p>
                  </a:txBody>
                  <a:tcPr marL="36286" marR="36286" marT="0" marB="0" anchor="b"/>
                </a:tc>
              </a:tr>
              <a:tr h="127566">
                <a:tc rowSpan="26">
                  <a:txBody>
                    <a:bodyPr/>
                    <a:lstStyle/>
                    <a:p>
                      <a:pPr marL="0" marR="0" algn="ctr">
                        <a:lnSpc>
                          <a:spcPct val="105000"/>
                        </a:lnSpc>
                        <a:spcBef>
                          <a:spcPts val="0"/>
                        </a:spcBef>
                        <a:spcAft>
                          <a:spcPts val="0"/>
                        </a:spcAft>
                      </a:pPr>
                      <a:r>
                        <a:rPr lang="en-US" sz="800" dirty="0">
                          <a:solidFill>
                            <a:schemeClr val="bg1"/>
                          </a:solidFill>
                          <a:effectLst/>
                        </a:rPr>
                        <a:t>User Interface Layer</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ED7D31"/>
                    </a:solidFill>
                  </a:tcPr>
                </a:tc>
                <a:tc>
                  <a:txBody>
                    <a:bodyPr/>
                    <a:lstStyle/>
                    <a:p>
                      <a:pPr marL="0" marR="0" algn="l">
                        <a:lnSpc>
                          <a:spcPct val="105000"/>
                        </a:lnSpc>
                        <a:spcBef>
                          <a:spcPts val="0"/>
                        </a:spcBef>
                        <a:spcAft>
                          <a:spcPts val="0"/>
                        </a:spcAft>
                      </a:pPr>
                      <a:r>
                        <a:rPr lang="en-US" sz="800">
                          <a:solidFill>
                            <a:schemeClr val="bg1"/>
                          </a:solidFill>
                          <a:effectLst/>
                        </a:rPr>
                        <a:t>UI1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Import file name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Success state of import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printer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printer configuration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material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material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configuration data</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Run print job</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File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Material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Configuration object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All requested configuration objects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requests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results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XML File writes to disk</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job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Pause, Resume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Extruder Configuration Data</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Extruder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UI26</a:t>
                      </a:r>
                      <a:endParaRPr lang="en-US" sz="800" dirty="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Extruder Configuration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Preprocessing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B43500"/>
                    </a:solidFill>
                  </a:tcPr>
                </a:tc>
                <a:tc>
                  <a:txBody>
                    <a:bodyPr/>
                    <a:lstStyle/>
                    <a:p>
                      <a:pPr marL="0" marR="0" algn="l">
                        <a:lnSpc>
                          <a:spcPct val="105000"/>
                        </a:lnSpc>
                        <a:spcBef>
                          <a:spcPts val="0"/>
                        </a:spcBef>
                        <a:spcAft>
                          <a:spcPts val="0"/>
                        </a:spcAft>
                      </a:pPr>
                      <a:r>
                        <a:rPr lang="en-US" sz="800">
                          <a:solidFill>
                            <a:schemeClr val="bg1"/>
                          </a:solidFill>
                          <a:effectLst/>
                        </a:rPr>
                        <a:t>PR1</a:t>
                      </a:r>
                      <a:endParaRPr lang="en-US" sz="80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PR2</a:t>
                      </a:r>
                      <a:endParaRPr lang="en-US" sz="800" dirty="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2219">
                <a:tc>
                  <a:txBody>
                    <a:bodyPr/>
                    <a:lstStyle/>
                    <a:p>
                      <a:pPr marL="0" marR="0" algn="ctr">
                        <a:lnSpc>
                          <a:spcPct val="105000"/>
                        </a:lnSpc>
                        <a:spcBef>
                          <a:spcPts val="0"/>
                        </a:spcBef>
                        <a:spcAft>
                          <a:spcPts val="0"/>
                        </a:spcAft>
                      </a:pPr>
                      <a:r>
                        <a:rPr lang="en-US" sz="800">
                          <a:solidFill>
                            <a:schemeClr val="bg1"/>
                          </a:solidFill>
                          <a:effectLst/>
                        </a:rPr>
                        <a:t>Processing Layer</a:t>
                      </a:r>
                      <a:endParaRPr lang="en-US" sz="80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dirty="0">
                          <a:solidFill>
                            <a:schemeClr val="bg1"/>
                          </a:solidFill>
                          <a:effectLst/>
                        </a:rPr>
                        <a:t>PO1</a:t>
                      </a:r>
                      <a:endParaRPr lang="en-US" sz="800" dirty="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Post-Processing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5B9BD5"/>
                    </a:solidFill>
                  </a:tcPr>
                </a:tc>
                <a:tc>
                  <a:txBody>
                    <a:bodyPr/>
                    <a:lstStyle/>
                    <a:p>
                      <a:pPr marL="0" marR="0" algn="l">
                        <a:lnSpc>
                          <a:spcPct val="105000"/>
                        </a:lnSpc>
                        <a:spcBef>
                          <a:spcPts val="0"/>
                        </a:spcBef>
                        <a:spcAft>
                          <a:spcPts val="0"/>
                        </a:spcAft>
                      </a:pPr>
                      <a:r>
                        <a:rPr lang="en-US" sz="800">
                          <a:solidFill>
                            <a:schemeClr val="bg1"/>
                          </a:solidFill>
                          <a:effectLst/>
                        </a:rPr>
                        <a:t>PP1</a:t>
                      </a:r>
                      <a:endParaRPr lang="en-US" sz="80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5972">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PP2</a:t>
                      </a:r>
                      <a:endParaRPr lang="en-US" sz="800" dirty="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3527">
                <a:tc>
                  <a:txBody>
                    <a:bodyPr/>
                    <a:lstStyle/>
                    <a:p>
                      <a:pPr marL="0" marR="0" algn="ctr">
                        <a:lnSpc>
                          <a:spcPct val="105000"/>
                        </a:lnSpc>
                        <a:spcBef>
                          <a:spcPts val="0"/>
                        </a:spcBef>
                        <a:spcAft>
                          <a:spcPts val="0"/>
                        </a:spcAft>
                      </a:pPr>
                      <a:r>
                        <a:rPr lang="en-US" sz="800">
                          <a:solidFill>
                            <a:schemeClr val="bg1"/>
                          </a:solidFill>
                          <a:effectLst/>
                        </a:rPr>
                        <a:t>Printer Control Layer</a:t>
                      </a:r>
                      <a:endParaRPr lang="en-US" sz="80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dirty="0">
                          <a:solidFill>
                            <a:schemeClr val="bg1"/>
                          </a:solidFill>
                          <a:effectLst/>
                        </a:rPr>
                        <a:t>PL1</a:t>
                      </a:r>
                      <a:endParaRPr lang="en-US" sz="800" dirty="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a:effectLst/>
                        </a:rPr>
                        <a:t>G-Code</a:t>
                      </a:r>
                      <a:endParaRPr lang="en-US" sz="800">
                        <a:effectLst/>
                        <a:latin typeface="Times New Roman"/>
                        <a:ea typeface="Times New Roman"/>
                        <a:cs typeface="Times New Roman"/>
                      </a:endParaRPr>
                    </a:p>
                  </a:txBody>
                  <a:tcPr marL="36286" marR="36286" marT="0" marB="0" anchor="b"/>
                </a:tc>
              </a:tr>
              <a:tr h="127566">
                <a:tc rowSpan="3">
                  <a:txBody>
                    <a:bodyPr/>
                    <a:lstStyle/>
                    <a:p>
                      <a:pPr marL="0" marR="0" algn="ctr">
                        <a:lnSpc>
                          <a:spcPct val="105000"/>
                        </a:lnSpc>
                        <a:spcBef>
                          <a:spcPts val="0"/>
                        </a:spcBef>
                        <a:spcAft>
                          <a:spcPts val="0"/>
                        </a:spcAft>
                      </a:pPr>
                      <a:r>
                        <a:rPr lang="en-US" sz="800">
                          <a:solidFill>
                            <a:schemeClr val="bg1"/>
                          </a:solidFill>
                          <a:effectLst/>
                        </a:rPr>
                        <a:t>Communications Layer</a:t>
                      </a:r>
                      <a:endParaRPr lang="en-US" sz="800">
                        <a:solidFill>
                          <a:schemeClr val="bg1"/>
                        </a:solidFill>
                        <a:effectLst/>
                        <a:latin typeface="Times New Roman"/>
                        <a:ea typeface="Times New Roman"/>
                        <a:cs typeface="Times New Roman"/>
                      </a:endParaRPr>
                    </a:p>
                  </a:txBody>
                  <a:tcPr marL="36286" marR="36286" marT="0" marB="0" anchor="ctr">
                    <a:solidFill>
                      <a:srgbClr val="7030A0"/>
                    </a:solidFill>
                  </a:tcPr>
                </a:tc>
                <a:tc>
                  <a:txBody>
                    <a:bodyPr/>
                    <a:lstStyle/>
                    <a:p>
                      <a:pPr marL="0" marR="0" algn="l">
                        <a:lnSpc>
                          <a:spcPct val="105000"/>
                        </a:lnSpc>
                        <a:spcBef>
                          <a:spcPts val="0"/>
                        </a:spcBef>
                        <a:spcAft>
                          <a:spcPts val="0"/>
                        </a:spcAft>
                      </a:pPr>
                      <a:r>
                        <a:rPr lang="en-US" sz="800" dirty="0">
                          <a:solidFill>
                            <a:schemeClr val="bg1"/>
                          </a:solidFill>
                          <a:effectLst/>
                        </a:rPr>
                        <a:t>CL1</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G-Codes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CL2</a:t>
                      </a:r>
                      <a:endParaRPr lang="en-US" sz="80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printer state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CL3</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Command stream</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dirty="0">
                          <a:solidFill>
                            <a:schemeClr val="bg1"/>
                          </a:solidFill>
                          <a:effectLst/>
                        </a:rPr>
                        <a:t>Printer Feedback Layer</a:t>
                      </a:r>
                      <a:endParaRPr lang="en-US" sz="800" dirty="0">
                        <a:solidFill>
                          <a:schemeClr val="bg1"/>
                        </a:solidFill>
                        <a:effectLst/>
                        <a:latin typeface="Times New Roman"/>
                        <a:ea typeface="Times New Roman"/>
                        <a:cs typeface="Times New Roman"/>
                      </a:endParaRPr>
                    </a:p>
                  </a:txBody>
                  <a:tcPr marL="36286" marR="36286" marT="0" marB="0" anchor="ctr">
                    <a:solidFill>
                      <a:srgbClr val="00B050"/>
                    </a:solidFill>
                  </a:tcPr>
                </a:tc>
                <a:tc>
                  <a:txBody>
                    <a:bodyPr/>
                    <a:lstStyle/>
                    <a:p>
                      <a:pPr marL="0" marR="0" algn="l">
                        <a:lnSpc>
                          <a:spcPct val="105000"/>
                        </a:lnSpc>
                        <a:spcBef>
                          <a:spcPts val="0"/>
                        </a:spcBef>
                        <a:spcAft>
                          <a:spcPts val="0"/>
                        </a:spcAft>
                      </a:pPr>
                      <a:r>
                        <a:rPr lang="en-US" sz="800">
                          <a:solidFill>
                            <a:schemeClr val="bg1"/>
                          </a:solidFill>
                          <a:effectLst/>
                        </a:rPr>
                        <a:t>PF1</a:t>
                      </a:r>
                      <a:endParaRPr lang="en-US" sz="80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a:effectLst/>
                        </a:rPr>
                        <a:t>Printer State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PF2</a:t>
                      </a:r>
                      <a:endParaRPr lang="en-US" sz="800" dirty="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dirty="0">
                          <a:effectLst/>
                        </a:rPr>
                        <a:t>Printer State Object</a:t>
                      </a:r>
                      <a:endParaRPr lang="en-US" sz="800" dirty="0">
                        <a:effectLst/>
                        <a:latin typeface="Times New Roman"/>
                        <a:ea typeface="Times New Roman"/>
                        <a:cs typeface="Times New Roman"/>
                      </a:endParaRPr>
                    </a:p>
                  </a:txBody>
                  <a:tcPr marL="36286" marR="36286" marT="0" marB="0" anchor="b"/>
                </a:tc>
              </a:tr>
            </a:tbl>
          </a:graphicData>
        </a:graphic>
      </p:graphicFrame>
    </p:spTree>
    <p:extLst>
      <p:ext uri="{BB962C8B-B14F-4D97-AF65-F5344CB8AC3E}">
        <p14:creationId xmlns:p14="http://schemas.microsoft.com/office/powerpoint/2010/main" val="444439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a:t>
            </a:r>
            <a:r>
              <a:rPr lang="en-US" dirty="0" smtClean="0"/>
              <a:t>elements the </a:t>
            </a:r>
            <a:r>
              <a:rPr lang="en-US" dirty="0"/>
              <a:t>Unification Module will concatenate all Subsection G-Code files into a single Finalized G-Code file and place a reference to the finalized G-Code file into the Print Job Configuration Object.</a:t>
            </a:r>
          </a:p>
        </p:txBody>
      </p:sp>
    </p:spTree>
    <p:extLst>
      <p:ext uri="{BB962C8B-B14F-4D97-AF65-F5344CB8AC3E}">
        <p14:creationId xmlns:p14="http://schemas.microsoft.com/office/powerpoint/2010/main" val="41355557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081" y="365125"/>
            <a:ext cx="5811838" cy="5811838"/>
          </a:xfrm>
        </p:spPr>
      </p:pic>
    </p:spTree>
    <p:extLst>
      <p:ext uri="{BB962C8B-B14F-4D97-AF65-F5344CB8AC3E}">
        <p14:creationId xmlns:p14="http://schemas.microsoft.com/office/powerpoint/2010/main" val="1675150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Printer Control </a:t>
            </a:r>
            <a:r>
              <a:rPr lang="en-US" dirty="0" smtClean="0"/>
              <a:t>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093788"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1580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67092" cy="1066800"/>
          </a:xfrm>
        </p:spPr>
        <p:txBody>
          <a:bodyPr>
            <a:normAutofit/>
          </a:bodyPr>
          <a:lstStyle/>
          <a:p>
            <a:r>
              <a:rPr lang="en-US" sz="4600" dirty="0" smtClean="0"/>
              <a:t>Printer State Control Module</a:t>
            </a:r>
            <a:endParaRPr lang="en-US" sz="4600" dirty="0"/>
          </a:p>
        </p:txBody>
      </p:sp>
      <p:sp>
        <p:nvSpPr>
          <p:cNvPr id="4" name="TextBox 3"/>
          <p:cNvSpPr txBox="1"/>
          <p:nvPr/>
        </p:nvSpPr>
        <p:spPr>
          <a:xfrm>
            <a:off x="125730" y="914400"/>
            <a:ext cx="2148840" cy="584775"/>
          </a:xfrm>
          <a:prstGeom prst="rect">
            <a:avLst/>
          </a:prstGeom>
          <a:noFill/>
        </p:spPr>
        <p:txBody>
          <a:bodyPr wrap="square" rtlCol="0">
            <a:spAutoFit/>
          </a:bodyPr>
          <a:lstStyle/>
          <a:p>
            <a:r>
              <a:rPr lang="en-US" sz="3200" b="1" dirty="0" smtClean="0"/>
              <a:t>Interfaces</a:t>
            </a:r>
            <a:endParaRPr lang="en-US" sz="3200" b="1" dirty="0"/>
          </a:p>
        </p:txBody>
      </p:sp>
      <p:graphicFrame>
        <p:nvGraphicFramePr>
          <p:cNvPr id="5" name="Table 4"/>
          <p:cNvGraphicFramePr>
            <a:graphicFrameLocks noGrp="1"/>
          </p:cNvGraphicFramePr>
          <p:nvPr>
            <p:extLst>
              <p:ext uri="{D42A27DB-BD31-4B8C-83A1-F6EECF244321}">
                <p14:modId xmlns:p14="http://schemas.microsoft.com/office/powerpoint/2010/main" val="9736795"/>
              </p:ext>
            </p:extLst>
          </p:nvPr>
        </p:nvGraphicFramePr>
        <p:xfrm>
          <a:off x="125731" y="1499173"/>
          <a:ext cx="5817870" cy="2865120"/>
        </p:xfrm>
        <a:graphic>
          <a:graphicData uri="http://schemas.openxmlformats.org/drawingml/2006/table">
            <a:tbl>
              <a:tblPr firstRow="1" bandRow="1">
                <a:tableStyleId>{5C22544A-7EE6-4342-B048-85BDC9FD1C3A}</a:tableStyleId>
              </a:tblPr>
              <a:tblGrid>
                <a:gridCol w="1939290"/>
                <a:gridCol w="1939290"/>
                <a:gridCol w="1939290"/>
              </a:tblGrid>
              <a:tr h="479728">
                <a:tc>
                  <a:txBody>
                    <a:bodyPr/>
                    <a:lstStyle/>
                    <a:p>
                      <a:r>
                        <a:rPr lang="en-US" dirty="0" smtClean="0"/>
                        <a:t>Interface</a:t>
                      </a:r>
                      <a:endParaRPr lang="en-US" dirty="0"/>
                    </a:p>
                  </a:txBody>
                  <a:tcPr marL="68580" marR="68580"/>
                </a:tc>
                <a:tc>
                  <a:txBody>
                    <a:bodyPr/>
                    <a:lstStyle/>
                    <a:p>
                      <a:r>
                        <a:rPr lang="en-US" sz="1600" dirty="0" smtClean="0"/>
                        <a:t>Information Required</a:t>
                      </a:r>
                      <a:endParaRPr lang="en-US" sz="1600" dirty="0"/>
                    </a:p>
                  </a:txBody>
                  <a:tcPr marL="68580" marR="68580"/>
                </a:tc>
                <a:tc>
                  <a:txBody>
                    <a:bodyPr/>
                    <a:lstStyle/>
                    <a:p>
                      <a:r>
                        <a:rPr lang="en-US" dirty="0" smtClean="0"/>
                        <a:t>Information Returned</a:t>
                      </a:r>
                      <a:endParaRPr lang="en-US" dirty="0"/>
                    </a:p>
                  </a:txBody>
                  <a:tcPr marL="68580" marR="68580"/>
                </a:tc>
              </a:tr>
              <a:tr h="467906">
                <a:tc>
                  <a:txBody>
                    <a:bodyPr/>
                    <a:lstStyle/>
                    <a:p>
                      <a:r>
                        <a:rPr lang="en-US" dirty="0" err="1" smtClean="0"/>
                        <a:t>runPrintJob</a:t>
                      </a:r>
                      <a:endParaRPr lang="en-US" dirty="0"/>
                    </a:p>
                  </a:txBody>
                  <a:tcPr marL="68580" marR="68580"/>
                </a:tc>
                <a:tc>
                  <a:txBody>
                    <a:bodyPr/>
                    <a:lstStyle/>
                    <a:p>
                      <a:r>
                        <a:rPr lang="en-US" sz="1600" dirty="0" smtClean="0"/>
                        <a:t>Print Job Configuration Object</a:t>
                      </a:r>
                      <a:endParaRPr lang="en-US" sz="1600" dirty="0"/>
                    </a:p>
                  </a:txBody>
                  <a:tcPr marL="68580" marR="68580"/>
                </a:tc>
                <a:tc>
                  <a:txBody>
                    <a:bodyPr/>
                    <a:lstStyle/>
                    <a:p>
                      <a:r>
                        <a:rPr lang="en-US" dirty="0" smtClean="0"/>
                        <a:t>None</a:t>
                      </a:r>
                      <a:endParaRPr lang="en-US" dirty="0"/>
                    </a:p>
                  </a:txBody>
                  <a:tcPr marL="68580" marR="68580"/>
                </a:tc>
              </a:tr>
              <a:tr h="479728">
                <a:tc>
                  <a:txBody>
                    <a:bodyPr/>
                    <a:lstStyle/>
                    <a:p>
                      <a:r>
                        <a:rPr lang="en-US" dirty="0" err="1" smtClean="0"/>
                        <a:t>pauseResumePrintJob</a:t>
                      </a:r>
                      <a:endParaRPr lang="en-US" dirty="0"/>
                    </a:p>
                  </a:txBody>
                  <a:tcPr marL="68580" marR="68580"/>
                </a:tc>
                <a:tc>
                  <a:txBody>
                    <a:bodyPr/>
                    <a:lstStyle/>
                    <a:p>
                      <a:r>
                        <a:rPr lang="en-US" sz="1600" dirty="0" smtClean="0"/>
                        <a:t>Change flag status</a:t>
                      </a:r>
                      <a:endParaRPr lang="en-US" sz="1600" dirty="0"/>
                    </a:p>
                  </a:txBody>
                  <a:tcPr marL="68580" marR="68580"/>
                </a:tc>
                <a:tc>
                  <a:txBody>
                    <a:bodyPr/>
                    <a:lstStyle/>
                    <a:p>
                      <a:r>
                        <a:rPr lang="en-US" dirty="0" smtClean="0"/>
                        <a:t>Boolean</a:t>
                      </a:r>
                      <a:r>
                        <a:rPr lang="en-US" baseline="0" dirty="0" smtClean="0"/>
                        <a:t> success state</a:t>
                      </a:r>
                      <a:endParaRPr lang="en-US" dirty="0"/>
                    </a:p>
                  </a:txBody>
                  <a:tcPr marL="68580" marR="68580"/>
                </a:tc>
              </a:tr>
              <a:tr h="479728">
                <a:tc>
                  <a:txBody>
                    <a:bodyPr/>
                    <a:lstStyle/>
                    <a:p>
                      <a:r>
                        <a:rPr lang="en-US" dirty="0" err="1" smtClean="0"/>
                        <a:t>cancelPrintJob</a:t>
                      </a:r>
                      <a:endParaRPr lang="en-US" dirty="0" smtClean="0"/>
                    </a:p>
                  </a:txBody>
                  <a:tcPr marL="68580" marR="68580"/>
                </a:tc>
                <a:tc>
                  <a:txBody>
                    <a:bodyPr/>
                    <a:lstStyle/>
                    <a:p>
                      <a:r>
                        <a:rPr lang="en-US" sz="1600" dirty="0" smtClean="0"/>
                        <a:t>None</a:t>
                      </a:r>
                      <a:endParaRPr lang="en-US" sz="1600" dirty="0"/>
                    </a:p>
                  </a:txBody>
                  <a:tcPr marL="68580" marR="68580"/>
                </a:tc>
                <a:tc>
                  <a:txBody>
                    <a:bodyPr/>
                    <a:lstStyle/>
                    <a:p>
                      <a:r>
                        <a:rPr lang="en-US" dirty="0" smtClean="0"/>
                        <a:t>Boolean success state</a:t>
                      </a:r>
                      <a:endParaRPr lang="en-US" dirty="0"/>
                    </a:p>
                  </a:txBody>
                  <a:tcPr marL="68580" marR="68580"/>
                </a:tc>
              </a:tr>
              <a:tr h="327534">
                <a:tc>
                  <a:txBody>
                    <a:bodyPr/>
                    <a:lstStyle/>
                    <a:p>
                      <a:r>
                        <a:rPr lang="en-US" dirty="0" err="1" smtClean="0"/>
                        <a:t>updateStatus</a:t>
                      </a:r>
                      <a:endParaRPr lang="en-US" dirty="0"/>
                    </a:p>
                  </a:txBody>
                  <a:tcPr marL="68580" marR="68580"/>
                </a:tc>
                <a:tc>
                  <a:txBody>
                    <a:bodyPr/>
                    <a:lstStyle/>
                    <a:p>
                      <a:r>
                        <a:rPr lang="en-US" sz="1600" dirty="0" err="1" smtClean="0"/>
                        <a:t>PrinterStatus</a:t>
                      </a:r>
                      <a:r>
                        <a:rPr lang="en-US" sz="1600" dirty="0" smtClean="0"/>
                        <a:t> Object</a:t>
                      </a:r>
                      <a:endParaRPr lang="en-US" sz="1600" dirty="0"/>
                    </a:p>
                  </a:txBody>
                  <a:tcPr marL="68580" marR="68580"/>
                </a:tc>
                <a:tc>
                  <a:txBody>
                    <a:bodyPr/>
                    <a:lstStyle/>
                    <a:p>
                      <a:r>
                        <a:rPr lang="en-US" dirty="0" smtClean="0"/>
                        <a:t>None</a:t>
                      </a:r>
                      <a:endParaRPr lang="en-US" dirty="0"/>
                    </a:p>
                  </a:txBody>
                  <a:tcPr marL="68580" marR="68580"/>
                </a:tc>
              </a:tr>
            </a:tbl>
          </a:graphicData>
        </a:graphic>
      </p:graphicFrame>
      <p:sp>
        <p:nvSpPr>
          <p:cNvPr id="6" name="TextBox 5"/>
          <p:cNvSpPr txBox="1"/>
          <p:nvPr/>
        </p:nvSpPr>
        <p:spPr>
          <a:xfrm>
            <a:off x="125730" y="4382869"/>
            <a:ext cx="3227070" cy="646331"/>
          </a:xfrm>
          <a:prstGeom prst="rect">
            <a:avLst/>
          </a:prstGeom>
          <a:noFill/>
        </p:spPr>
        <p:txBody>
          <a:bodyPr wrap="square" rtlCol="0">
            <a:spAutoFit/>
          </a:bodyPr>
          <a:lstStyle/>
          <a:p>
            <a:r>
              <a:rPr lang="en-US" b="1" dirty="0" smtClean="0"/>
              <a:t>External Data Dependencies</a:t>
            </a:r>
          </a:p>
          <a:p>
            <a:r>
              <a:rPr lang="en-US" dirty="0" smtClean="0"/>
              <a:t>None.</a:t>
            </a:r>
            <a:endParaRPr lang="en-US" dirty="0"/>
          </a:p>
        </p:txBody>
      </p:sp>
      <p:sp>
        <p:nvSpPr>
          <p:cNvPr id="7" name="TextBox 6"/>
          <p:cNvSpPr txBox="1"/>
          <p:nvPr/>
        </p:nvSpPr>
        <p:spPr>
          <a:xfrm>
            <a:off x="125730" y="5029200"/>
            <a:ext cx="2457450" cy="646331"/>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2058616144"/>
              </p:ext>
            </p:extLst>
          </p:nvPr>
        </p:nvGraphicFramePr>
        <p:xfrm>
          <a:off x="125730" y="5398532"/>
          <a:ext cx="5817870" cy="1107440"/>
        </p:xfrm>
        <a:graphic>
          <a:graphicData uri="http://schemas.openxmlformats.org/drawingml/2006/table">
            <a:tbl>
              <a:tblPr firstRow="1" bandRow="1">
                <a:tableStyleId>{5C22544A-7EE6-4342-B048-85BDC9FD1C3A}</a:tableStyleId>
              </a:tblPr>
              <a:tblGrid>
                <a:gridCol w="2908935"/>
                <a:gridCol w="2908935"/>
              </a:tblGrid>
              <a:tr h="252306">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err="1" smtClean="0"/>
                        <a:t>PrintJobConfiguration</a:t>
                      </a:r>
                      <a:r>
                        <a:rPr lang="en-US" baseline="0" dirty="0" smtClean="0"/>
                        <a:t> Object</a:t>
                      </a:r>
                      <a:endParaRPr lang="en-US" dirty="0"/>
                    </a:p>
                  </a:txBody>
                  <a:tcPr marL="68580" marR="68580"/>
                </a:tc>
                <a:tc>
                  <a:txBody>
                    <a:bodyPr/>
                    <a:lstStyle/>
                    <a:p>
                      <a:r>
                        <a:rPr lang="en-US" dirty="0" smtClean="0"/>
                        <a:t>Print</a:t>
                      </a:r>
                      <a:r>
                        <a:rPr lang="en-US" baseline="0" dirty="0" smtClean="0"/>
                        <a:t> Job Controller</a:t>
                      </a:r>
                      <a:endParaRPr lang="en-US" dirty="0"/>
                    </a:p>
                  </a:txBody>
                  <a:tcPr marL="68580" marR="68580"/>
                </a:tc>
              </a:tr>
              <a:tr h="370840">
                <a:tc>
                  <a:txBody>
                    <a:bodyPr/>
                    <a:lstStyle/>
                    <a:p>
                      <a:r>
                        <a:rPr lang="en-US" dirty="0" err="1" smtClean="0"/>
                        <a:t>PrinterStatus</a:t>
                      </a:r>
                      <a:r>
                        <a:rPr lang="en-US" dirty="0" smtClean="0"/>
                        <a:t> Object</a:t>
                      </a:r>
                      <a:endParaRPr lang="en-US" dirty="0"/>
                    </a:p>
                  </a:txBody>
                  <a:tcPr marL="68580" marR="68580"/>
                </a:tc>
                <a:tc>
                  <a:txBody>
                    <a:bodyPr/>
                    <a:lstStyle/>
                    <a:p>
                      <a:r>
                        <a:rPr lang="en-US" dirty="0" smtClean="0"/>
                        <a:t>Dispatch Module</a:t>
                      </a:r>
                      <a:endParaRPr lang="en-US" dirty="0"/>
                    </a:p>
                  </a:txBody>
                  <a:tcPr marL="68580" marR="68580"/>
                </a:tc>
              </a:tr>
            </a:tbl>
          </a:graphicData>
        </a:graphic>
      </p:graphicFrame>
      <p:sp>
        <p:nvSpPr>
          <p:cNvPr id="9" name="TextBox 8"/>
          <p:cNvSpPr txBox="1"/>
          <p:nvPr/>
        </p:nvSpPr>
        <p:spPr>
          <a:xfrm>
            <a:off x="5867400" y="1219200"/>
            <a:ext cx="2741491" cy="2462213"/>
          </a:xfrm>
          <a:prstGeom prst="rect">
            <a:avLst/>
          </a:prstGeom>
          <a:noFill/>
        </p:spPr>
        <p:txBody>
          <a:bodyPr wrap="square" rtlCol="0">
            <a:spAutoFit/>
          </a:bodyPr>
          <a:lstStyle/>
          <a:p>
            <a:r>
              <a:rPr lang="en-US" sz="2200" dirty="0" smtClean="0"/>
              <a:t>“..will buffer the G-Code data such that it can be presented to the communications layer to be transferred to the printer hardware..”</a:t>
            </a:r>
            <a:endParaRPr lang="en-US" sz="2200" dirty="0"/>
          </a:p>
        </p:txBody>
      </p:sp>
      <p:sp>
        <p:nvSpPr>
          <p:cNvPr id="10" name="TextBox 9"/>
          <p:cNvSpPr txBox="1"/>
          <p:nvPr/>
        </p:nvSpPr>
        <p:spPr>
          <a:xfrm>
            <a:off x="5867400" y="4176338"/>
            <a:ext cx="2819400" cy="2462213"/>
          </a:xfrm>
          <a:prstGeom prst="rect">
            <a:avLst/>
          </a:prstGeom>
          <a:noFill/>
        </p:spPr>
        <p:txBody>
          <a:bodyPr wrap="square" rtlCol="0">
            <a:spAutoFit/>
          </a:bodyPr>
          <a:lstStyle/>
          <a:p>
            <a:r>
              <a:rPr lang="en-US" sz="2200" dirty="0" smtClean="0"/>
              <a:t>“..the printer state control module will insert safety G-Codes into the G-Code buffer based on input from the printer feedback layer”</a:t>
            </a:r>
            <a:endParaRPr lang="en-US" sz="2200" dirty="0"/>
          </a:p>
        </p:txBody>
      </p:sp>
    </p:spTree>
    <p:extLst>
      <p:ext uri="{BB962C8B-B14F-4D97-AF65-F5344CB8AC3E}">
        <p14:creationId xmlns:p14="http://schemas.microsoft.com/office/powerpoint/2010/main" val="22684737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Communications </a:t>
            </a:r>
            <a:r>
              <a:rPr lang="en-US" dirty="0" smtClean="0"/>
              <a:t>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45584"/>
            <a:ext cx="8288066" cy="2855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66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RX/TX Module</a:t>
            </a:r>
            <a:endParaRPr lang="en-US" dirty="0"/>
          </a:p>
        </p:txBody>
      </p:sp>
      <p:sp>
        <p:nvSpPr>
          <p:cNvPr id="4" name="TextBox 3"/>
          <p:cNvSpPr txBox="1"/>
          <p:nvPr/>
        </p:nvSpPr>
        <p:spPr>
          <a:xfrm>
            <a:off x="0" y="1140899"/>
            <a:ext cx="258318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4059035356"/>
              </p:ext>
            </p:extLst>
          </p:nvPr>
        </p:nvGraphicFramePr>
        <p:xfrm>
          <a:off x="129541" y="1602562"/>
          <a:ext cx="5509260" cy="2021840"/>
        </p:xfrm>
        <a:graphic>
          <a:graphicData uri="http://schemas.openxmlformats.org/drawingml/2006/table">
            <a:tbl>
              <a:tblPr firstRow="1" bandRow="1">
                <a:tableStyleId>{5C22544A-7EE6-4342-B048-85BDC9FD1C3A}</a:tableStyleId>
              </a:tblPr>
              <a:tblGrid>
                <a:gridCol w="1836420"/>
                <a:gridCol w="1836420"/>
                <a:gridCol w="1836420"/>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smtClean="0"/>
                        <a:t>Transmit</a:t>
                      </a:r>
                      <a:endParaRPr lang="en-US" dirty="0"/>
                    </a:p>
                  </a:txBody>
                  <a:tcPr marL="68580" marR="68580"/>
                </a:tc>
                <a:tc>
                  <a:txBody>
                    <a:bodyPr/>
                    <a:lstStyle/>
                    <a:p>
                      <a:r>
                        <a:rPr lang="en-US" dirty="0" smtClean="0"/>
                        <a:t>Serialized Data</a:t>
                      </a:r>
                      <a:endParaRPr lang="en-US" dirty="0"/>
                    </a:p>
                  </a:txBody>
                  <a:tcPr marL="68580" marR="68580"/>
                </a:tc>
                <a:tc>
                  <a:txBody>
                    <a:bodyPr/>
                    <a:lstStyle/>
                    <a:p>
                      <a:r>
                        <a:rPr lang="en-US" dirty="0" smtClean="0"/>
                        <a:t>ACK details</a:t>
                      </a:r>
                      <a:endParaRPr lang="en-US" dirty="0"/>
                    </a:p>
                  </a:txBody>
                  <a:tcPr marL="68580" marR="68580"/>
                </a:tc>
              </a:tr>
              <a:tr h="370840">
                <a:tc>
                  <a:txBody>
                    <a:bodyPr/>
                    <a:lstStyle/>
                    <a:p>
                      <a:r>
                        <a:rPr lang="en-US" dirty="0" smtClean="0"/>
                        <a:t>Receive</a:t>
                      </a:r>
                      <a:endParaRPr lang="en-US" dirty="0"/>
                    </a:p>
                  </a:txBody>
                  <a:tcPr marL="68580" marR="68580"/>
                </a:tc>
                <a:tc>
                  <a:txBody>
                    <a:bodyPr/>
                    <a:lstStyle/>
                    <a:p>
                      <a:r>
                        <a:rPr lang="en-US" dirty="0" smtClean="0"/>
                        <a:t>Buffer</a:t>
                      </a:r>
                      <a:endParaRPr lang="en-US" dirty="0"/>
                    </a:p>
                  </a:txBody>
                  <a:tcPr marL="68580" marR="68580"/>
                </a:tc>
                <a:tc>
                  <a:txBody>
                    <a:bodyPr/>
                    <a:lstStyle/>
                    <a:p>
                      <a:r>
                        <a:rPr lang="en-US" dirty="0" smtClean="0"/>
                        <a:t>Serialized Data</a:t>
                      </a:r>
                      <a:endParaRPr lang="en-US" dirty="0"/>
                    </a:p>
                  </a:txBody>
                  <a:tcPr marL="68580" marR="68580"/>
                </a:tc>
              </a:tr>
              <a:tr h="370840">
                <a:tc>
                  <a:txBody>
                    <a:bodyPr/>
                    <a:lstStyle/>
                    <a:p>
                      <a:r>
                        <a:rPr lang="en-US" dirty="0" err="1" smtClean="0"/>
                        <a:t>InitializeConnection</a:t>
                      </a:r>
                      <a:endParaRPr lang="en-US" dirty="0"/>
                    </a:p>
                  </a:txBody>
                  <a:tcPr marL="68580" marR="68580"/>
                </a:tc>
                <a:tc>
                  <a:txBody>
                    <a:bodyPr/>
                    <a:lstStyle/>
                    <a:p>
                      <a:r>
                        <a:rPr lang="en-US" dirty="0" err="1" smtClean="0"/>
                        <a:t>PrintJobConfiguration</a:t>
                      </a:r>
                      <a:r>
                        <a:rPr lang="en-US" baseline="0" dirty="0" smtClean="0"/>
                        <a:t> Object</a:t>
                      </a:r>
                      <a:endParaRPr lang="en-US" dirty="0"/>
                    </a:p>
                  </a:txBody>
                  <a:tcPr marL="68580" marR="68580"/>
                </a:tc>
                <a:tc>
                  <a:txBody>
                    <a:bodyPr/>
                    <a:lstStyle/>
                    <a:p>
                      <a:r>
                        <a:rPr lang="en-US" dirty="0" smtClean="0"/>
                        <a:t>Boolean success rate</a:t>
                      </a:r>
                      <a:endParaRPr lang="en-US" dirty="0"/>
                    </a:p>
                  </a:txBody>
                  <a:tcPr marL="68580" marR="68580"/>
                </a:tc>
              </a:tr>
            </a:tbl>
          </a:graphicData>
        </a:graphic>
      </p:graphicFrame>
      <p:sp>
        <p:nvSpPr>
          <p:cNvPr id="6" name="TextBox 5"/>
          <p:cNvSpPr txBox="1"/>
          <p:nvPr/>
        </p:nvSpPr>
        <p:spPr>
          <a:xfrm>
            <a:off x="1" y="3627121"/>
            <a:ext cx="2937510" cy="830997"/>
          </a:xfrm>
          <a:prstGeom prst="rect">
            <a:avLst/>
          </a:prstGeom>
          <a:noFill/>
        </p:spPr>
        <p:txBody>
          <a:bodyPr wrap="square" rtlCol="0">
            <a:spAutoFit/>
          </a:bodyPr>
          <a:lstStyle/>
          <a:p>
            <a:r>
              <a:rPr lang="en-US" sz="2400" b="1" dirty="0" smtClean="0"/>
              <a:t>External Data Dependencies</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2367164230"/>
              </p:ext>
            </p:extLst>
          </p:nvPr>
        </p:nvGraphicFramePr>
        <p:xfrm>
          <a:off x="140970" y="4088785"/>
          <a:ext cx="5509260" cy="736600"/>
        </p:xfrm>
        <a:graphic>
          <a:graphicData uri="http://schemas.openxmlformats.org/drawingml/2006/table">
            <a:tbl>
              <a:tblPr firstRow="1" bandRow="1">
                <a:tableStyleId>{5C22544A-7EE6-4342-B048-85BDC9FD1C3A}</a:tableStyleId>
              </a:tblPr>
              <a:tblGrid>
                <a:gridCol w="2754630"/>
                <a:gridCol w="2754630"/>
              </a:tblGrid>
              <a:tr h="222905">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Buffered Serial Data</a:t>
                      </a:r>
                      <a:endParaRPr lang="en-US" dirty="0"/>
                    </a:p>
                  </a:txBody>
                  <a:tcPr marL="68580" marR="68580"/>
                </a:tc>
                <a:tc>
                  <a:txBody>
                    <a:bodyPr/>
                    <a:lstStyle/>
                    <a:p>
                      <a:r>
                        <a:rPr lang="en-US" dirty="0" smtClean="0"/>
                        <a:t>Printer</a:t>
                      </a:r>
                      <a:endParaRPr lang="en-US" dirty="0"/>
                    </a:p>
                  </a:txBody>
                  <a:tcPr marL="68580" marR="68580"/>
                </a:tc>
              </a:tr>
            </a:tbl>
          </a:graphicData>
        </a:graphic>
      </p:graphicFrame>
      <p:sp>
        <p:nvSpPr>
          <p:cNvPr id="8" name="TextBox 7"/>
          <p:cNvSpPr txBox="1"/>
          <p:nvPr/>
        </p:nvSpPr>
        <p:spPr>
          <a:xfrm>
            <a:off x="0" y="4983482"/>
            <a:ext cx="2674620"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9" name="Table 8"/>
          <p:cNvGraphicFramePr>
            <a:graphicFrameLocks noGrp="1"/>
          </p:cNvGraphicFramePr>
          <p:nvPr>
            <p:extLst>
              <p:ext uri="{D42A27DB-BD31-4B8C-83A1-F6EECF244321}">
                <p14:modId xmlns:p14="http://schemas.microsoft.com/office/powerpoint/2010/main" val="1740567563"/>
              </p:ext>
            </p:extLst>
          </p:nvPr>
        </p:nvGraphicFramePr>
        <p:xfrm>
          <a:off x="140970" y="5445145"/>
          <a:ext cx="5509260" cy="1381760"/>
        </p:xfrm>
        <a:graphic>
          <a:graphicData uri="http://schemas.openxmlformats.org/drawingml/2006/table">
            <a:tbl>
              <a:tblPr firstRow="1" bandRow="1">
                <a:tableStyleId>{5C22544A-7EE6-4342-B048-85BDC9FD1C3A}</a:tableStyleId>
              </a:tblPr>
              <a:tblGrid>
                <a:gridCol w="2754630"/>
                <a:gridCol w="2754630"/>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Serialized G-Code Buffer</a:t>
                      </a:r>
                      <a:endParaRPr lang="en-US" dirty="0"/>
                    </a:p>
                  </a:txBody>
                  <a:tcPr marL="68580" marR="68580"/>
                </a:tc>
                <a:tc>
                  <a:txBody>
                    <a:bodyPr/>
                    <a:lstStyle/>
                    <a:p>
                      <a:r>
                        <a:rPr lang="en-US" dirty="0" smtClean="0"/>
                        <a:t>Serialization Module</a:t>
                      </a:r>
                      <a:endParaRPr lang="en-US" dirty="0"/>
                    </a:p>
                  </a:txBody>
                  <a:tcPr marL="68580" marR="68580"/>
                </a:tc>
              </a:tr>
              <a:tr h="370840">
                <a:tc>
                  <a:txBody>
                    <a:bodyPr/>
                    <a:lstStyle/>
                    <a:p>
                      <a:r>
                        <a:rPr lang="en-US" dirty="0" err="1" smtClean="0"/>
                        <a:t>PrintJobConfiguration</a:t>
                      </a:r>
                      <a:r>
                        <a:rPr lang="en-US" dirty="0" smtClean="0"/>
                        <a:t> object</a:t>
                      </a:r>
                      <a:endParaRPr lang="en-US" dirty="0"/>
                    </a:p>
                  </a:txBody>
                  <a:tcPr marL="68580" marR="68580"/>
                </a:tc>
                <a:tc>
                  <a:txBody>
                    <a:bodyPr/>
                    <a:lstStyle/>
                    <a:p>
                      <a:r>
                        <a:rPr lang="en-US" dirty="0" smtClean="0"/>
                        <a:t>Print</a:t>
                      </a:r>
                      <a:r>
                        <a:rPr lang="en-US" baseline="0" dirty="0" smtClean="0"/>
                        <a:t> Job Controller Module</a:t>
                      </a:r>
                      <a:endParaRPr lang="en-US" dirty="0"/>
                    </a:p>
                  </a:txBody>
                  <a:tcPr marL="68580" marR="68580"/>
                </a:tc>
              </a:tr>
            </a:tbl>
          </a:graphicData>
        </a:graphic>
      </p:graphicFrame>
      <p:sp>
        <p:nvSpPr>
          <p:cNvPr id="10" name="TextBox 9"/>
          <p:cNvSpPr txBox="1"/>
          <p:nvPr/>
        </p:nvSpPr>
        <p:spPr>
          <a:xfrm>
            <a:off x="5791200" y="0"/>
            <a:ext cx="2667000" cy="6863417"/>
          </a:xfrm>
          <a:prstGeom prst="rect">
            <a:avLst/>
          </a:prstGeom>
          <a:noFill/>
        </p:spPr>
        <p:txBody>
          <a:bodyPr wrap="square" rtlCol="0">
            <a:spAutoFit/>
          </a:bodyPr>
          <a:lstStyle/>
          <a:p>
            <a:r>
              <a:rPr lang="en-US" sz="2200" dirty="0" smtClean="0"/>
              <a:t>“The Receive/Transmit module will first establish a connection to the printer firmware using the information passed via the </a:t>
            </a:r>
            <a:r>
              <a:rPr lang="en-US" sz="2200" dirty="0" err="1" smtClean="0"/>
              <a:t>PrintJobConfiguration</a:t>
            </a:r>
            <a:r>
              <a:rPr lang="en-US" sz="2200" dirty="0" smtClean="0"/>
              <a:t> object.”</a:t>
            </a:r>
          </a:p>
          <a:p>
            <a:endParaRPr lang="en-US" sz="2200" dirty="0"/>
          </a:p>
          <a:p>
            <a:r>
              <a:rPr lang="en-US" sz="2200" dirty="0" smtClean="0"/>
              <a:t>“Will maintain a transmit and receive ring buffer locally for ingoing and outgoing messages. The module will coordinate copying of these buffers to and from the printer.”</a:t>
            </a:r>
          </a:p>
        </p:txBody>
      </p:sp>
    </p:spTree>
    <p:extLst>
      <p:ext uri="{BB962C8B-B14F-4D97-AF65-F5344CB8AC3E}">
        <p14:creationId xmlns:p14="http://schemas.microsoft.com/office/powerpoint/2010/main" val="4049977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Serialization Module</a:t>
            </a:r>
            <a:endParaRPr lang="en-US" dirty="0"/>
          </a:p>
        </p:txBody>
      </p:sp>
      <p:sp>
        <p:nvSpPr>
          <p:cNvPr id="4" name="TextBox 3"/>
          <p:cNvSpPr txBox="1"/>
          <p:nvPr/>
        </p:nvSpPr>
        <p:spPr>
          <a:xfrm>
            <a:off x="0" y="1029732"/>
            <a:ext cx="2496065"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342826133"/>
              </p:ext>
            </p:extLst>
          </p:nvPr>
        </p:nvGraphicFramePr>
        <p:xfrm>
          <a:off x="109153" y="1491395"/>
          <a:ext cx="5442396" cy="1010920"/>
        </p:xfrm>
        <a:graphic>
          <a:graphicData uri="http://schemas.openxmlformats.org/drawingml/2006/table">
            <a:tbl>
              <a:tblPr firstRow="1" bandRow="1">
                <a:tableStyleId>{5C22544A-7EE6-4342-B048-85BDC9FD1C3A}</a:tableStyleId>
              </a:tblPr>
              <a:tblGrid>
                <a:gridCol w="1814132"/>
                <a:gridCol w="1814132"/>
                <a:gridCol w="1814132"/>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serializeData</a:t>
                      </a:r>
                      <a:endParaRPr lang="en-US" dirty="0"/>
                    </a:p>
                  </a:txBody>
                  <a:tcPr marL="68580" marR="68580"/>
                </a:tc>
                <a:tc>
                  <a:txBody>
                    <a:bodyPr/>
                    <a:lstStyle/>
                    <a:p>
                      <a:r>
                        <a:rPr lang="en-US" dirty="0" smtClean="0"/>
                        <a:t>G-Code</a:t>
                      </a:r>
                      <a:endParaRPr lang="en-US" dirty="0"/>
                    </a:p>
                  </a:txBody>
                  <a:tcPr marL="68580" marR="68580"/>
                </a:tc>
                <a:tc>
                  <a:txBody>
                    <a:bodyPr/>
                    <a:lstStyle/>
                    <a:p>
                      <a:r>
                        <a:rPr lang="en-US" dirty="0" smtClean="0"/>
                        <a:t>None</a:t>
                      </a:r>
                      <a:endParaRPr lang="en-US" dirty="0"/>
                    </a:p>
                  </a:txBody>
                  <a:tcPr marL="68580" marR="68580"/>
                </a:tc>
              </a:tr>
            </a:tbl>
          </a:graphicData>
        </a:graphic>
      </p:graphicFrame>
      <p:sp>
        <p:nvSpPr>
          <p:cNvPr id="6" name="TextBox 5"/>
          <p:cNvSpPr txBox="1"/>
          <p:nvPr/>
        </p:nvSpPr>
        <p:spPr>
          <a:xfrm>
            <a:off x="19879" y="3949117"/>
            <a:ext cx="4191000"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19879" y="5181600"/>
            <a:ext cx="3886199" cy="461665"/>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2003588018"/>
              </p:ext>
            </p:extLst>
          </p:nvPr>
        </p:nvGraphicFramePr>
        <p:xfrm>
          <a:off x="44003" y="5715000"/>
          <a:ext cx="5442398" cy="741680"/>
        </p:xfrm>
        <a:graphic>
          <a:graphicData uri="http://schemas.openxmlformats.org/drawingml/2006/table">
            <a:tbl>
              <a:tblPr firstRow="1" bandRow="1">
                <a:tableStyleId>{5C22544A-7EE6-4342-B048-85BDC9FD1C3A}</a:tableStyleId>
              </a:tblPr>
              <a:tblGrid>
                <a:gridCol w="2721199"/>
                <a:gridCol w="2721199"/>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G-Code Object</a:t>
                      </a:r>
                      <a:endParaRPr lang="en-US" dirty="0"/>
                    </a:p>
                  </a:txBody>
                  <a:tcPr marL="68580" marR="68580"/>
                </a:tc>
                <a:tc>
                  <a:txBody>
                    <a:bodyPr/>
                    <a:lstStyle/>
                    <a:p>
                      <a:r>
                        <a:rPr lang="en-US" dirty="0" smtClean="0"/>
                        <a:t>Printer State Controller</a:t>
                      </a:r>
                      <a:endParaRPr lang="en-US" dirty="0"/>
                    </a:p>
                  </a:txBody>
                  <a:tcPr marL="68580" marR="68580"/>
                </a:tc>
              </a:tr>
            </a:tbl>
          </a:graphicData>
        </a:graphic>
      </p:graphicFrame>
      <p:sp>
        <p:nvSpPr>
          <p:cNvPr id="9" name="TextBox 8"/>
          <p:cNvSpPr txBox="1"/>
          <p:nvPr/>
        </p:nvSpPr>
        <p:spPr>
          <a:xfrm>
            <a:off x="5486400" y="478116"/>
            <a:ext cx="2971800" cy="5847755"/>
          </a:xfrm>
          <a:prstGeom prst="rect">
            <a:avLst/>
          </a:prstGeom>
          <a:noFill/>
        </p:spPr>
        <p:txBody>
          <a:bodyPr wrap="square" rtlCol="0">
            <a:spAutoFit/>
          </a:bodyPr>
          <a:lstStyle/>
          <a:p>
            <a:r>
              <a:rPr lang="en-US" sz="2200" dirty="0" smtClean="0"/>
              <a:t>“The serialization module will receive the G-Codes that carry out the print process and serialize them in preparation to be sent to the RX/TX module. </a:t>
            </a:r>
          </a:p>
          <a:p>
            <a:endParaRPr lang="en-US" sz="2200" dirty="0"/>
          </a:p>
          <a:p>
            <a:r>
              <a:rPr lang="en-US" sz="2200" dirty="0" smtClean="0"/>
              <a:t>The module will also buffer the serialized G-Codes so that they can be sent to the printer. </a:t>
            </a:r>
          </a:p>
          <a:p>
            <a:endParaRPr lang="en-US" sz="2200" dirty="0"/>
          </a:p>
          <a:p>
            <a:r>
              <a:rPr lang="en-US" sz="2200" dirty="0" smtClean="0"/>
              <a:t>If ACK is not enforced, then the buffer contains 5 serialized G-Codes. Otherwise it contains 1.</a:t>
            </a:r>
            <a:endParaRPr lang="en-US" sz="2200" dirty="0"/>
          </a:p>
        </p:txBody>
      </p:sp>
    </p:spTree>
    <p:extLst>
      <p:ext uri="{BB962C8B-B14F-4D97-AF65-F5344CB8AC3E}">
        <p14:creationId xmlns:p14="http://schemas.microsoft.com/office/powerpoint/2010/main" val="38024669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Deserialization Module</a:t>
            </a:r>
            <a:endParaRPr lang="en-US" dirty="0"/>
          </a:p>
        </p:txBody>
      </p:sp>
      <p:sp>
        <p:nvSpPr>
          <p:cNvPr id="4" name="TextBox 3"/>
          <p:cNvSpPr txBox="1"/>
          <p:nvPr/>
        </p:nvSpPr>
        <p:spPr>
          <a:xfrm>
            <a:off x="1" y="1062683"/>
            <a:ext cx="3293075"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2622647062"/>
              </p:ext>
            </p:extLst>
          </p:nvPr>
        </p:nvGraphicFramePr>
        <p:xfrm>
          <a:off x="152401" y="1470435"/>
          <a:ext cx="5715000" cy="1010920"/>
        </p:xfrm>
        <a:graphic>
          <a:graphicData uri="http://schemas.openxmlformats.org/drawingml/2006/table">
            <a:tbl>
              <a:tblPr firstRow="1" bandRow="1">
                <a:tableStyleId>{5C22544A-7EE6-4342-B048-85BDC9FD1C3A}</a:tableStyleId>
              </a:tblPr>
              <a:tblGrid>
                <a:gridCol w="1905000"/>
                <a:gridCol w="1905000"/>
                <a:gridCol w="1905000"/>
              </a:tblGrid>
              <a:tr h="370840">
                <a:tc>
                  <a:txBody>
                    <a:bodyPr/>
                    <a:lstStyle/>
                    <a:p>
                      <a:r>
                        <a:rPr lang="en-US" dirty="0" smtClean="0"/>
                        <a:t>Interface</a:t>
                      </a:r>
                      <a:endParaRPr lang="en-US" dirty="0"/>
                    </a:p>
                  </a:txBody>
                  <a:tcPr marL="68580" marR="68580"/>
                </a:tc>
                <a:tc>
                  <a:txBody>
                    <a:bodyPr/>
                    <a:lstStyle/>
                    <a:p>
                      <a:r>
                        <a:rPr lang="en-US" dirty="0" smtClean="0"/>
                        <a:t>Information</a:t>
                      </a:r>
                      <a:r>
                        <a:rPr lang="en-US" baseline="0" dirty="0" smtClean="0"/>
                        <a:t>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deserializeData</a:t>
                      </a:r>
                      <a:endParaRPr lang="en-US" dirty="0"/>
                    </a:p>
                  </a:txBody>
                  <a:tcPr marL="68580" marR="68580"/>
                </a:tc>
                <a:tc>
                  <a:txBody>
                    <a:bodyPr/>
                    <a:lstStyle/>
                    <a:p>
                      <a:r>
                        <a:rPr lang="en-US" dirty="0" smtClean="0"/>
                        <a:t>Serialized data</a:t>
                      </a:r>
                      <a:endParaRPr lang="en-US" dirty="0"/>
                    </a:p>
                  </a:txBody>
                  <a:tcPr marL="68580" marR="68580"/>
                </a:tc>
                <a:tc>
                  <a:txBody>
                    <a:bodyPr/>
                    <a:lstStyle/>
                    <a:p>
                      <a:r>
                        <a:rPr lang="en-US" dirty="0" err="1" smtClean="0"/>
                        <a:t>ArrayList</a:t>
                      </a:r>
                      <a:r>
                        <a:rPr lang="en-US" dirty="0" smtClean="0"/>
                        <a:t> &lt;Object&gt;</a:t>
                      </a:r>
                      <a:endParaRPr lang="en-US" dirty="0"/>
                    </a:p>
                  </a:txBody>
                  <a:tcPr marL="68580" marR="68580"/>
                </a:tc>
              </a:tr>
            </a:tbl>
          </a:graphicData>
        </a:graphic>
      </p:graphicFrame>
      <p:sp>
        <p:nvSpPr>
          <p:cNvPr id="6" name="TextBox 5"/>
          <p:cNvSpPr txBox="1"/>
          <p:nvPr/>
        </p:nvSpPr>
        <p:spPr>
          <a:xfrm>
            <a:off x="0" y="2587029"/>
            <a:ext cx="4495800"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1" y="3591699"/>
            <a:ext cx="2971799"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2573058319"/>
              </p:ext>
            </p:extLst>
          </p:nvPr>
        </p:nvGraphicFramePr>
        <p:xfrm>
          <a:off x="146222" y="4109865"/>
          <a:ext cx="5715000" cy="741680"/>
        </p:xfrm>
        <a:graphic>
          <a:graphicData uri="http://schemas.openxmlformats.org/drawingml/2006/table">
            <a:tbl>
              <a:tblPr firstRow="1" bandRow="1">
                <a:tableStyleId>{5C22544A-7EE6-4342-B048-85BDC9FD1C3A}</a:tableStyleId>
              </a:tblPr>
              <a:tblGrid>
                <a:gridCol w="2857500"/>
                <a:gridCol w="2857500"/>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Printer Status</a:t>
                      </a:r>
                      <a:r>
                        <a:rPr lang="en-US" baseline="0" dirty="0" smtClean="0"/>
                        <a:t> Buffer</a:t>
                      </a:r>
                      <a:endParaRPr lang="en-US" dirty="0"/>
                    </a:p>
                  </a:txBody>
                  <a:tcPr marL="68580" marR="68580"/>
                </a:tc>
                <a:tc>
                  <a:txBody>
                    <a:bodyPr/>
                    <a:lstStyle/>
                    <a:p>
                      <a:r>
                        <a:rPr lang="en-US" dirty="0" smtClean="0"/>
                        <a:t>RXTX</a:t>
                      </a:r>
                      <a:r>
                        <a:rPr lang="en-US" baseline="0" dirty="0" smtClean="0"/>
                        <a:t> Module</a:t>
                      </a:r>
                      <a:endParaRPr lang="en-US" dirty="0"/>
                    </a:p>
                  </a:txBody>
                  <a:tcPr marL="68580" marR="68580"/>
                </a:tc>
              </a:tr>
            </a:tbl>
          </a:graphicData>
        </a:graphic>
      </p:graphicFrame>
      <p:sp>
        <p:nvSpPr>
          <p:cNvPr id="9" name="TextBox 8"/>
          <p:cNvSpPr txBox="1"/>
          <p:nvPr/>
        </p:nvSpPr>
        <p:spPr>
          <a:xfrm>
            <a:off x="5867400" y="0"/>
            <a:ext cx="2590801" cy="6863417"/>
          </a:xfrm>
          <a:prstGeom prst="rect">
            <a:avLst/>
          </a:prstGeom>
          <a:noFill/>
        </p:spPr>
        <p:txBody>
          <a:bodyPr wrap="square" rtlCol="0">
            <a:spAutoFit/>
          </a:bodyPr>
          <a:lstStyle/>
          <a:p>
            <a:r>
              <a:rPr lang="en-US" sz="2200" dirty="0" smtClean="0"/>
              <a:t>“The Deserialization Module acts in the reverse way that the Serialization Module does. The Deserialization module will poll the RXTX Module until printer feedback data becomes available. It will then copy this data and </a:t>
            </a:r>
            <a:r>
              <a:rPr lang="en-US" sz="2200" dirty="0" err="1" smtClean="0"/>
              <a:t>Deserialize</a:t>
            </a:r>
            <a:r>
              <a:rPr lang="en-US" sz="2200" dirty="0" smtClean="0"/>
              <a:t> it back into a data structure that is readable. This data structure will be used by the Dispatch Module to populate the </a:t>
            </a:r>
            <a:r>
              <a:rPr lang="en-US" sz="2200" dirty="0" err="1" smtClean="0"/>
              <a:t>PrinterStatus</a:t>
            </a:r>
            <a:r>
              <a:rPr lang="en-US" sz="2200" dirty="0" smtClean="0"/>
              <a:t> object.</a:t>
            </a:r>
            <a:endParaRPr lang="en-US" sz="2200" dirty="0"/>
          </a:p>
        </p:txBody>
      </p:sp>
    </p:spTree>
    <p:extLst>
      <p:ext uri="{BB962C8B-B14F-4D97-AF65-F5344CB8AC3E}">
        <p14:creationId xmlns:p14="http://schemas.microsoft.com/office/powerpoint/2010/main" val="23626493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Printer Feedback </a:t>
            </a:r>
            <a:r>
              <a:rPr lang="en-US" dirty="0" smtClean="0"/>
              <a:t>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04348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016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Dispatch Module</a:t>
            </a:r>
            <a:endParaRPr lang="en-US" dirty="0"/>
          </a:p>
        </p:txBody>
      </p:sp>
      <p:sp>
        <p:nvSpPr>
          <p:cNvPr id="4" name="TextBox 3"/>
          <p:cNvSpPr txBox="1"/>
          <p:nvPr/>
        </p:nvSpPr>
        <p:spPr>
          <a:xfrm>
            <a:off x="0" y="1140899"/>
            <a:ext cx="245745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831249622"/>
              </p:ext>
            </p:extLst>
          </p:nvPr>
        </p:nvGraphicFramePr>
        <p:xfrm>
          <a:off x="114301" y="1602562"/>
          <a:ext cx="5219700" cy="1280160"/>
        </p:xfrm>
        <a:graphic>
          <a:graphicData uri="http://schemas.openxmlformats.org/drawingml/2006/table">
            <a:tbl>
              <a:tblPr firstRow="1" bandRow="1">
                <a:tableStyleId>{5C22544A-7EE6-4342-B048-85BDC9FD1C3A}</a:tableStyleId>
              </a:tblPr>
              <a:tblGrid>
                <a:gridCol w="1819503"/>
                <a:gridCol w="1819503"/>
                <a:gridCol w="1580694"/>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startPolling</a:t>
                      </a:r>
                      <a:endParaRPr lang="en-US" dirty="0"/>
                    </a:p>
                  </a:txBody>
                  <a:tcPr marL="68580" marR="68580"/>
                </a:tc>
                <a:tc>
                  <a:txBody>
                    <a:bodyPr/>
                    <a:lstStyle/>
                    <a:p>
                      <a:r>
                        <a:rPr lang="en-US" dirty="0" err="1" smtClean="0"/>
                        <a:t>Printer</a:t>
                      </a:r>
                      <a:r>
                        <a:rPr lang="en-US" baseline="0" dirty="0" err="1" smtClean="0"/>
                        <a:t>Status</a:t>
                      </a:r>
                      <a:r>
                        <a:rPr lang="en-US" baseline="0" dirty="0" smtClean="0"/>
                        <a:t> Object</a:t>
                      </a:r>
                      <a:endParaRPr lang="en-US" dirty="0"/>
                    </a:p>
                  </a:txBody>
                  <a:tcPr marL="68580" marR="68580"/>
                </a:tc>
                <a:tc>
                  <a:txBody>
                    <a:bodyPr/>
                    <a:lstStyle/>
                    <a:p>
                      <a:r>
                        <a:rPr lang="en-US" dirty="0" err="1" smtClean="0"/>
                        <a:t>PrinterStatus</a:t>
                      </a:r>
                      <a:r>
                        <a:rPr lang="en-US" dirty="0" smtClean="0"/>
                        <a:t> object updates</a:t>
                      </a:r>
                      <a:endParaRPr lang="en-US" dirty="0"/>
                    </a:p>
                  </a:txBody>
                  <a:tcPr marL="68580" marR="68580"/>
                </a:tc>
              </a:tr>
            </a:tbl>
          </a:graphicData>
        </a:graphic>
      </p:graphicFrame>
      <p:sp>
        <p:nvSpPr>
          <p:cNvPr id="6" name="TextBox 5"/>
          <p:cNvSpPr txBox="1"/>
          <p:nvPr/>
        </p:nvSpPr>
        <p:spPr>
          <a:xfrm>
            <a:off x="1" y="2987042"/>
            <a:ext cx="3120390" cy="1200329"/>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0" y="4175762"/>
            <a:ext cx="3326130"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1600359583"/>
              </p:ext>
            </p:extLst>
          </p:nvPr>
        </p:nvGraphicFramePr>
        <p:xfrm>
          <a:off x="72390" y="4637425"/>
          <a:ext cx="5185410" cy="741680"/>
        </p:xfrm>
        <a:graphic>
          <a:graphicData uri="http://schemas.openxmlformats.org/drawingml/2006/table">
            <a:tbl>
              <a:tblPr firstRow="1" bandRow="1">
                <a:tableStyleId>{5C22544A-7EE6-4342-B048-85BDC9FD1C3A}</a:tableStyleId>
              </a:tblPr>
              <a:tblGrid>
                <a:gridCol w="2592705"/>
                <a:gridCol w="2592705"/>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err="1" smtClean="0"/>
                        <a:t>PrinterStatus</a:t>
                      </a:r>
                      <a:r>
                        <a:rPr lang="en-US" dirty="0" smtClean="0"/>
                        <a:t> object</a:t>
                      </a:r>
                      <a:endParaRPr lang="en-US" dirty="0"/>
                    </a:p>
                  </a:txBody>
                  <a:tcPr marL="68580" marR="68580"/>
                </a:tc>
                <a:tc>
                  <a:txBody>
                    <a:bodyPr/>
                    <a:lstStyle/>
                    <a:p>
                      <a:r>
                        <a:rPr lang="en-US" dirty="0" smtClean="0"/>
                        <a:t>Deserialization Module</a:t>
                      </a:r>
                      <a:endParaRPr lang="en-US" dirty="0"/>
                    </a:p>
                  </a:txBody>
                  <a:tcPr marL="68580" marR="68580"/>
                </a:tc>
              </a:tr>
            </a:tbl>
          </a:graphicData>
        </a:graphic>
      </p:graphicFrame>
      <p:sp>
        <p:nvSpPr>
          <p:cNvPr id="9" name="TextBox 8"/>
          <p:cNvSpPr txBox="1"/>
          <p:nvPr/>
        </p:nvSpPr>
        <p:spPr>
          <a:xfrm>
            <a:off x="5410201" y="76200"/>
            <a:ext cx="3048000" cy="5509200"/>
          </a:xfrm>
          <a:prstGeom prst="rect">
            <a:avLst/>
          </a:prstGeom>
          <a:noFill/>
        </p:spPr>
        <p:txBody>
          <a:bodyPr wrap="square" rtlCol="0">
            <a:spAutoFit/>
          </a:bodyPr>
          <a:lstStyle/>
          <a:p>
            <a:r>
              <a:rPr lang="en-US" sz="2200" dirty="0" smtClean="0"/>
              <a:t>“The dispatch module will poll the receive buffer in the Deserialization Module continually until printer feedback information is available. The information contained in this buffer will be used to populate the</a:t>
            </a:r>
            <a:r>
              <a:rPr lang="en-US" sz="2200" i="1" dirty="0" smtClean="0"/>
              <a:t> </a:t>
            </a:r>
            <a:r>
              <a:rPr lang="en-US" sz="2200" i="1" dirty="0" err="1" smtClean="0"/>
              <a:t>PrinterStatus</a:t>
            </a:r>
            <a:r>
              <a:rPr lang="en-US" sz="2200" i="1" dirty="0" smtClean="0"/>
              <a:t> Object</a:t>
            </a:r>
            <a:r>
              <a:rPr lang="en-US" sz="2200" dirty="0" smtClean="0"/>
              <a:t>. </a:t>
            </a:r>
            <a:endParaRPr lang="en-US" sz="2200" dirty="0"/>
          </a:p>
          <a:p>
            <a:r>
              <a:rPr lang="en-US" sz="2200" dirty="0" smtClean="0"/>
              <a:t>The </a:t>
            </a:r>
            <a:r>
              <a:rPr lang="en-US" sz="2200" dirty="0" err="1" smtClean="0"/>
              <a:t>PrinterStatus</a:t>
            </a:r>
            <a:r>
              <a:rPr lang="en-US" sz="2200" dirty="0" smtClean="0"/>
              <a:t> Object makes the feedback data readable for the user interface and printer control layers.</a:t>
            </a:r>
            <a:endParaRPr lang="en-US" sz="2200" dirty="0"/>
          </a:p>
        </p:txBody>
      </p:sp>
    </p:spTree>
    <p:extLst>
      <p:ext uri="{BB962C8B-B14F-4D97-AF65-F5344CB8AC3E}">
        <p14:creationId xmlns:p14="http://schemas.microsoft.com/office/powerpoint/2010/main" val="120440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dirty="0" smtClean="0"/>
              <a:t>Producer Consumer Table</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rotWithShape="1">
          <a:blip r:embed="rId2">
            <a:extLst>
              <a:ext uri="{28A0092B-C50C-407E-A947-70E740481C1C}">
                <a14:useLocalDpi xmlns:a14="http://schemas.microsoft.com/office/drawing/2010/main" val="0"/>
              </a:ext>
            </a:extLst>
          </a:blip>
          <a:srcRect l="1249" t="16790" r="47699" b="10769"/>
          <a:stretch/>
        </p:blipFill>
        <p:spPr bwMode="auto">
          <a:xfrm>
            <a:off x="228600" y="838200"/>
            <a:ext cx="8115300" cy="5960745"/>
          </a:xfrm>
          <a:prstGeom prst="rect">
            <a:avLst/>
          </a:prstGeom>
          <a:noFill/>
          <a:ln>
            <a:noFill/>
          </a:ln>
          <a:extLst/>
        </p:spPr>
      </p:pic>
    </p:spTree>
    <p:extLst>
      <p:ext uri="{BB962C8B-B14F-4D97-AF65-F5344CB8AC3E}">
        <p14:creationId xmlns:p14="http://schemas.microsoft.com/office/powerpoint/2010/main" val="609251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sz="4000" dirty="0" smtClean="0"/>
              <a:t>Requirements Traceability </a:t>
            </a:r>
            <a:br>
              <a:rPr lang="en-US" sz="4000" dirty="0" smtClean="0"/>
            </a:br>
            <a:r>
              <a:rPr lang="en-US" sz="4000" dirty="0" smtClean="0"/>
              <a:t>User Interface Layer</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7617117"/>
              </p:ext>
            </p:extLst>
          </p:nvPr>
        </p:nvGraphicFramePr>
        <p:xfrm>
          <a:off x="609594" y="1219195"/>
          <a:ext cx="6934207" cy="5486405"/>
        </p:xfrm>
        <a:graphic>
          <a:graphicData uri="http://schemas.openxmlformats.org/drawingml/2006/table">
            <a:tbl>
              <a:tblPr firstRow="1" firstCol="1" bandRow="1">
                <a:tableStyleId>{5C22544A-7EE6-4342-B048-85BDC9FD1C3A}</a:tableStyleId>
              </a:tblPr>
              <a:tblGrid>
                <a:gridCol w="383381"/>
                <a:gridCol w="1733553"/>
                <a:gridCol w="283369"/>
                <a:gridCol w="283369"/>
                <a:gridCol w="283369"/>
                <a:gridCol w="283369"/>
                <a:gridCol w="283369"/>
                <a:gridCol w="283369"/>
                <a:gridCol w="283369"/>
                <a:gridCol w="283369"/>
                <a:gridCol w="283369"/>
                <a:gridCol w="283369"/>
                <a:gridCol w="283369"/>
                <a:gridCol w="283369"/>
                <a:gridCol w="283369"/>
                <a:gridCol w="283369"/>
                <a:gridCol w="283369"/>
                <a:gridCol w="283369"/>
                <a:gridCol w="283369"/>
              </a:tblGrid>
              <a:tr h="1380614">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Number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Title</a:t>
                      </a:r>
                    </a:p>
                  </a:txBody>
                  <a:tcPr marL="47721" marR="47721" marT="0" marB="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Interface Layer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Import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Printer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Material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Job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Status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Extruder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Import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Printer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Material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Job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Extruder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Status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Persistence Framework</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Command Structure</a:t>
                      </a:r>
                    </a:p>
                  </a:txBody>
                  <a:tcPr marL="47721" marR="47721" marT="0" marB="0" vert="vert270" anchor="ctr"/>
                </a:tc>
              </a:tr>
              <a:tr h="151494">
                <a:tc>
                  <a:txBody>
                    <a:bodyPr/>
                    <a:lstStyle/>
                    <a:p>
                      <a:pPr marL="0" marR="0" algn="r">
                        <a:lnSpc>
                          <a:spcPct val="105000"/>
                        </a:lnSpc>
                        <a:spcBef>
                          <a:spcPts val="0"/>
                        </a:spcBef>
                        <a:spcAft>
                          <a:spcPts val="0"/>
                        </a:spcAft>
                      </a:pPr>
                      <a:r>
                        <a:rPr lang="en-US" sz="600">
                          <a:effectLst/>
                        </a:rPr>
                        <a:t>3.1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STL File Input</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Graphical User Interface (GUI)</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Generate Machine Instructions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3.4</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Issue Machine Instructions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3.5</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Temperature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3.6</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Position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3.7</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Adhere to Material Constraints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3.8</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Identify Materials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3.9</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Identify Shapes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343589">
                <a:tc>
                  <a:txBody>
                    <a:bodyPr/>
                    <a:lstStyle/>
                    <a:p>
                      <a:pPr marL="0" marR="0" algn="r">
                        <a:lnSpc>
                          <a:spcPct val="105000"/>
                        </a:lnSpc>
                        <a:spcBef>
                          <a:spcPts val="0"/>
                        </a:spcBef>
                        <a:spcAft>
                          <a:spcPts val="0"/>
                        </a:spcAft>
                      </a:pPr>
                      <a:r>
                        <a:rPr lang="en-US" sz="600">
                          <a:effectLst/>
                        </a:rPr>
                        <a:t>3.1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Determine Shape of Material Support Structure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Create Printing Path</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Database Interface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Load &amp; Store Materials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3.14</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Slice Geometry into Thickness Levels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3.15</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Flow Sensors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3.17</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Allow for UV Head Polymerization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8.1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Material Database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8.2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Abstract Hardware Interface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8.3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Modular and Scalable Design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dirty="0">
                          <a:effectLst/>
                        </a:rPr>
                        <a:t>X</a:t>
                      </a:r>
                      <a:endParaRPr lang="en-US" sz="800" dirty="0">
                        <a:solidFill>
                          <a:srgbClr val="2F5496"/>
                        </a:solidFill>
                        <a:effectLst/>
                        <a:latin typeface="Times New Roman"/>
                        <a:ea typeface="Times New Roman"/>
                        <a:cs typeface="Times New Roman"/>
                      </a:endParaRPr>
                    </a:p>
                  </a:txBody>
                  <a:tcPr marL="47721" marR="47721" marT="0" marB="0"/>
                </a:tc>
              </a:tr>
            </a:tbl>
          </a:graphicData>
        </a:graphic>
      </p:graphicFrame>
    </p:spTree>
    <p:extLst>
      <p:ext uri="{BB962C8B-B14F-4D97-AF65-F5344CB8AC3E}">
        <p14:creationId xmlns:p14="http://schemas.microsoft.com/office/powerpoint/2010/main" val="3357729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sz="4000" dirty="0" smtClean="0"/>
              <a:t>Requirements Traceability </a:t>
            </a:r>
            <a:br>
              <a:rPr lang="en-US" sz="4000" dirty="0" smtClean="0"/>
            </a:br>
            <a:r>
              <a:rPr lang="en-US" sz="4000" dirty="0" smtClean="0"/>
              <a:t>Processing Layers</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91355749"/>
              </p:ext>
            </p:extLst>
          </p:nvPr>
        </p:nvGraphicFramePr>
        <p:xfrm>
          <a:off x="381002" y="1219203"/>
          <a:ext cx="7391396" cy="5562595"/>
        </p:xfrm>
        <a:graphic>
          <a:graphicData uri="http://schemas.openxmlformats.org/drawingml/2006/table">
            <a:tbl>
              <a:tblPr firstRow="1" firstCol="1" bandRow="1">
                <a:tableStyleId>{5C22544A-7EE6-4342-B048-85BDC9FD1C3A}</a:tableStyleId>
              </a:tblPr>
              <a:tblGrid>
                <a:gridCol w="835641"/>
                <a:gridCol w="3614265"/>
                <a:gridCol w="588298"/>
                <a:gridCol w="588298"/>
                <a:gridCol w="588298"/>
                <a:gridCol w="588298"/>
                <a:gridCol w="588298"/>
              </a:tblGrid>
              <a:tr h="1655416">
                <a:tc>
                  <a:txBody>
                    <a:bodyPr/>
                    <a:lstStyle/>
                    <a:p>
                      <a:pPr marL="0" marR="0" algn="ctr">
                        <a:lnSpc>
                          <a:spcPct val="105000"/>
                        </a:lnSpc>
                        <a:spcBef>
                          <a:spcPts val="0"/>
                        </a:spcBef>
                        <a:spcAft>
                          <a:spcPts val="0"/>
                        </a:spcAft>
                      </a:pPr>
                      <a:r>
                        <a:rPr lang="en-US" sz="1000" dirty="0">
                          <a:effectLst/>
                        </a:rPr>
                        <a:t>Number</a:t>
                      </a:r>
                      <a:endParaRPr lang="en-US" sz="1000" dirty="0">
                        <a:solidFill>
                          <a:srgbClr val="2F5496"/>
                        </a:solidFill>
                        <a:effectLst/>
                        <a:latin typeface="Times New Roman"/>
                        <a:ea typeface="Times New Roman"/>
                        <a:cs typeface="Times New Roman"/>
                      </a:endParaRPr>
                    </a:p>
                  </a:txBody>
                  <a:tcPr marL="63890" marR="63890" marT="0" marB="0" anchor="ctr"/>
                </a:tc>
                <a:tc>
                  <a:txBody>
                    <a:bodyPr/>
                    <a:lstStyle/>
                    <a:p>
                      <a:pPr marL="0" marR="0" algn="ctr">
                        <a:lnSpc>
                          <a:spcPct val="105000"/>
                        </a:lnSpc>
                        <a:spcBef>
                          <a:spcPts val="0"/>
                        </a:spcBef>
                        <a:spcAft>
                          <a:spcPts val="0"/>
                        </a:spcAft>
                      </a:pPr>
                      <a:r>
                        <a:rPr lang="en-US" sz="1000" dirty="0">
                          <a:effectLst/>
                        </a:rPr>
                        <a:t>Title</a:t>
                      </a:r>
                      <a:endParaRPr lang="en-US" sz="1000" dirty="0">
                        <a:solidFill>
                          <a:srgbClr val="2F5496"/>
                        </a:solidFill>
                        <a:effectLst/>
                        <a:latin typeface="Times New Roman"/>
                        <a:ea typeface="Times New Roman"/>
                        <a:cs typeface="Times New Roman"/>
                      </a:endParaRPr>
                    </a:p>
                  </a:txBody>
                  <a:tcPr marL="63890" marR="63890" marT="0" marB="0" anchor="ctr"/>
                </a:tc>
                <a:tc>
                  <a:txBody>
                    <a:bodyPr/>
                    <a:lstStyle/>
                    <a:p>
                      <a:pPr marL="0" marR="0" algn="ctr">
                        <a:lnSpc>
                          <a:spcPct val="105000"/>
                        </a:lnSpc>
                        <a:spcBef>
                          <a:spcPts val="0"/>
                        </a:spcBef>
                        <a:spcAft>
                          <a:spcPts val="0"/>
                        </a:spcAft>
                      </a:pPr>
                      <a:r>
                        <a:rPr lang="en-US" sz="1000">
                          <a:effectLst/>
                        </a:rPr>
                        <a:t>Preprocessing Layer</a:t>
                      </a:r>
                      <a:br>
                        <a:rPr lang="en-US" sz="1000">
                          <a:effectLst/>
                        </a:rPr>
                      </a:br>
                      <a:r>
                        <a:rPr lang="en-US" sz="1000">
                          <a:effectLst/>
                        </a:rPr>
                        <a:t>Object Subsection</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Preprocessing Layer</a:t>
                      </a:r>
                      <a:br>
                        <a:rPr lang="en-US" sz="1000">
                          <a:effectLst/>
                        </a:rPr>
                      </a:br>
                      <a:r>
                        <a:rPr lang="en-US" sz="1000">
                          <a:effectLst/>
                        </a:rPr>
                        <a:t>Object File Translation</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Processing Layer</a:t>
                      </a:r>
                      <a:br>
                        <a:rPr lang="en-US" sz="1000">
                          <a:effectLst/>
                        </a:rPr>
                      </a:br>
                      <a:r>
                        <a:rPr lang="en-US" sz="1000">
                          <a:effectLst/>
                        </a:rPr>
                        <a:t>Slicing Engine Wrapper</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Post Processing Layer</a:t>
                      </a:r>
                      <a:br>
                        <a:rPr lang="en-US" sz="1000">
                          <a:effectLst/>
                        </a:rPr>
                      </a:br>
                      <a:r>
                        <a:rPr lang="en-US" sz="1000">
                          <a:effectLst/>
                        </a:rPr>
                        <a:t>Parser</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dirty="0">
                          <a:effectLst/>
                        </a:rPr>
                        <a:t>Post Processing Layer</a:t>
                      </a:r>
                      <a:br>
                        <a:rPr lang="en-US" sz="1000" dirty="0">
                          <a:effectLst/>
                        </a:rPr>
                      </a:br>
                      <a:r>
                        <a:rPr lang="en-US" sz="1000" dirty="0">
                          <a:effectLst/>
                        </a:rPr>
                        <a:t>Unification</a:t>
                      </a:r>
                      <a:endParaRPr lang="en-US" sz="1000" dirty="0">
                        <a:solidFill>
                          <a:srgbClr val="2F5496"/>
                        </a:solidFill>
                        <a:effectLst/>
                        <a:latin typeface="Times New Roman"/>
                        <a:ea typeface="Times New Roman"/>
                        <a:cs typeface="Times New Roman"/>
                      </a:endParaRPr>
                    </a:p>
                  </a:txBody>
                  <a:tcPr marL="63890" marR="63890" marT="0" marB="0" vert="vert270" anchor="ctr"/>
                </a:tc>
              </a:tr>
              <a:tr h="20564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STL File Input</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Graphical User Interface (GUI)</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Generate Machine Instructions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3.4</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Issue Machine Instructions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3.5</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Temperature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3.6</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Position</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3.7</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Adhere to Material Constraints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3.8</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Identify Materials</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3.9</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Identify Shapes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Determine Shape of Material Support Structure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Create Printing Path</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Database Interface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Load &amp; Store Materials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3.14</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Slice Geometry into Thickness Levels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3.15</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Flow Sensors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3.17</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Allow for UV Head Polymerization</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Material Database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Abstract Hardware Interface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Modular and Scalable Design</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63890" marR="63890" marT="0" marB="0"/>
                </a:tc>
              </a:tr>
            </a:tbl>
          </a:graphicData>
        </a:graphic>
      </p:graphicFrame>
    </p:spTree>
    <p:extLst>
      <p:ext uri="{BB962C8B-B14F-4D97-AF65-F5344CB8AC3E}">
        <p14:creationId xmlns:p14="http://schemas.microsoft.com/office/powerpoint/2010/main" val="31393908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752600"/>
          </a:xfrm>
        </p:spPr>
        <p:txBody>
          <a:bodyPr/>
          <a:lstStyle/>
          <a:p>
            <a:r>
              <a:rPr lang="en-US" sz="4000" dirty="0" smtClean="0"/>
              <a:t>Requirements Traceability </a:t>
            </a:r>
            <a:br>
              <a:rPr lang="en-US" sz="4000" dirty="0" smtClean="0"/>
            </a:br>
            <a:r>
              <a:rPr lang="en-US" sz="4000" dirty="0" smtClean="0"/>
              <a:t>Printer State, Communications and Printer Feedback Layers</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15738572"/>
              </p:ext>
            </p:extLst>
          </p:nvPr>
        </p:nvGraphicFramePr>
        <p:xfrm>
          <a:off x="491113" y="1752599"/>
          <a:ext cx="7052687" cy="5105406"/>
        </p:xfrm>
        <a:graphic>
          <a:graphicData uri="http://schemas.openxmlformats.org/drawingml/2006/table">
            <a:tbl>
              <a:tblPr firstRow="1" firstCol="1" bandRow="1">
                <a:tableStyleId>{5C22544A-7EE6-4342-B048-85BDC9FD1C3A}</a:tableStyleId>
              </a:tblPr>
              <a:tblGrid>
                <a:gridCol w="742388"/>
                <a:gridCol w="3190502"/>
                <a:gridCol w="552372"/>
                <a:gridCol w="552372"/>
                <a:gridCol w="552372"/>
                <a:gridCol w="552372"/>
                <a:gridCol w="357937"/>
                <a:gridCol w="552372"/>
              </a:tblGrid>
              <a:tr h="1620313">
                <a:tc>
                  <a:txBody>
                    <a:bodyPr/>
                    <a:lstStyle/>
                    <a:p>
                      <a:pPr marL="0" marR="0" algn="ctr">
                        <a:lnSpc>
                          <a:spcPct val="105000"/>
                        </a:lnSpc>
                        <a:spcBef>
                          <a:spcPts val="0"/>
                        </a:spcBef>
                        <a:spcAft>
                          <a:spcPts val="0"/>
                        </a:spcAft>
                      </a:pPr>
                      <a:r>
                        <a:rPr lang="en-US" sz="1000" dirty="0">
                          <a:effectLst/>
                        </a:rPr>
                        <a:t>Number</a:t>
                      </a:r>
                      <a:endParaRPr lang="en-US" sz="1000" dirty="0">
                        <a:solidFill>
                          <a:srgbClr val="2F5496"/>
                        </a:solidFill>
                        <a:effectLst/>
                        <a:latin typeface="Times New Roman"/>
                        <a:ea typeface="Times New Roman"/>
                        <a:cs typeface="Times New Roman"/>
                      </a:endParaRPr>
                    </a:p>
                  </a:txBody>
                  <a:tcPr marL="59393" marR="59393" marT="0" marB="0" anchor="ctr"/>
                </a:tc>
                <a:tc>
                  <a:txBody>
                    <a:bodyPr/>
                    <a:lstStyle/>
                    <a:p>
                      <a:pPr marL="0" marR="0" algn="ctr">
                        <a:lnSpc>
                          <a:spcPct val="105000"/>
                        </a:lnSpc>
                        <a:spcBef>
                          <a:spcPts val="0"/>
                        </a:spcBef>
                        <a:spcAft>
                          <a:spcPts val="0"/>
                        </a:spcAft>
                      </a:pPr>
                      <a:r>
                        <a:rPr lang="en-US" sz="1000" dirty="0">
                          <a:effectLst/>
                        </a:rPr>
                        <a:t>Title</a:t>
                      </a:r>
                      <a:endParaRPr lang="en-US" sz="1000" dirty="0">
                        <a:solidFill>
                          <a:srgbClr val="2F5496"/>
                        </a:solidFill>
                        <a:effectLst/>
                        <a:latin typeface="Times New Roman"/>
                        <a:ea typeface="Times New Roman"/>
                        <a:cs typeface="Times New Roman"/>
                      </a:endParaRPr>
                    </a:p>
                  </a:txBody>
                  <a:tcPr marL="59393" marR="59393" marT="0" marB="0" anchor="ctr"/>
                </a:tc>
                <a:tc>
                  <a:txBody>
                    <a:bodyPr/>
                    <a:lstStyle/>
                    <a:p>
                      <a:pPr marL="0" marR="0" algn="ctr">
                        <a:lnSpc>
                          <a:spcPct val="105000"/>
                        </a:lnSpc>
                        <a:spcBef>
                          <a:spcPts val="0"/>
                        </a:spcBef>
                        <a:spcAft>
                          <a:spcPts val="0"/>
                        </a:spcAft>
                      </a:pPr>
                      <a:r>
                        <a:rPr lang="en-US" sz="1000">
                          <a:effectLst/>
                        </a:rPr>
                        <a:t>Printer Control Layer</a:t>
                      </a:r>
                      <a:br>
                        <a:rPr lang="en-US" sz="1000">
                          <a:effectLst/>
                        </a:rPr>
                      </a:br>
                      <a:r>
                        <a:rPr lang="en-US" sz="1000">
                          <a:effectLst/>
                        </a:rPr>
                        <a:t>Printer State Controller</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Serialization</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RxTx</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Deserialization</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Printer</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Printer Feedback Layer </a:t>
                      </a:r>
                      <a:br>
                        <a:rPr lang="en-US" sz="1000">
                          <a:effectLst/>
                        </a:rPr>
                      </a:br>
                      <a:r>
                        <a:rPr lang="en-US" sz="1000">
                          <a:effectLst/>
                        </a:rPr>
                        <a:t>Dispatch</a:t>
                      </a:r>
                      <a:endParaRPr lang="en-US" sz="1000">
                        <a:solidFill>
                          <a:srgbClr val="2F5496"/>
                        </a:solidFill>
                        <a:effectLst/>
                        <a:latin typeface="Times New Roman"/>
                        <a:ea typeface="Times New Roman"/>
                        <a:cs typeface="Times New Roman"/>
                      </a:endParaRPr>
                    </a:p>
                  </a:txBody>
                  <a:tcPr marL="59393" marR="59393" marT="0" marB="0" vert="vert270" anchor="ctr"/>
                </a:tc>
              </a:tr>
              <a:tr h="175169">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STL File Input</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Graphical User Interface (GUI)</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Generate Machine Instructions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3.4</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Issue Machine Instructions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3.5</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Temperature</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3.6</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Position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3.7</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Adhere to Material Constraints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3.8</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Identify Materials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3.9</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Identify Shapes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33205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Determine Shape of Material Support Structure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Create Printing Path</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Database Interface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Load &amp; Store Materials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3.14</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Slice Geometry into Thickness Levels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3.15</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Flow Sensors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3.17</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Allow for UV Head Polymerization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Material Database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Abstract Hardware Interface</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Modular and Scalable Design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59393" marR="59393" marT="0" marB="0"/>
                </a:tc>
              </a:tr>
            </a:tbl>
          </a:graphicData>
        </a:graphic>
      </p:graphicFrame>
    </p:spTree>
    <p:extLst>
      <p:ext uri="{BB962C8B-B14F-4D97-AF65-F5344CB8AC3E}">
        <p14:creationId xmlns:p14="http://schemas.microsoft.com/office/powerpoint/2010/main" val="36966236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752600"/>
          </a:xfrm>
        </p:spPr>
        <p:txBody>
          <a:bodyPr/>
          <a:lstStyle/>
          <a:p>
            <a:r>
              <a:rPr lang="en-US" sz="4000" dirty="0" smtClean="0"/>
              <a:t>Acceptance Plan</a:t>
            </a:r>
            <a:endParaRPr lang="en-US" sz="4000" dirty="0"/>
          </a:p>
        </p:txBody>
      </p:sp>
      <p:sp>
        <p:nvSpPr>
          <p:cNvPr id="5" name="Content Placeholder 4"/>
          <p:cNvSpPr>
            <a:spLocks noGrp="1"/>
          </p:cNvSpPr>
          <p:nvPr>
            <p:ph idx="1"/>
          </p:nvPr>
        </p:nvSpPr>
        <p:spPr>
          <a:xfrm>
            <a:off x="457200" y="1219200"/>
            <a:ext cx="7620000" cy="5181600"/>
          </a:xfrm>
        </p:spPr>
        <p:txBody>
          <a:bodyPr>
            <a:normAutofit fontScale="70000" lnSpcReduction="20000"/>
          </a:bodyPr>
          <a:lstStyle/>
          <a:p>
            <a:r>
              <a:rPr lang="en-US" dirty="0" smtClean="0"/>
              <a:t>Package and Installation</a:t>
            </a:r>
          </a:p>
          <a:p>
            <a:pPr lvl="1"/>
            <a:r>
              <a:rPr lang="en-US" dirty="0" smtClean="0"/>
              <a:t>Thumb Drive Installation</a:t>
            </a:r>
          </a:p>
          <a:p>
            <a:r>
              <a:rPr lang="en-US" dirty="0" smtClean="0"/>
              <a:t>Acceptance Criteria</a:t>
            </a:r>
          </a:p>
          <a:p>
            <a:pPr lvl="1"/>
            <a:r>
              <a:rPr lang="en-US" dirty="0"/>
              <a:t>STL File Input</a:t>
            </a:r>
          </a:p>
          <a:p>
            <a:pPr lvl="1"/>
            <a:r>
              <a:rPr lang="en-US" dirty="0"/>
              <a:t>Graphical User Interface</a:t>
            </a:r>
          </a:p>
          <a:p>
            <a:pPr lvl="1"/>
            <a:r>
              <a:rPr lang="en-US" dirty="0"/>
              <a:t>Generate Machine Instructions</a:t>
            </a:r>
          </a:p>
          <a:p>
            <a:pPr lvl="1"/>
            <a:r>
              <a:rPr lang="en-US" dirty="0"/>
              <a:t>Issue Machine Instructions</a:t>
            </a:r>
          </a:p>
          <a:p>
            <a:pPr lvl="1"/>
            <a:r>
              <a:rPr lang="en-US" dirty="0"/>
              <a:t>Monitor Temperature</a:t>
            </a:r>
          </a:p>
          <a:p>
            <a:pPr lvl="1"/>
            <a:r>
              <a:rPr lang="en-US" dirty="0"/>
              <a:t>Monitor Position</a:t>
            </a:r>
          </a:p>
          <a:p>
            <a:pPr lvl="1"/>
            <a:r>
              <a:rPr lang="en-US" dirty="0"/>
              <a:t>Adhere to Material Constraints</a:t>
            </a:r>
          </a:p>
          <a:p>
            <a:pPr lvl="1"/>
            <a:r>
              <a:rPr lang="en-US" dirty="0"/>
              <a:t>Identify Materials</a:t>
            </a:r>
          </a:p>
          <a:p>
            <a:pPr lvl="1"/>
            <a:r>
              <a:rPr lang="en-US" dirty="0"/>
              <a:t>Identify Shapes</a:t>
            </a:r>
          </a:p>
          <a:p>
            <a:pPr lvl="1"/>
            <a:r>
              <a:rPr lang="en-US" dirty="0"/>
              <a:t>Determine Shape of Material Support Structure</a:t>
            </a:r>
          </a:p>
          <a:p>
            <a:pPr lvl="1"/>
            <a:r>
              <a:rPr lang="en-US" dirty="0"/>
              <a:t>Create Printing Path</a:t>
            </a:r>
          </a:p>
          <a:p>
            <a:pPr lvl="1"/>
            <a:r>
              <a:rPr lang="en-US" dirty="0"/>
              <a:t>Database Interface</a:t>
            </a:r>
          </a:p>
          <a:p>
            <a:pPr lvl="1"/>
            <a:r>
              <a:rPr lang="en-US" dirty="0"/>
              <a:t>Load and Store Materials</a:t>
            </a:r>
          </a:p>
          <a:p>
            <a:pPr lvl="1"/>
            <a:r>
              <a:rPr lang="en-US" dirty="0"/>
              <a:t>Slice Geometry into Thickness Levels</a:t>
            </a:r>
          </a:p>
          <a:p>
            <a:pPr lvl="1"/>
            <a:r>
              <a:rPr lang="en-US" dirty="0"/>
              <a:t>Monitor Flow Sensors</a:t>
            </a:r>
          </a:p>
          <a:p>
            <a:pPr lvl="1"/>
            <a:r>
              <a:rPr lang="en-US" dirty="0"/>
              <a:t>Allow for UV Head Polymerization</a:t>
            </a:r>
          </a:p>
          <a:p>
            <a:pPr lvl="1"/>
            <a:r>
              <a:rPr lang="en-US" dirty="0"/>
              <a:t>Material Database</a:t>
            </a:r>
          </a:p>
          <a:p>
            <a:pPr lvl="1"/>
            <a:r>
              <a:rPr lang="en-US" dirty="0"/>
              <a:t>Abstract Hardware Interface</a:t>
            </a:r>
          </a:p>
          <a:p>
            <a:pPr lvl="1"/>
            <a:r>
              <a:rPr lang="en-US" dirty="0"/>
              <a:t>Modular and Scalable </a:t>
            </a:r>
            <a:r>
              <a:rPr lang="en-US" dirty="0" smtClean="0"/>
              <a:t>Design</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3183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 Job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dds_diagrams\Data Classes Aggregation Heirachy - Data Classes 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558" y="1295400"/>
            <a:ext cx="8153400" cy="4648200"/>
          </a:xfrm>
          <a:prstGeom prst="rect">
            <a:avLst/>
          </a:prstGeom>
          <a:noFill/>
          <a:ln>
            <a:noFill/>
          </a:ln>
        </p:spPr>
      </p:pic>
    </p:spTree>
    <p:extLst>
      <p:ext uri="{BB962C8B-B14F-4D97-AF65-F5344CB8AC3E}">
        <p14:creationId xmlns:p14="http://schemas.microsoft.com/office/powerpoint/2010/main" val="829475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Printer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PrinterConfiguration.png"/>
          <p:cNvPicPr/>
          <p:nvPr/>
        </p:nvPicPr>
        <p:blipFill rotWithShape="1">
          <a:blip r:embed="rId2" cstate="print">
            <a:extLst>
              <a:ext uri="{28A0092B-C50C-407E-A947-70E740481C1C}">
                <a14:useLocalDpi xmlns:a14="http://schemas.microsoft.com/office/drawing/2010/main" val="0"/>
              </a:ext>
            </a:extLst>
          </a:blip>
          <a:srcRect l="4099"/>
          <a:stretch/>
        </p:blipFill>
        <p:spPr bwMode="auto">
          <a:xfrm>
            <a:off x="98729" y="1219200"/>
            <a:ext cx="4092271" cy="3199447"/>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4011420627"/>
              </p:ext>
            </p:extLst>
          </p:nvPr>
        </p:nvGraphicFramePr>
        <p:xfrm>
          <a:off x="4088299" y="1371600"/>
          <a:ext cx="4369901" cy="5022978"/>
        </p:xfrm>
        <a:graphic>
          <a:graphicData uri="http://schemas.openxmlformats.org/drawingml/2006/table">
            <a:tbl>
              <a:tblPr firstRow="1" firstCol="1" bandRow="1">
                <a:tableStyleId>{5C22544A-7EE6-4342-B048-85BDC9FD1C3A}</a:tableStyleId>
              </a:tblPr>
              <a:tblGrid>
                <a:gridCol w="1011114"/>
                <a:gridCol w="401236"/>
                <a:gridCol w="1604942"/>
                <a:gridCol w="320988"/>
                <a:gridCol w="1031621"/>
              </a:tblGrid>
              <a:tr h="224852">
                <a:tc>
                  <a:txBody>
                    <a:bodyPr/>
                    <a:lstStyle/>
                    <a:p>
                      <a:pPr marL="0" marR="0" algn="just">
                        <a:lnSpc>
                          <a:spcPct val="105000"/>
                        </a:lnSpc>
                        <a:spcBef>
                          <a:spcPts val="0"/>
                        </a:spcBef>
                        <a:spcAft>
                          <a:spcPts val="0"/>
                        </a:spcAft>
                      </a:pPr>
                      <a:r>
                        <a:rPr lang="en-US" sz="700" dirty="0">
                          <a:effectLst/>
                        </a:rPr>
                        <a:t>Name</a:t>
                      </a:r>
                      <a:endParaRPr lang="en-US" sz="800" dirty="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Data Type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Description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Units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Boundaries</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bedX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max x of the bed.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bedY</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max y of the bed.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printCenterX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x of the center of the print.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bedX</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printCenterY</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y of the center of the print.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bedY</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zOffset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zOffset of the print bed surfaces.  Used if the bed does not sit exactly at z = 0.</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or equal to 0.</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gCodeFlavor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G-Code flavor to output.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Within the set of available G-Code flavors.</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useRelativeEDistances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boolean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When true, uses relative E values (required by some firmwares).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True or false</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numExtruders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number of extruders on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vibrationLimit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limit of vibrations (in Hz) where movements will be slowed. If a move hits the specified vibration frequency, the extruder will slow.</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Hz</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or equal to 0.</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comPortDescriptor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descriptor for the com port the printer is connected to.  Used to establish a connection to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r>
              <a:tr h="303551">
                <a:tc>
                  <a:txBody>
                    <a:bodyPr/>
                    <a:lstStyle/>
                    <a:p>
                      <a:pPr marL="0" marR="0" algn="just">
                        <a:lnSpc>
                          <a:spcPct val="105000"/>
                        </a:lnSpc>
                        <a:spcBef>
                          <a:spcPts val="0"/>
                        </a:spcBef>
                        <a:spcAft>
                          <a:spcPts val="0"/>
                        </a:spcAft>
                      </a:pPr>
                      <a:r>
                        <a:rPr lang="en-US" sz="700">
                          <a:effectLst/>
                        </a:rPr>
                        <a:t>baudRate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baud rate for the printer.</a:t>
                      </a:r>
                      <a:endParaRPr lang="en-US" sz="800">
                        <a:effectLst/>
                        <a:latin typeface="Times New Roman"/>
                        <a:ea typeface="Times New Roman"/>
                        <a:cs typeface="Times New Roman"/>
                      </a:endParaRPr>
                    </a:p>
                  </a:txBody>
                  <a:tcPr marL="48183" marR="48183" marT="0" marB="0"/>
                </a:tc>
                <a:tc>
                  <a:txBody>
                    <a:bodyPr/>
                    <a:lstStyle/>
                    <a:p>
                      <a:pPr marL="0" marR="0" algn="l">
                        <a:lnSpc>
                          <a:spcPct val="105000"/>
                        </a:lnSpc>
                        <a:spcBef>
                          <a:spcPts val="0"/>
                        </a:spcBef>
                        <a:spcAft>
                          <a:spcPts val="0"/>
                        </a:spcAft>
                      </a:pPr>
                      <a:r>
                        <a:rPr lang="en-US" sz="600">
                          <a:effectLst/>
                        </a:rPr>
                        <a:t>Pulses per second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0 - 250000</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forceACK</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boolean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States whether or not to use ACK as part of the protocol when communicating with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True or false</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positionOffsetX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x offset to apply to the extruder positions for the printer.  These offsets are stored in an ArrayList where index 0 represents the x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dirty="0" err="1">
                          <a:effectLst/>
                        </a:rPr>
                        <a:t>positionOffsetY</a:t>
                      </a:r>
                      <a:endParaRPr lang="en-US" sz="800" dirty="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y offset to apply to the extruder positions for the printer.  These offsets are stored in an ArrayList where index 0 represents the y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positionOffsetZ</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z offset to apply to the extruder positions for the printer.  These offsets are stored in an ArrayList where index 0 represents the z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customStartGCode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custom G-Code to run when the printer starts.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G-Codes that are understood by the printer.</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customEndGCode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custom G-Code to run when the printer shuts down.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dirty="0">
                          <a:effectLst/>
                        </a:rPr>
                        <a:t>G-Codes that are understood by the printer.</a:t>
                      </a:r>
                      <a:endParaRPr lang="en-US" sz="800" dirty="0">
                        <a:effectLst/>
                        <a:latin typeface="Times New Roman"/>
                        <a:ea typeface="Times New Roman"/>
                        <a:cs typeface="Times New Roman"/>
                      </a:endParaRPr>
                    </a:p>
                  </a:txBody>
                  <a:tcPr marL="48183" marR="48183" marT="0" marB="0"/>
                </a:tc>
              </a:tr>
            </a:tbl>
          </a:graphicData>
        </a:graphic>
      </p:graphicFrame>
    </p:spTree>
    <p:extLst>
      <p:ext uri="{BB962C8B-B14F-4D97-AF65-F5344CB8AC3E}">
        <p14:creationId xmlns:p14="http://schemas.microsoft.com/office/powerpoint/2010/main" val="10752975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417</TotalTime>
  <Words>6079</Words>
  <Application>Microsoft Office PowerPoint</Application>
  <PresentationFormat>On-screen Show (4:3)</PresentationFormat>
  <Paragraphs>2136</Paragraphs>
  <Slides>73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Adjacency</vt:lpstr>
      <vt:lpstr>Visio</vt:lpstr>
      <vt:lpstr>Team Ink3D Detail Design Specification Review</vt:lpstr>
      <vt:lpstr>Outline</vt:lpstr>
      <vt:lpstr>Architecture Overview</vt:lpstr>
      <vt:lpstr>Architecture Design</vt:lpstr>
      <vt:lpstr>Module  Decomposition</vt:lpstr>
      <vt:lpstr>Module  Data Flows</vt:lpstr>
      <vt:lpstr>Producer Consumer Table</vt:lpstr>
      <vt:lpstr>Print Job Configuration Object</vt:lpstr>
      <vt:lpstr>Printer Configuration Object</vt:lpstr>
      <vt:lpstr>Printer Status Object</vt:lpstr>
      <vt:lpstr>Subsection Configuration Object</vt:lpstr>
      <vt:lpstr>Print Configuration Object</vt:lpstr>
      <vt:lpstr>Infill Configuration Object</vt:lpstr>
      <vt:lpstr>Layer &amp; Perimeter Configuration Object</vt:lpstr>
      <vt:lpstr>Speed Configuration Object</vt:lpstr>
      <vt:lpstr>Skirt &amp; Brim Configuration Object</vt:lpstr>
      <vt:lpstr>Support Material Configuration Object</vt:lpstr>
      <vt:lpstr>File Configuration Object</vt:lpstr>
      <vt:lpstr>Material Configuration Object</vt:lpstr>
      <vt:lpstr>Material Configuration Object</vt:lpstr>
      <vt:lpstr>User Interface Layer</vt:lpstr>
      <vt:lpstr>Database Subsystem</vt:lpstr>
      <vt:lpstr>Persistence Framework Module</vt:lpstr>
      <vt:lpstr>Command Structure Module</vt:lpstr>
      <vt:lpstr>Import GUI Module</vt:lpstr>
      <vt:lpstr>Material Configuration GUI Module</vt:lpstr>
      <vt:lpstr>Printer Configuration GUI Module</vt:lpstr>
      <vt:lpstr>Extruder Configuration GUI Module</vt:lpstr>
      <vt:lpstr>Print Configuration GUI Module</vt:lpstr>
      <vt:lpstr>Print Job GUI Module</vt:lpstr>
      <vt:lpstr>Status GUI Module</vt:lpstr>
      <vt:lpstr>Import Controller</vt:lpstr>
      <vt:lpstr>Material Configuration Controller</vt:lpstr>
      <vt:lpstr>Printer Configuration Controller</vt:lpstr>
      <vt:lpstr>Printer Configuration Controller</vt:lpstr>
      <vt:lpstr>Extruder Configuration Controller</vt:lpstr>
      <vt:lpstr>Print Configuration Controller</vt:lpstr>
      <vt:lpstr>Print Job Controller</vt:lpstr>
      <vt:lpstr>Print Job Controller</vt:lpstr>
      <vt:lpstr>Status Controller</vt:lpstr>
      <vt:lpstr>Preprocessing Layer</vt:lpstr>
      <vt:lpstr>Subsection Module</vt:lpstr>
      <vt:lpstr>Subsection Module (cont.)</vt:lpstr>
      <vt:lpstr>Subsection Module (cont.)</vt:lpstr>
      <vt:lpstr>File Translation Module</vt:lpstr>
      <vt:lpstr>File Translation Module (cont.)</vt:lpstr>
      <vt:lpstr>File Translation Module (cont.)</vt:lpstr>
      <vt:lpstr>Object Lifecycle</vt:lpstr>
      <vt:lpstr>Processing Layer</vt:lpstr>
      <vt:lpstr>Slicing Engine Wrapper Module</vt:lpstr>
      <vt:lpstr>Slicing Engine Wrapper (cont.)</vt:lpstr>
      <vt:lpstr>Slicing Engine Wrapper Module (cont.)</vt:lpstr>
      <vt:lpstr>Object Lifecycle</vt:lpstr>
      <vt:lpstr>Post Processing Layer</vt:lpstr>
      <vt:lpstr>Parser Module</vt:lpstr>
      <vt:lpstr>Parser Module (cont.)</vt:lpstr>
      <vt:lpstr>Parser Module (cont.)</vt:lpstr>
      <vt:lpstr>Unification Module</vt:lpstr>
      <vt:lpstr>Unification Module (cont.)</vt:lpstr>
      <vt:lpstr>Unification Module (cont.)</vt:lpstr>
      <vt:lpstr>Object Lifecycle</vt:lpstr>
      <vt:lpstr>Printer Control Layer</vt:lpstr>
      <vt:lpstr>Printer State Control Module</vt:lpstr>
      <vt:lpstr>Communications Layer</vt:lpstr>
      <vt:lpstr>RX/TX Module</vt:lpstr>
      <vt:lpstr>Serialization Module</vt:lpstr>
      <vt:lpstr>Deserialization Module</vt:lpstr>
      <vt:lpstr>Printer Feedback Layer</vt:lpstr>
      <vt:lpstr>Dispatch Module</vt:lpstr>
      <vt:lpstr>Requirements Traceability  User Interface Layer</vt:lpstr>
      <vt:lpstr>Requirements Traceability  Processing Layers</vt:lpstr>
      <vt:lpstr>Requirements Traceability  Printer State, Communications and Printer Feedback Layers</vt:lpstr>
      <vt:lpstr>Acceptance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dc:title>
  <dc:creator>Dan</dc:creator>
  <cp:lastModifiedBy>Dan</cp:lastModifiedBy>
  <cp:revision>58</cp:revision>
  <dcterms:created xsi:type="dcterms:W3CDTF">2013-10-17T22:49:05Z</dcterms:created>
  <dcterms:modified xsi:type="dcterms:W3CDTF">2014-02-19T21:02:40Z</dcterms:modified>
</cp:coreProperties>
</file>