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A5A5A5"/>
    <a:srgbClr val="5B9BD5"/>
    <a:srgbClr val="AC770D"/>
    <a:srgbClr val="B43500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90" y="-19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2/19/2014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Detail Design </a:t>
            </a:r>
            <a:r>
              <a:rPr lang="en-US" dirty="0" smtClean="0"/>
              <a:t>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/>
          <a:lstStyle/>
          <a:p>
            <a:r>
              <a:rPr lang="en-US" dirty="0" smtClean="0"/>
              <a:t>Printer Status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D:\dds_diagrams\Data Classes Aggregation Heirachy - Printer Status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r="3713"/>
          <a:stretch/>
        </p:blipFill>
        <p:spPr bwMode="auto">
          <a:xfrm>
            <a:off x="1219200" y="1371600"/>
            <a:ext cx="5181600" cy="23831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73249"/>
              </p:ext>
            </p:extLst>
          </p:nvPr>
        </p:nvGraphicFramePr>
        <p:xfrm>
          <a:off x="685800" y="4211955"/>
          <a:ext cx="6219825" cy="2477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456873"/>
                <a:gridCol w="146834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extruderTemperature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ArrayList&lt;Double&gt;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 ArrayList containing the current temperature of each extruder.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degrees C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 by the material constraints of the materials in each extruder.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bedTemperature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current temperature of the printer bed.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degrees C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 by the printer configuration constraints.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positionX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x position of the first extruder.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 by the printer configuration contraints.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positionY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y position of the first extruder.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 by the printer configuration contraints.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positionZ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z position of the first extruder.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 by the printer configuration contraints.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gCodesExectured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List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&lt;String&gt;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last 5 GCodes executed.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/>
          <a:lstStyle/>
          <a:p>
            <a:r>
              <a:rPr lang="en-US" dirty="0" smtClean="0"/>
              <a:t>Subsection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:\dds_diagrams\Data Classes Aggregation Heirachy - SubsectionConfigur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5943600" cy="25679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39845"/>
              </p:ext>
            </p:extLst>
          </p:nvPr>
        </p:nvGraphicFramePr>
        <p:xfrm>
          <a:off x="947530" y="4114800"/>
          <a:ext cx="6219825" cy="2043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456873"/>
                <a:gridCol w="146834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bottomZ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bottom of the subsection with relation to the entire object to be printed.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topZ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top of the subsection with relation to the entire object to be printed.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 and less than the total height of the object.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amfFile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reference to the AMF file of the subsection.  This is set during preprocessing.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gCodeFile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reference to the gCode file of the subsection.  This is set during processing.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/>
          <a:lstStyle/>
          <a:p>
            <a:r>
              <a:rPr lang="en-US" dirty="0" smtClean="0"/>
              <a:t>Print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D:\dds_diagrams\Data Classes Aggregation Heirachy - PrintConfigur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943600" cy="29184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23097"/>
              </p:ext>
            </p:extLst>
          </p:nvPr>
        </p:nvGraphicFramePr>
        <p:xfrm>
          <a:off x="914400" y="4267200"/>
          <a:ext cx="6219825" cy="1258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456873"/>
                <a:gridCol w="146834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customStartGCode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custom G-Code to run when the print starts.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G-Codes that are understood by the printer.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customEndGCode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custom G-Code to run when the print ends.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G-Codes that are understood by the printer.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7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686800" cy="1066800"/>
          </a:xfrm>
        </p:spPr>
        <p:txBody>
          <a:bodyPr/>
          <a:lstStyle/>
          <a:p>
            <a:r>
              <a:rPr lang="en-US" dirty="0" smtClean="0"/>
              <a:t>Infill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:\dds_diagrams\Data Classes Aggregation Heirachy - InfillConfigur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6" y="1066800"/>
            <a:ext cx="3886200" cy="21412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14242"/>
              </p:ext>
            </p:extLst>
          </p:nvPr>
        </p:nvGraphicFramePr>
        <p:xfrm>
          <a:off x="3733800" y="833940"/>
          <a:ext cx="4649882" cy="5976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896"/>
                <a:gridCol w="524305"/>
                <a:gridCol w="1610409"/>
                <a:gridCol w="341554"/>
                <a:gridCol w="1097718"/>
              </a:tblGrid>
              <a:tr h="270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Units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Boundaries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408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infillDensity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density of infill from 0.0 - 1.0.  0.0 being no infill, 1.0 being a solid infill.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Ratio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 – 1.0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408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infillPattern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pattern to use for internal infill.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Within set of available infill patterns.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408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topBottomInfillPattern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pattern to use for the top and bottom layers' infill.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Within set of available infill patterns.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962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infillEveryNLayers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ratio of layers to infill layers expresses as an integer &gt;= 1.   For example, infillEveryNLayers = 2 results in using infill every other layer, while infillEveryNLayers = 1 results in infill every layer.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Greater than or equal to 1.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408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onlyInfillWhereNeeded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When set to true, infill is treated as support material and only extruded where necessary.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True or false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685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solidInfillEveryNLayers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When set to a integer other than 0, a layer of solid infill with be extruded n layers, where the value of solidInfillEveryNLayers is n.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Greater than or equal to 0.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685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infillAngle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Default base angle for fill orientation in degrees from 0 to 359. This is the angle the infill will oriented in relation to the vertical perimeters.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degrees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 – 359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408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solidInfillThresholdArea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threshold for area in square mm for which to force solid infill.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mm</a:t>
                      </a:r>
                      <a:r>
                        <a:rPr lang="en-US" sz="900" baseline="30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Greater or equal to 0.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6857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onlyRetractInfillWhenCrossingPerimeters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When set to true, filament will not be retracted unless crossing a perimeter, resulting in some visible oozing throughout the infill.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True or false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  <a:tr h="408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infillBeforePerimeters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When set to true, infill for each layer will be extruded before the perimeters are extruded.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True or false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512" marR="6051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18" y="152400"/>
            <a:ext cx="8686800" cy="1066800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 smtClean="0"/>
              <a:t>&amp; Perimeter </a:t>
            </a:r>
            <a:r>
              <a:rPr lang="en-US" dirty="0" smtClean="0"/>
              <a:t>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D:\dds_diagrams\Data Classes Aggregation Heirachy - LayerAndPerimetersConifgur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1491"/>
            <a:ext cx="6172200" cy="25623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18592"/>
              </p:ext>
            </p:extLst>
          </p:nvPr>
        </p:nvGraphicFramePr>
        <p:xfrm>
          <a:off x="1066800" y="3886200"/>
          <a:ext cx="6219825" cy="282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513983"/>
                <a:gridCol w="141123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layerHeight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height of each layer in mm.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firstLayerHeight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height of the first layer of the print in mm.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perimeters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number of vertical perimeters in the print.  Essentially the number of "walls" around the perimeter of the print.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randomizedStartingPoints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 true, each layer should start from a different vertex to avoid build up on a specific corner.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 or false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generateExtraPerimetersWhenNeeded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 true, extra perimeters should be added in slopes where more than the specified number of perimeters is needed.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 or false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solidTopLayers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number of solid layers to generate on the top of the print.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solidBottomLayers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number of solid layers to generate on the bottom of the print.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Greater than or equal to 0.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18" y="152400"/>
            <a:ext cx="8686800" cy="1066800"/>
          </a:xfrm>
        </p:spPr>
        <p:txBody>
          <a:bodyPr/>
          <a:lstStyle/>
          <a:p>
            <a:r>
              <a:rPr lang="en-US" dirty="0" smtClean="0"/>
              <a:t>Speed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:\dds_diagrams\Data Classes Aggregation Heirachy - SpeedConfigu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" t="5854" r="3884" b="6136"/>
          <a:stretch/>
        </p:blipFill>
        <p:spPr bwMode="auto">
          <a:xfrm>
            <a:off x="2057400" y="1066800"/>
            <a:ext cx="3886200" cy="2252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57048"/>
              </p:ext>
            </p:extLst>
          </p:nvPr>
        </p:nvGraphicFramePr>
        <p:xfrm>
          <a:off x="1143000" y="3395207"/>
          <a:ext cx="6219825" cy="3403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513983"/>
                <a:gridCol w="141123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perimetersSpeed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perimeters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smallPerimetersSpeed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small perimeters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externalPerimetersSpeed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external perimeters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infillSpeed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infill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solidInfillSpeed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solid infill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topSolidInfillSpeed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top solid infill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supportMaterialSpeed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support material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bridgesSpeed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bridges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gapFillSpeed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gap fill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nonPrintMovesSpeed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non prdouble movements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firstLayerSpeed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 for the first layer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perimetersAcceleration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Acceleration for perimeters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r>
                        <a:rPr lang="en-US" sz="10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infillAcceleration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Acceleration for infill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r>
                        <a:rPr lang="en-US" sz="10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bridgeAcceleration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Acceleration for bridges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r>
                        <a:rPr lang="en-US" sz="10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defaultAcceleration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 Acceleration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mm/s</a:t>
                      </a:r>
                      <a:r>
                        <a:rPr lang="en-US" sz="10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Greater than or equal to 0.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18" y="152400"/>
            <a:ext cx="8686800" cy="1066800"/>
          </a:xfrm>
        </p:spPr>
        <p:txBody>
          <a:bodyPr/>
          <a:lstStyle/>
          <a:p>
            <a:r>
              <a:rPr lang="en-US" dirty="0" smtClean="0"/>
              <a:t>Skirt &amp; Brim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D:\dds_diagrams\Data Classes Aggregation Heirachy - SkirtAndBrimConfigurat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t="9567" r="4560" b="9763"/>
          <a:stretch/>
        </p:blipFill>
        <p:spPr bwMode="auto">
          <a:xfrm>
            <a:off x="1524000" y="2126974"/>
            <a:ext cx="5398936" cy="23297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95714"/>
              </p:ext>
            </p:extLst>
          </p:nvPr>
        </p:nvGraphicFramePr>
        <p:xfrm>
          <a:off x="1066800" y="4724400"/>
          <a:ext cx="6219825" cy="2036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513983"/>
                <a:gridCol w="141123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skirtLoops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number loops of skirt to extrude (0 will extrude no skirt).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Loops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skirtDistanceFromObject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distance from the object the skirt will be extruded at in mm &gt;= 0. Setting this to 0 will essentially turn the skirt into brim.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skirtHeight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height of the skirt in layers &gt;= 1.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1.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skirtMinimumExtrusionLength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minimum extrusion length of the skirt in mm &gt;=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brimWidth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width of the brim in mm (0 will extrude no brim).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Greater than or equal to 0.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18" y="152400"/>
            <a:ext cx="8686800" cy="1066800"/>
          </a:xfrm>
        </p:spPr>
        <p:txBody>
          <a:bodyPr/>
          <a:lstStyle/>
          <a:p>
            <a:r>
              <a:rPr lang="en-US" dirty="0" smtClean="0"/>
              <a:t>Support Material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:\dds_diagrams\Data Classes Aggregation Heirachy - SupportMaterialConfigurat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t="9183" r="4649" b="9046"/>
          <a:stretch/>
        </p:blipFill>
        <p:spPr bwMode="auto">
          <a:xfrm>
            <a:off x="1676400" y="1142999"/>
            <a:ext cx="5029200" cy="22091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15264"/>
              </p:ext>
            </p:extLst>
          </p:nvPr>
        </p:nvGraphicFramePr>
        <p:xfrm>
          <a:off x="1275522" y="3355584"/>
          <a:ext cx="6219825" cy="3447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513983"/>
                <a:gridCol w="141123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generateSupportMaterial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boolean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When set to true, G-code for support material will be generated.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 or false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overhangThreshold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overhang threshold in degrees.  Support material will not be for overhangs whose slope angle is above this threshold.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degrees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– 180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enforceSupportForFirstNLayers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Forces support material on the first n layers.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raftLayers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raft layers to print below the object.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supportMaterialPattern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Pattern used to generate support material.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</a:t>
                      </a:r>
                      <a:r>
                        <a:rPr lang="en-US" sz="1000" cap="all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Within set of available infill patterns.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supportPatternSpacing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spacing in mm between support lines.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supportPatternAngle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angle the support pattern is extruded at (between 0 and 359).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degrees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– 359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interfaceLayers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number of interface layers to print between the raft and object.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interfacePatternSpacing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spacing in mm between support lines.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Greater than or equal to 0.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2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18" y="152400"/>
            <a:ext cx="8686800" cy="1066800"/>
          </a:xfrm>
        </p:spPr>
        <p:txBody>
          <a:bodyPr/>
          <a:lstStyle/>
          <a:p>
            <a:r>
              <a:rPr lang="en-US" dirty="0" smtClean="0"/>
              <a:t>File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D:\dds_diagrams\Data Classes Aggregation Heirachy - FileConfigur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315200" cy="259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09389"/>
              </p:ext>
            </p:extLst>
          </p:nvPr>
        </p:nvGraphicFramePr>
        <p:xfrm>
          <a:off x="990600" y="4495800"/>
          <a:ext cx="6219825" cy="1418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513983"/>
                <a:gridCol w="141123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parentSTLFile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reference to the parent STL that will be subsectioned in the preprocessing layer.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subsectionSTLFile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reference to the STL file that represents the subsection of the parent STL file.  This is set in the preprocessing layer.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7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18" y="152400"/>
            <a:ext cx="8686800" cy="1066800"/>
          </a:xfrm>
        </p:spPr>
        <p:txBody>
          <a:bodyPr/>
          <a:lstStyle/>
          <a:p>
            <a:r>
              <a:rPr lang="en-US" dirty="0" smtClean="0"/>
              <a:t>Material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:\dds_diagrams\Data Classes Aggregation Heirachy - MaterialConfigu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t="5147" r="3980" b="4301"/>
          <a:stretch/>
        </p:blipFill>
        <p:spPr bwMode="auto">
          <a:xfrm>
            <a:off x="0" y="1066800"/>
            <a:ext cx="3990892" cy="4035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33437"/>
              </p:ext>
            </p:extLst>
          </p:nvPr>
        </p:nvGraphicFramePr>
        <p:xfrm>
          <a:off x="4038600" y="990600"/>
          <a:ext cx="4343401" cy="579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983"/>
                <a:gridCol w="398803"/>
                <a:gridCol w="1595209"/>
                <a:gridCol w="358922"/>
                <a:gridCol w="985484"/>
              </a:tblGrid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Name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Data Type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Description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Units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Boundaries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965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filamentDiameter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Diameter in mm of the filament.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386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extrusionMultiplier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Flow rate multiplier.  This changes the flow rate proportionally. 0.9 will be 90% flow rate, while 1.1 will be 110% flow rate.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Ratio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0.0.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firstLayerExtrusionTemperature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temperature (in degrees C) the extruder needs to be to extrude the first layer of this material.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degrees C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Within extruder temperature range.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extrusionTemperature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temperature (in degrees C) the extruder needs to be to extrude this material.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degrees C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Within extruder temperature range.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retractionLength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Length (in mm) to retract during retraction. 0 to disable retraction.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retractionLiftZ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(positive) z value to quickly lift the extruder by during a retraction.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retractionSpeed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speed (in mm/s) at which to retract the filament during retraction (extruder motor speed).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mm/s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extraLengthAfterRetraction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extra length of filament to push out during the first extrude after a retraction.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minimumTravelAfterRetraction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Retraction is not triggered when travel moves shorter than this distance.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retractOnLayerChange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boolean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When set to true, retraction will be triggered on each layer change.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N/A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True or false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wipeBeforeRetract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boolean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When set to true, the nozzle will be moved while retracting to reduce blob.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N/A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True or false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retractionLengthBeforeToolChange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Length (in mm) to retract when the tool is disabled.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extraLengthOnToolReenable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double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extra length of filament to push out during the first extrude after the tool is re-enabled.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fanAlwaysOn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boolean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When set to true, fan will always run at at least minimum speed.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N/A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True or false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enableAutoCooling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boolean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When set to true, fan speed will automatically be set based on printing time.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N/A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True or false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965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minFanSpeed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minimum fan speed in PWM.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PWM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 – maxFanSpeed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965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maxFanSpeed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maximum fan speed in PWM.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PWM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minFanSpeed – 100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bridgeFanSpeedPercent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percentage of default fan speed used for bridges expressed as an int (100 = 100%)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%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0 – 100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disableFanForFirstNLayers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number of first layers to disable the fan for.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Layers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enableFanTimeThreshold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If the print time of a layer is below this threshold (in seconds), the fan will be activated.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Seconds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386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slowDownTimeTreshold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If the print time of a layer is below this threshold (in seconds), the move speed will be slowed to attempt to get the layer print time up to this threshold.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Seconds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or equal to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193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minPrintSpeed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int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move speed will not be scaled down below this speed.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mm/s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Greater than 0.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customStartGCode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String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custom G-Code to run when the material starts printing.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N/A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G-Codes that are understood by the printer.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customEndGCode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String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custom G-Code to run when the material stops printing.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N/A</a:t>
                      </a:r>
                      <a:endParaRPr lang="en-US" sz="5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G-Codes that are understood by the printer.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4290" marR="342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Module Overview</a:t>
            </a:r>
            <a:endParaRPr lang="en-US" dirty="0" smtClean="0"/>
          </a:p>
          <a:p>
            <a:r>
              <a:rPr lang="en-US" dirty="0" smtClean="0"/>
              <a:t>Critical Data Object Requirements</a:t>
            </a:r>
            <a:endParaRPr lang="en-US" dirty="0" smtClean="0"/>
          </a:p>
          <a:p>
            <a:r>
              <a:rPr lang="en-US" dirty="0" smtClean="0"/>
              <a:t>Detail Module Descriptions</a:t>
            </a:r>
            <a:endParaRPr lang="en-US" dirty="0" smtClean="0"/>
          </a:p>
          <a:p>
            <a:r>
              <a:rPr lang="en-US" dirty="0" smtClean="0"/>
              <a:t>Requirements Traceability</a:t>
            </a:r>
          </a:p>
          <a:p>
            <a:r>
              <a:rPr lang="en-US" dirty="0" smtClean="0"/>
              <a:t>Acceptance Plan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18" y="152400"/>
            <a:ext cx="8686800" cy="1066800"/>
          </a:xfrm>
        </p:spPr>
        <p:txBody>
          <a:bodyPr/>
          <a:lstStyle/>
          <a:p>
            <a:r>
              <a:rPr lang="en-US" dirty="0" smtClean="0"/>
              <a:t>Material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74300"/>
              </p:ext>
            </p:extLst>
          </p:nvPr>
        </p:nvGraphicFramePr>
        <p:xfrm>
          <a:off x="1066800" y="3886200"/>
          <a:ext cx="6219825" cy="282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152"/>
                <a:gridCol w="571092"/>
                <a:gridCol w="2284367"/>
                <a:gridCol w="513983"/>
                <a:gridCol w="141123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Boundaries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extruderType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type of extruder.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Within the set of available extruder types.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nozzleDiameter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diameter of the nozzle in mm.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xOffset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x offset in respect to the position on the printer.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yOffset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y offset in respect to the position on the printer.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zOffset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z offset in respect to the position on the printer.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 0.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customStartGCode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custom G-Code to run when the extruder is activated for extrusion.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G-Codes that are understood by the printer.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customEndGCode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custom G-Code to run when the extruder is deactivated after extrusion.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G-Codes that are understood by the printer.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8" descr="D:\dds_diagrams\Data Classes Aggregation Heirachy - ExtruderConfigurat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" t="8554" r="3935" b="8370"/>
          <a:stretch/>
        </p:blipFill>
        <p:spPr bwMode="auto">
          <a:xfrm>
            <a:off x="1494845" y="1216550"/>
            <a:ext cx="5510254" cy="2194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7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2390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5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Database Subsystem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077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Persistence Framework 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09180"/>
              </p:ext>
            </p:extLst>
          </p:nvPr>
        </p:nvGraphicFramePr>
        <p:xfrm>
          <a:off x="29817" y="1295401"/>
          <a:ext cx="4999382" cy="5562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5748"/>
                <a:gridCol w="1666817"/>
                <a:gridCol w="1666817"/>
              </a:tblGrid>
              <a:tr h="204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Interface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Information Required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Information Returned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getPrinterConfigurations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None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ArrayList</a:t>
                      </a:r>
                      <a:r>
                        <a:rPr lang="en-US" sz="900" dirty="0">
                          <a:effectLst/>
                        </a:rPr>
                        <a:t>&lt;String&gt; of names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getExtruderConfigurations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getMaterialConfigurations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getPrintJobConfigurations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getPrinterConfig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getExtruderConfig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ExtruderConfiguration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getMaterialConfig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MaterialConfiguration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getPrintJobConfiguration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PrintJobConfiguration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savePrinterConfiguration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saveExtruderConfiguration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ExtruderConfiguration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saveMaterialConfiguration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MaterialConfiguration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savePrintJobConfiguration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PrintJobConfiguration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savePrintConfiguration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deletePrinterConfiguration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deleteExtruderConfiguration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deleteMaterialConfiguration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19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deletePrintJobConfiguration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04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deletePrintConfiguration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Boolean success state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79044"/>
              </p:ext>
            </p:extLst>
          </p:nvPr>
        </p:nvGraphicFramePr>
        <p:xfrm>
          <a:off x="5105400" y="1676400"/>
          <a:ext cx="3352800" cy="1985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  <a:gridCol w="1676400"/>
              </a:tblGrid>
              <a:tr h="225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PrinterConfiguration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Printer Hardware Configuration Controller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ExtruderConfiguration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Extruder Controller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MaterialConfiguration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Material Controller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PrintJobConfiguration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 Job Controller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2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Print Controller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-15903" y="914400"/>
            <a:ext cx="374970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Interfaces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05400" y="1295400"/>
            <a:ext cx="374970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Internal Data Descriptors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65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</a:t>
            </a:r>
            <a:r>
              <a:rPr lang="en-US" smtClean="0"/>
              <a:t>d Structure </a:t>
            </a:r>
            <a:r>
              <a:rPr lang="en-US" smtClean="0"/>
              <a:t>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903" y="914400"/>
            <a:ext cx="374970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Interfaces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05400" y="1295400"/>
            <a:ext cx="374970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Internal Data Descriptors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32589"/>
              </p:ext>
            </p:extLst>
          </p:nvPr>
        </p:nvGraphicFramePr>
        <p:xfrm>
          <a:off x="5102750" y="1676400"/>
          <a:ext cx="3279250" cy="1978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625"/>
                <a:gridCol w="1639625"/>
              </a:tblGrid>
              <a:tr h="258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587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PrinterConfiguration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Persistence Framework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587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ExtruderConfiguration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Persistence Framework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587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MaterialConfiguration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Persistence Framework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587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PrintJobConfiguration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Persistence Framework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587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PrintConfiguration Object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Persistence Framework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5105399" y="3810000"/>
            <a:ext cx="374970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External Data Descriptors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55151"/>
              </p:ext>
            </p:extLst>
          </p:nvPr>
        </p:nvGraphicFramePr>
        <p:xfrm>
          <a:off x="5105399" y="4495800"/>
          <a:ext cx="3276602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301"/>
                <a:gridCol w="1638301"/>
              </a:tblGrid>
              <a:tr h="482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ArrayList&lt;String&gt; of file 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Storage Device (handled by OS)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482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XML files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Storage Device (handled by OS)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63856"/>
              </p:ext>
            </p:extLst>
          </p:nvPr>
        </p:nvGraphicFramePr>
        <p:xfrm>
          <a:off x="76201" y="1295401"/>
          <a:ext cx="4953000" cy="556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0294"/>
                <a:gridCol w="1651353"/>
                <a:gridCol w="1651353"/>
              </a:tblGrid>
              <a:tr h="1725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Interface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Information Required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Information Returned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getPrinterConfigurations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ArrayList</a:t>
                      </a:r>
                      <a:r>
                        <a:rPr lang="en-US" sz="900" dirty="0">
                          <a:effectLst/>
                        </a:rPr>
                        <a:t>&lt;String&gt; of names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getExtruderConfigurations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getMaterialConfigurations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getPrintJobConfigurations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getPrintConfigurations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ArrayList&lt;String&gt; of names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getPrinterConfig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getExtruderConfig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ExtruderConfiguration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getMaterialConfig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MaterialConfiguration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getPrintJobConfiguration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PrintJobConfiguration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getPrintConfiguration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savePrinterConfiguration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saveExtruderConfiguration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ExtruderConfiguration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saveMaterialConfiguration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MaterialConfiguration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savePrintJobConfiguration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PrintJobConfiguration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savePrintConfiguration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PrintConfiguration Object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deletePrinterConfiguration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deleteExtruderConfiguration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deleteMaterialConfiguration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deletePrintJobConfiguration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success state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269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deletePrintConfiguration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 name of the file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Boolean success state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39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7620000" cy="1143000"/>
          </a:xfrm>
        </p:spPr>
        <p:txBody>
          <a:bodyPr/>
          <a:lstStyle/>
          <a:p>
            <a:r>
              <a:rPr lang="en-US" sz="4000" dirty="0" smtClean="0"/>
              <a:t>Requirements Traceability </a:t>
            </a:r>
            <a:br>
              <a:rPr lang="en-US" sz="4000" dirty="0" smtClean="0"/>
            </a:br>
            <a:r>
              <a:rPr lang="en-US" sz="4000" dirty="0" smtClean="0"/>
              <a:t>User </a:t>
            </a:r>
            <a:r>
              <a:rPr lang="en-US" sz="4000" dirty="0" smtClean="0"/>
              <a:t>Interface Layer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17117"/>
              </p:ext>
            </p:extLst>
          </p:nvPr>
        </p:nvGraphicFramePr>
        <p:xfrm>
          <a:off x="609594" y="1219195"/>
          <a:ext cx="6934207" cy="5486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381"/>
                <a:gridCol w="1733553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  <a:gridCol w="283369"/>
              </a:tblGrid>
              <a:tr h="138061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47721" marR="47721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Layer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GUI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Printer Configuration GUI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GUI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Configuration GUI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Job GUI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GUI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Extruder Configuration GUI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Controller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Printer Configuration Controller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Controller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Configuration Controller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Job Controller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Extruder Configuration Controller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Controller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Persistence Framework</a:t>
                      </a:r>
                    </a:p>
                  </a:txBody>
                  <a:tcPr marL="47721" marR="47721" marT="0" marB="0" vert="vert27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Structure</a:t>
                      </a:r>
                    </a:p>
                  </a:txBody>
                  <a:tcPr marL="47721" marR="47721" marT="0" marB="0" vert="vert270" anchor="ctr"/>
                </a:tc>
              </a:tr>
              <a:tr h="151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STL File Input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4996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Graphical User Interface (GUI)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4996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Generate Machine Instructions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290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Issue Machine Instructions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151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3.5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Monitor Temperature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151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3.6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Monitor Position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4996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3.7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Adhere to Material Constraints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151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3.8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Identify Materials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151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3.9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Identify Shapes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34358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Determine Shape of Material Support Structure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290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Create Printing Path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290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Database Interface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290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Load &amp; Store Materials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4996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3.14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Slice Geometry into Thickness Levels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290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3.15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Monitor Flow Sensors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4996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3.17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Allow for UV Head Polymerization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151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8.1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Material Database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290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8.2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Abstract Hardware Interface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  <a:tr h="22905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8.3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Modular and Scalable Design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X</a:t>
                      </a:r>
                      <a:endParaRPr lang="en-US" sz="8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X</a:t>
                      </a:r>
                      <a:endParaRPr lang="en-US" sz="8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721" marR="477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7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7620000" cy="1143000"/>
          </a:xfrm>
        </p:spPr>
        <p:txBody>
          <a:bodyPr/>
          <a:lstStyle/>
          <a:p>
            <a:r>
              <a:rPr lang="en-US" sz="4000" dirty="0" smtClean="0"/>
              <a:t>Requirements Traceability </a:t>
            </a:r>
            <a:br>
              <a:rPr lang="en-US" sz="4000" dirty="0" smtClean="0"/>
            </a:br>
            <a:r>
              <a:rPr lang="en-US" sz="4000" dirty="0" smtClean="0"/>
              <a:t>Processing </a:t>
            </a:r>
            <a:r>
              <a:rPr lang="en-US" sz="4000" dirty="0" smtClean="0"/>
              <a:t>Layers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55749"/>
              </p:ext>
            </p:extLst>
          </p:nvPr>
        </p:nvGraphicFramePr>
        <p:xfrm>
          <a:off x="381002" y="1219203"/>
          <a:ext cx="7391396" cy="5562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641"/>
                <a:gridCol w="3614265"/>
                <a:gridCol w="588298"/>
                <a:gridCol w="588298"/>
                <a:gridCol w="588298"/>
                <a:gridCol w="588298"/>
                <a:gridCol w="588298"/>
              </a:tblGrid>
              <a:tr h="1655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Title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Preprocessing Layer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Object Subsection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Preprocessing Layer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Object File Translation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Processing Layer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Slicing Engine Wrapper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Processing Layer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Parser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Post Processing Layer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Unification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 vert="vert270" anchor="ctr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STL File Input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3.2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Graphical User Interface (GUI)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3.3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Generate Machine Instructions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Issue Machine Instructions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3.5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Monitor Temperature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3.6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Monitor Position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Adhere to Material Constraints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Identify Materials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3.9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Identify Shapes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Determine Shape of Material Support Structure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Printing Path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3.12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Database Interface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3.13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Load &amp; Store Materials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3.14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Slice Geometry into Thickness Levels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3.15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Monitor Flow Sensors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3.17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Allow for UV Head Polymerization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Material Database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8.2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Abstract Hardware Interface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  <a:tr h="2056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8.3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Modular and Scalable Design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890" marR="638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3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7620000" cy="1752600"/>
          </a:xfrm>
        </p:spPr>
        <p:txBody>
          <a:bodyPr/>
          <a:lstStyle/>
          <a:p>
            <a:r>
              <a:rPr lang="en-US" sz="4000" dirty="0" smtClean="0"/>
              <a:t>Requirements Traceability </a:t>
            </a:r>
            <a:br>
              <a:rPr lang="en-US" sz="4000" dirty="0" smtClean="0"/>
            </a:br>
            <a:r>
              <a:rPr lang="en-US" sz="4000" dirty="0" smtClean="0"/>
              <a:t>Printer State, Communications and Printer Feedback </a:t>
            </a:r>
            <a:r>
              <a:rPr lang="en-US" sz="4000" dirty="0" smtClean="0"/>
              <a:t>Layers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38572"/>
              </p:ext>
            </p:extLst>
          </p:nvPr>
        </p:nvGraphicFramePr>
        <p:xfrm>
          <a:off x="491113" y="1752599"/>
          <a:ext cx="7052687" cy="5105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388"/>
                <a:gridCol w="3190502"/>
                <a:gridCol w="552372"/>
                <a:gridCol w="552372"/>
                <a:gridCol w="552372"/>
                <a:gridCol w="552372"/>
                <a:gridCol w="357937"/>
                <a:gridCol w="552372"/>
              </a:tblGrid>
              <a:tr h="1620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Title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Printer Control Layer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Printer State Controller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Communications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Serialization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Communications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RxTx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Communications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Deserialization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Printer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Printer Feedback Layer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Dispatch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 vert="vert270" anchor="ctr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STL File Input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3.2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Graphical User Interface (GUI)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3.3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Generate Machine Instructions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Issue Machine Instructions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3.5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Monitor Temperature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3.6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Monitor Position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Adhere to Material Constraints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Identify Materials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3.9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Identify Shapes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33205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Determine Shape of Material Support Structure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Printing Path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3.12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Database Interface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3.13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Load &amp; Store Materials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3.14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Slice Geometry into Thickness Levels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3.15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Monitor Flow Sensors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3.17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Allow for UV Head Polymerization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Material Database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8.2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Abstract Hardware Interface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  <a:tr h="17516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8.3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Modular and Scalable Design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000" dirty="0">
                        <a:solidFill>
                          <a:srgbClr val="2F5496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93" marR="5939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7620000" cy="1752600"/>
          </a:xfrm>
        </p:spPr>
        <p:txBody>
          <a:bodyPr/>
          <a:lstStyle/>
          <a:p>
            <a:r>
              <a:rPr lang="en-US" sz="4000" dirty="0" smtClean="0"/>
              <a:t>Acceptance Plan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Package and Installation</a:t>
            </a:r>
          </a:p>
          <a:p>
            <a:pPr lvl="1"/>
            <a:r>
              <a:rPr lang="en-US" dirty="0" smtClean="0"/>
              <a:t>Thumb Drive Installation</a:t>
            </a:r>
          </a:p>
          <a:p>
            <a:r>
              <a:rPr lang="en-US" dirty="0" smtClean="0"/>
              <a:t>Acceptance Criteria</a:t>
            </a:r>
          </a:p>
          <a:p>
            <a:pPr lvl="1"/>
            <a:r>
              <a:rPr lang="en-US" dirty="0"/>
              <a:t>STL File Input</a:t>
            </a:r>
          </a:p>
          <a:p>
            <a:pPr lvl="1"/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Generate Machine Instructions</a:t>
            </a:r>
          </a:p>
          <a:p>
            <a:pPr lvl="1"/>
            <a:r>
              <a:rPr lang="en-US" dirty="0"/>
              <a:t>Issue Machine Instructions</a:t>
            </a:r>
          </a:p>
          <a:p>
            <a:pPr lvl="1"/>
            <a:r>
              <a:rPr lang="en-US" dirty="0"/>
              <a:t>Monitor Temperature</a:t>
            </a:r>
          </a:p>
          <a:p>
            <a:pPr lvl="1"/>
            <a:r>
              <a:rPr lang="en-US" dirty="0"/>
              <a:t>Monitor Position</a:t>
            </a:r>
          </a:p>
          <a:p>
            <a:pPr lvl="1"/>
            <a:r>
              <a:rPr lang="en-US" dirty="0"/>
              <a:t>Adhere to Material Constraints</a:t>
            </a:r>
          </a:p>
          <a:p>
            <a:pPr lvl="1"/>
            <a:r>
              <a:rPr lang="en-US" dirty="0"/>
              <a:t>Identify Materials</a:t>
            </a:r>
          </a:p>
          <a:p>
            <a:pPr lvl="1"/>
            <a:r>
              <a:rPr lang="en-US" dirty="0"/>
              <a:t>Identify Shapes</a:t>
            </a:r>
          </a:p>
          <a:p>
            <a:pPr lvl="1"/>
            <a:r>
              <a:rPr lang="en-US" dirty="0"/>
              <a:t>Determine Shape of Material Support Structure</a:t>
            </a:r>
          </a:p>
          <a:p>
            <a:pPr lvl="1"/>
            <a:r>
              <a:rPr lang="en-US" dirty="0"/>
              <a:t>Create Printing Path</a:t>
            </a:r>
          </a:p>
          <a:p>
            <a:pPr lvl="1"/>
            <a:r>
              <a:rPr lang="en-US" dirty="0"/>
              <a:t>Database Interface</a:t>
            </a:r>
          </a:p>
          <a:p>
            <a:pPr lvl="1"/>
            <a:r>
              <a:rPr lang="en-US" dirty="0"/>
              <a:t>Load and Store Materials</a:t>
            </a:r>
          </a:p>
          <a:p>
            <a:pPr lvl="1"/>
            <a:r>
              <a:rPr lang="en-US" dirty="0"/>
              <a:t>Slice Geometry into Thickness Levels</a:t>
            </a:r>
          </a:p>
          <a:p>
            <a:pPr lvl="1"/>
            <a:r>
              <a:rPr lang="en-US" dirty="0"/>
              <a:t>Monitor Flow Sensors</a:t>
            </a:r>
          </a:p>
          <a:p>
            <a:pPr lvl="1"/>
            <a:r>
              <a:rPr lang="en-US" dirty="0"/>
              <a:t>Allow for UV Head Polymerization</a:t>
            </a:r>
          </a:p>
          <a:p>
            <a:pPr lvl="1"/>
            <a:r>
              <a:rPr lang="en-US" dirty="0"/>
              <a:t>Material Database</a:t>
            </a:r>
          </a:p>
          <a:p>
            <a:pPr lvl="1"/>
            <a:r>
              <a:rPr lang="en-US" dirty="0"/>
              <a:t>Abstract Hardware Interface</a:t>
            </a:r>
          </a:p>
          <a:p>
            <a:pPr lvl="1"/>
            <a:r>
              <a:rPr lang="en-US" dirty="0"/>
              <a:t>Modular and Scalable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Configurability</a:t>
            </a:r>
          </a:p>
          <a:p>
            <a:r>
              <a:rPr lang="en-US" dirty="0" smtClean="0"/>
              <a:t>Modularity</a:t>
            </a:r>
            <a:endParaRPr lang="en-US" dirty="0" smtClean="0"/>
          </a:p>
          <a:p>
            <a:r>
              <a:rPr lang="en-US" dirty="0" smtClean="0"/>
              <a:t>Expandability</a:t>
            </a:r>
            <a:endParaRPr lang="en-US" dirty="0" smtClean="0"/>
          </a:p>
          <a:p>
            <a:r>
              <a:rPr lang="en-US" dirty="0" smtClean="0"/>
              <a:t>Portability</a:t>
            </a:r>
            <a:endParaRPr lang="en-US" dirty="0" smtClean="0"/>
          </a:p>
          <a:p>
            <a:r>
              <a:rPr lang="en-US" dirty="0" smtClean="0"/>
              <a:t>Multiple Materials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Mock-up 3D Printing Syste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97" y="3251200"/>
            <a:ext cx="5864225" cy="36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4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25220"/>
              </p:ext>
            </p:extLst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7343730" imgH="9410580" progId="Visio.Drawing.15">
                  <p:embed/>
                </p:oleObj>
              </mc:Choice>
              <mc:Fallback>
                <p:oleObj name="Visio" r:id="rId3" imgW="7343730" imgH="94105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4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89922"/>
              </p:ext>
            </p:extLst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7534278" imgH="9677340" progId="Visio.Drawing.15">
                  <p:embed/>
                </p:oleObj>
              </mc:Choice>
              <mc:Fallback>
                <p:oleObj name="Visio" r:id="rId3" imgW="7534278" imgH="967734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Data Flows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GUI Exchanges</a:t>
            </a:r>
          </a:p>
          <a:p>
            <a:r>
              <a:rPr lang="en-US" dirty="0" smtClean="0"/>
              <a:t>Very Little In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55600"/>
              </p:ext>
            </p:extLst>
          </p:nvPr>
        </p:nvGraphicFramePr>
        <p:xfrm>
          <a:off x="3733800" y="29817"/>
          <a:ext cx="4648200" cy="6751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800100"/>
                <a:gridCol w="2324100"/>
              </a:tblGrid>
              <a:tr h="1275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Layer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Flow ID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rowSpan="10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Outside Inputs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vert="vert27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file of the STL file to be printed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Material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OI5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selections and button press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OI6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Pause, resume, and stop button Presses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OI7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Disk reads of XML and Directory structure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OI8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state information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OI9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OS Driver information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OI10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Extruder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6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User Interface Layer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vert="vert270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Import file name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Success state of import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printer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printer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UI5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material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UI6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material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UI7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print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UI8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print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UI9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configuration data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UI10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Run print job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Pause, resume, and stop button Presses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state information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File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UI15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Material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UI16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UI17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All requested configuration objects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UI18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save/load requests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UI19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save/load results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UI20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XML File writes to disk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print job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Print, Pause, Resume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Extruder Configuration Data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UI25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Extruder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UI26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Extruder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Preprocessing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B4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B4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PR2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B4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Processing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C77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PO1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C77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Post-Processing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PP1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5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PP2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3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Printer Control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PL1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G-Code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Communications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CL1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Serialized G-Codes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CL2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Serialized printer state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CL3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Command stream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Printer Feedback Layer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PF1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State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PF2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Printer State Object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7620000" cy="1143000"/>
          </a:xfrm>
        </p:spPr>
        <p:txBody>
          <a:bodyPr/>
          <a:lstStyle/>
          <a:p>
            <a:r>
              <a:rPr lang="en-US" dirty="0" smtClean="0"/>
              <a:t>Producer Consumer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GUI Exchanges</a:t>
            </a:r>
          </a:p>
          <a:p>
            <a:r>
              <a:rPr lang="en-US" dirty="0" smtClean="0"/>
              <a:t>Very Little In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t="16790" r="47699" b="10769"/>
          <a:stretch/>
        </p:blipFill>
        <p:spPr bwMode="auto">
          <a:xfrm>
            <a:off x="228600" y="838200"/>
            <a:ext cx="8115300" cy="596074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092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/>
          <a:lstStyle/>
          <a:p>
            <a:r>
              <a:rPr lang="en-US" dirty="0" smtClean="0"/>
              <a:t>Print Job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D:\dds_diagrams\Data Classes Aggregation Heirachy - Data Classes 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8" y="1295400"/>
            <a:ext cx="81534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4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/>
          <a:lstStyle/>
          <a:p>
            <a:r>
              <a:rPr lang="en-US" dirty="0" smtClean="0"/>
              <a:t>Printer Configuration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D:\dds_diagrams\Data Classes Aggregation Heirachy - PrinterConfigu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/>
          <a:stretch/>
        </p:blipFill>
        <p:spPr bwMode="auto">
          <a:xfrm>
            <a:off x="98729" y="1219200"/>
            <a:ext cx="4092271" cy="31994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20627"/>
              </p:ext>
            </p:extLst>
          </p:nvPr>
        </p:nvGraphicFramePr>
        <p:xfrm>
          <a:off x="4088299" y="1371600"/>
          <a:ext cx="4369901" cy="50128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114"/>
                <a:gridCol w="401236"/>
                <a:gridCol w="1604942"/>
                <a:gridCol w="320988"/>
                <a:gridCol w="1031621"/>
              </a:tblGrid>
              <a:tr h="224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Name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Data Type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Units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Boundaries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112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bedX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max x of the bed.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Greater than 0.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112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bedY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max y of the bed.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Greater than 0.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112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printCenterX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x of the center of the print.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 – bedX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112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printCenterY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y of the center of the print.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 – bedY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337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zOffset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zOffset of the print bed surfaces.  Used if the bed does not sit exactly at z = 0.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Greater than or equal to 0.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224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gCodeFlavor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String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G-Code flavor to output.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Within the set of available G-Code flavors.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224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useRelativeEDistances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boolean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When true, uses relative E values (required by some firmwares).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True or false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112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numExtruders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number of extruders on the printer.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Greater than 0.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4497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vibrationLimit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limit of vibrations (in Hz) where movements will be slowed. If a move hits the specified vibration frequency, the extruder will slow.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Hz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Greater than or equal to 0.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337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comPortDescriptor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String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descriptor for the com port the printer is connected to.  Used to establish a connection to the printer.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3035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baudRate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baud rate for the printer.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Pulses per second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0 - 250000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337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forceACK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boolean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States whether or not to use ACK as part of the protocol when communicating with the printer.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True or false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4497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positionOffsetX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ArrayList&lt;Double&gt;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x offset to apply to the extruder positions for the printer.  These offsets are stored in an ArrayList where index 0 represents the x offset for position 0, etc.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 precision floating point boundaries.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4497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positionOffsetY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ArrayList&lt;Double&gt;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y offset to apply to the extruder positions for the printer.  These offsets are stored in an ArrayList where index 0 represents the y offset for position 0, etc.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 precision floating point boundaries.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4497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positionOffsetZ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ArrayList&lt;Double&gt;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z offset to apply to the extruder positions for the printer.  These offsets are stored in an ArrayList where index 0 represents the z offset for position 0, etc.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Double precision floating point boundaries.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224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customStartGCode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String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custom G-Code to run when the printer starts.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G-Codes that are understood by the printer.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  <a:tr h="2248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customEndGCode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String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custom G-Code to run when the printer shuts down.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G-Codes that are understood by the printer.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183" marR="481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2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3731</Words>
  <Application>Microsoft Office PowerPoint</Application>
  <PresentationFormat>On-screen Show (4:3)</PresentationFormat>
  <Paragraphs>1497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Adjacency</vt:lpstr>
      <vt:lpstr>Microsoft Visio Drawing</vt:lpstr>
      <vt:lpstr>Team Ink3D Detail Design Specification Review</vt:lpstr>
      <vt:lpstr>Outline</vt:lpstr>
      <vt:lpstr>Architecture Overview</vt:lpstr>
      <vt:lpstr>Architecture Design</vt:lpstr>
      <vt:lpstr>Module  Decomposition</vt:lpstr>
      <vt:lpstr>Module  Data Flows</vt:lpstr>
      <vt:lpstr>Producer Consumer Table</vt:lpstr>
      <vt:lpstr>Print Job Configuration Object</vt:lpstr>
      <vt:lpstr>Printer Configuration Object</vt:lpstr>
      <vt:lpstr>Printer Status Object</vt:lpstr>
      <vt:lpstr>Subsection Configuration Object</vt:lpstr>
      <vt:lpstr>Print Configuration Object</vt:lpstr>
      <vt:lpstr>Infill Configuration Object</vt:lpstr>
      <vt:lpstr>Layer &amp; Perimeter Configuration Object</vt:lpstr>
      <vt:lpstr>Speed Configuration Object</vt:lpstr>
      <vt:lpstr>Skirt &amp; Brim Configuration Object</vt:lpstr>
      <vt:lpstr>Support Material Configuration Object</vt:lpstr>
      <vt:lpstr>File Configuration Object</vt:lpstr>
      <vt:lpstr>Material Configuration Object</vt:lpstr>
      <vt:lpstr>Material Configuration Object</vt:lpstr>
      <vt:lpstr>User Interface Layer</vt:lpstr>
      <vt:lpstr>Database Subsystem</vt:lpstr>
      <vt:lpstr>Persistence Framework Module</vt:lpstr>
      <vt:lpstr>Command Structure Module</vt:lpstr>
      <vt:lpstr>Requirements Traceability  User Interface Layer</vt:lpstr>
      <vt:lpstr>Requirements Traceability  Processing Layers</vt:lpstr>
      <vt:lpstr>Requirements Traceability  Printer State, Communications and Printer Feedback Layers</vt:lpstr>
      <vt:lpstr>Acceptance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55</cp:revision>
  <dcterms:created xsi:type="dcterms:W3CDTF">2013-10-17T22:49:05Z</dcterms:created>
  <dcterms:modified xsi:type="dcterms:W3CDTF">2014-02-19T20:32:50Z</dcterms:modified>
</cp:coreProperties>
</file>