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30"/>
  </p:notes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7"/>
    <p:restoredTop sz="93659"/>
  </p:normalViewPr>
  <p:slideViewPr>
    <p:cSldViewPr snapToGrid="0" snapToObjects="1">
      <p:cViewPr>
        <p:scale>
          <a:sx n="81" d="100"/>
          <a:sy n="81" d="100"/>
        </p:scale>
        <p:origin x="6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96875888"/>
        <c:axId val="1820255152"/>
      </c:barChart>
      <c:catAx>
        <c:axId val="-996875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0255152"/>
        <c:crosses val="autoZero"/>
        <c:auto val="1"/>
        <c:lblAlgn val="ctr"/>
        <c:lblOffset val="100"/>
        <c:noMultiLvlLbl val="0"/>
      </c:catAx>
      <c:valAx>
        <c:axId val="182025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9687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microsoft.com/office/2007/relationships/hdphoto" Target="../media/hdphoto3.wdp"/><Relationship Id="rId3" Type="http://schemas.microsoft.com/office/2007/relationships/hdphoto" Target="../media/hdphoto2.wdp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microsoft.com/office/2007/relationships/hdphoto" Target="../media/hdphoto5.wdp"/><Relationship Id="rId3" Type="http://schemas.microsoft.com/office/2007/relationships/hdphoto" Target="../media/hdphoto4.wdp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microsoft.com/office/2007/relationships/hdphoto" Target="../media/hdphoto8.wdp"/><Relationship Id="rId3" Type="http://schemas.microsoft.com/office/2007/relationships/hdphoto" Target="../media/hdphoto7.wdp"/><Relationship Id="rId2" Type="http://schemas.microsoft.com/office/2007/relationships/hdphoto" Target="../media/hdphoto6.wdp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hyperlink" Target="http://office.msn.com.cn/" TargetMode="Externa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SAVE</a:t>
            </a:r>
            <a:r>
              <a:rPr kumimoji="1" lang="zh-CN" altLang="en-US" dirty="0"/>
              <a:t>（救赎）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答辩人：樊文娅</a:t>
            </a:r>
            <a:endParaRPr kumimoji="1" lang="zh-CN" altLang="en-US" dirty="0" smtClean="0"/>
          </a:p>
          <a:p>
            <a:r>
              <a:rPr kumimoji="1" lang="zh-CN" altLang="en-US" dirty="0"/>
              <a:t>游戏制作者：</a:t>
            </a:r>
            <a:r>
              <a:rPr kumimoji="1" lang="en-US" altLang="zh-CN" dirty="0"/>
              <a:t>SAVER</a:t>
            </a:r>
            <a:r>
              <a:rPr kumimoji="1" lang="zh-CN" altLang="en-US" dirty="0"/>
              <a:t>制作组</a:t>
            </a:r>
            <a:endParaRPr kumimoji="1" lang="zh-CN" altLang="en-US" dirty="0"/>
          </a:p>
          <a:p>
            <a:r>
              <a:rPr kumimoji="1" lang="zh-CN" altLang="en-US" dirty="0"/>
              <a:t>具体成员：美术：陈雨婷；策划：樊文娅；</a:t>
            </a:r>
            <a:endParaRPr kumimoji="1" lang="zh-CN" altLang="en-US" dirty="0"/>
          </a:p>
          <a:p>
            <a:r>
              <a:rPr kumimoji="1" lang="zh-CN" altLang="en-US" dirty="0"/>
              <a:t>程序：肖宇轩，曾君可，刘俞兰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9" name="图片 1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同类优化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93215" y="4079080"/>
            <a:ext cx="4148349" cy="1532727"/>
            <a:chOff x="5378148" y="4024216"/>
            <a:chExt cx="4148349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981343" y="4298137"/>
              <a:ext cx="309880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762653" y="4298137"/>
              <a:ext cx="2528570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RPG游戏题材的单一性 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598188" y="4298137"/>
              <a:ext cx="2693035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休闲类RPG玩法的单一性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8" name="图片 2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4451" y="4401480"/>
            <a:ext cx="3214370" cy="450850"/>
          </a:xfrm>
          <a:prstGeom prst="rect">
            <a:avLst/>
          </a:prstGeom>
        </p:spPr>
        <p:txBody>
          <a:bodyPr wrap="none">
            <a:spAutoFit/>
          </a:bodyPr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RPG游戏与玩家的交互性不强</a:t>
            </a:r>
            <a:endParaRPr lang="zh-CN" altLang="en-US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  <a:hlinkClick r:id="rId1" action="ppaction://hlinksldjump"/>
                </a:rPr>
                <a:t>面板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400170" y="3388664"/>
            <a:ext cx="3715658" cy="1883664"/>
            <a:chOff x="1185527" y="1115568"/>
            <a:chExt cx="3715658" cy="1883664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</a:t>
              </a:r>
              <a:r>
                <a:rPr lang="zh-CN" altLang="en-US" sz="140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" name="图片 4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1" name="文本框 8"/>
          <p:cNvSpPr txBox="1"/>
          <p:nvPr/>
        </p:nvSpPr>
        <p:spPr>
          <a:xfrm>
            <a:off x="8396735" y="15815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96736" y="10890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8092774" y="3448027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0769" y="25892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081211" y="20967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1185544" y="4757391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75986" y="426494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图片 5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08947"/>
            <a:ext cx="8115040" cy="456248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1108948"/>
            <a:ext cx="3950446" cy="222104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3450388"/>
            <a:ext cx="3950446" cy="2221040"/>
          </a:xfrm>
          <a:prstGeom prst="rect">
            <a:avLst/>
          </a:prstGeom>
        </p:spPr>
      </p:pic>
      <p:pic>
        <p:nvPicPr>
          <p:cNvPr id="7" name="图片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4091" b="25990"/>
          <a:stretch>
            <a:fillRect/>
          </a:stretch>
        </p:blipFill>
        <p:spPr>
          <a:xfrm>
            <a:off x="0" y="4121715"/>
            <a:ext cx="12192000" cy="2736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0" y="2240752"/>
            <a:ext cx="1756339" cy="17563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9403" y="2784451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9404" y="229200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4535214" y="2240751"/>
            <a:ext cx="1756339" cy="17563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54617" y="2784450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4618" y="229200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6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8"/>
          <p:cNvSpPr txBox="1"/>
          <p:nvPr/>
        </p:nvSpPr>
        <p:spPr>
          <a:xfrm>
            <a:off x="42496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96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685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文本框 8"/>
          <p:cNvSpPr txBox="1"/>
          <p:nvPr/>
        </p:nvSpPr>
        <p:spPr>
          <a:xfrm>
            <a:off x="437685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685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74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文本框 8"/>
          <p:cNvSpPr txBox="1"/>
          <p:nvPr/>
        </p:nvSpPr>
        <p:spPr>
          <a:xfrm>
            <a:off x="832874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874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策划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美术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程序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核心玩法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游戏特色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/>
              <a:t>相对优化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917" r="28917" b="9584"/>
          <a:stretch>
            <a:fillRect/>
          </a:stretch>
        </p:blipFill>
        <p:spPr>
          <a:xfrm>
            <a:off x="6503285" y="0"/>
            <a:ext cx="5688715" cy="6858000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908115" y="1865310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116" y="1372867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908115" y="3227186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8116" y="2734743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908115" y="4589062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8116" y="4096619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50378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378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42111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111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111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33844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844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844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925577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5577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77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-222469" y="1145336"/>
          <a:ext cx="7979103" cy="377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4709" y="1604590"/>
            <a:ext cx="10102583" cy="313316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刊名，出版年份，卷号（期号）：起止页码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专著类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出版地：出版社，出版年份：起止页码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报纸类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报纸名，出版日期（版次）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论文集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出版地：出版者，出版年份：起始页码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学位论文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出版地：保存者，出版年份：起始页码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研究报告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出版地：出版者，出版年份：起始页码</a:t>
            </a: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条例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r>
              <a:rPr lang="zh-CN" altLang="en-US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endParaRPr lang="zh-CN" altLang="en-US" sz="12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译著</a:t>
            </a:r>
            <a:endParaRPr lang="zh-CN" altLang="en-US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请在此处添加你的论文题目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</a:t>
            </a:r>
            <a:r>
              <a:rPr kumimoji="1" lang="en-US" altLang="zh-CN" dirty="0" smtClean="0"/>
              <a:t>JOHN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/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bg1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bg1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核心玩法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核心玩法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88030" y="1668474"/>
            <a:ext cx="61622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道具的探索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，特殊位置的探索获得道具，道具有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类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种，分别对剧情和人物属性有不同影响。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786074"/>
            <a:ext cx="61622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成就的收集，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种成就，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种剧情成就，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种彩蛋成就，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种关卡成就，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种状态成就，每种成就有对应的徽章和信息。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13834"/>
            <a:ext cx="61622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关卡的设计，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游戏有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个场景，每个场景都有对应的关卡。关卡的玩法和剧情相互联系，关卡的奖励也与上面两个部分联系。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核心玩法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探索  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我们的探索方式有三种，对应不同场景有不同的探索方式。探索所获得道具是随机的，探索所恢复的属性也随场景的不同而不同。</a:t>
            </a:r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丰富游戏内容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背包系统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人物属性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6772656" y="1605915"/>
            <a:ext cx="3273552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 剧情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我们有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个支线剧情，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个主线剧情。支线剧情会影响主线结局，进而影响故事内容      </a:t>
            </a:r>
            <a:r>
              <a:rPr lang="zh-CN" altLang="en-US" sz="1400" dirty="0">
                <a:solidFill>
                  <a:srgbClr val="00B0F0"/>
                </a:solidFill>
                <a:latin typeface="+mn-ea"/>
                <a:sym typeface="+mn-ea"/>
              </a:rPr>
              <a:t>丰富游戏内容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185526" y="1115568"/>
            <a:ext cx="4648345" cy="1883664"/>
            <a:chOff x="1185526" y="1115568"/>
            <a:chExt cx="4648345" cy="1883664"/>
          </a:xfrm>
        </p:grpSpPr>
        <p:sp>
          <p:nvSpPr>
            <p:cNvPr id="4" name="矩形 3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  <a:hlinkClick r:id="rId1" action="ppaction://hlinksldjump"/>
                </a:rPr>
                <a:t>颜色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961887" y="1115568"/>
            <a:ext cx="4648345" cy="1883664"/>
            <a:chOff x="1185526" y="1115568"/>
            <a:chExt cx="4648345" cy="1883664"/>
          </a:xfrm>
        </p:grpSpPr>
        <p:sp>
          <p:nvSpPr>
            <p:cNvPr id="17" name="矩形 16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85526" y="3182112"/>
            <a:ext cx="4648345" cy="1883664"/>
            <a:chOff x="1185526" y="1115568"/>
            <a:chExt cx="4648345" cy="1883664"/>
          </a:xfrm>
        </p:grpSpPr>
        <p:sp>
          <p:nvSpPr>
            <p:cNvPr id="21" name="矩形 20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961887" y="3182112"/>
            <a:ext cx="4648345" cy="1883664"/>
            <a:chOff x="1185526" y="1115568"/>
            <a:chExt cx="4648345" cy="1883664"/>
          </a:xfrm>
        </p:grpSpPr>
        <p:sp>
          <p:nvSpPr>
            <p:cNvPr id="25" name="矩形 24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游戏特色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游戏特色</a:t>
            </a:r>
            <a:endParaRPr kumimoji="1"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83492" y="1316738"/>
          <a:ext cx="10025017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/>
                <a:gridCol w="822302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初始界面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游戏画风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游戏模式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游戏剧情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游戏潜力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4227541" y="829677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300183" y="116495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 rot="10800000">
            <a:off x="5958807" y="33473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6200000">
            <a:off x="3953826" y="30425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372825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2826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372825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2826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54292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293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54292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4293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组合 22"/>
          <p:cNvGrpSpPr/>
          <p:nvPr/>
        </p:nvGrpSpPr>
        <p:grpSpPr>
          <a:xfrm>
            <a:off x="5329568" y="2310358"/>
            <a:ext cx="1626124" cy="1276478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8" name="图片 2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3053</Words>
  <Application>WPS 演示</Application>
  <PresentationFormat>宽屏</PresentationFormat>
  <Paragraphs>362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路西</cp:lastModifiedBy>
  <cp:revision>89</cp:revision>
  <dcterms:created xsi:type="dcterms:W3CDTF">2015-08-18T02:51:00Z</dcterms:created>
  <dcterms:modified xsi:type="dcterms:W3CDTF">2018-07-11T03:46:49Z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