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 Networking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정리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1-2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21C-ED9E-4084-84B8-6013467A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Looping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7ECAB-6B16-4F04-A122-482ED31D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4" y="15208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프레임이 네트워크상에서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무한정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도는 현상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하나의 호스트에서 다른 호스트로 가는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경로가 두개 이상 있을 시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발생가능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Broadcast Packet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Flooding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들어온 포트를 제외한 모든 포트에게 뿌려주는 것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하면서 생기는 현상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098" name="Picture 2" descr="switching loop broadcast storm">
            <a:extLst>
              <a:ext uri="{FF2B5EF4-FFF2-40B4-BE49-F238E27FC236}">
                <a16:creationId xmlns:a16="http://schemas.microsoft.com/office/drawing/2014/main" id="{30671A9A-F58C-404F-8C6F-B5FDE945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1" y="3889375"/>
            <a:ext cx="554737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37E09-A7F9-4CB6-9483-11790517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Looping</a:t>
            </a:r>
            <a:r>
              <a:rPr lang="en-US" altLang="ko-KR" b="1" dirty="0"/>
              <a:t> </a:t>
            </a:r>
            <a:r>
              <a:rPr lang="ko-KR" altLang="en-US" b="1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6E151-CCD4-47A4-8416-9A16DBC9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Spanning Tree Algorithm 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두개 이상의 경로 존재 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 제외하고 모든 경로들을 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막아두었다가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기존경로에 문제 발생시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사용한는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방법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새로운 링크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연결시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대략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 이상 소요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Uplink Fast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2~3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초만에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가능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Ether-Channel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여러개의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링크가 마치 하나의 링크처럼 인식되게 하는 기술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lvl="1"/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Fastereher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Channel(100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메가로 연결된 포트들 연결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Giga Ether Channel(1000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메가로 연결된 포트들 연결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122" name="Picture 2" descr="DAA - Spanning Tree - Tutorialspoint">
            <a:extLst>
              <a:ext uri="{FF2B5EF4-FFF2-40B4-BE49-F238E27FC236}">
                <a16:creationId xmlns:a16="http://schemas.microsoft.com/office/drawing/2014/main" id="{F1206309-68B9-4D8E-83A3-3BF3F45E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56" y="227924"/>
            <a:ext cx="4134844" cy="20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3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9F251-14E5-4CC0-BEA8-9BE7DB25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Fault Tolerant vs. Load Balancing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45304-F808-404D-8EAB-2D02BB86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Fault Tolerant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장애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책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하나가 작동하지 않을 때 비로써 쓰임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Load Balancing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일을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분산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하는 것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동시에 사용하여 일을 분산함</a:t>
            </a:r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대부분의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Load Balancing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Fault Tolerant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가능하지만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Fault Tolerant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Load Balancing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안 될 수도 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99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7358-E295-4FF0-A3E9-9BA998B7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A2239-562C-43C4-9EBB-9C49B0B5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브로드캐스트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도메인을 나누기 위해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필요하다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스위치가 보장 못 하는 보안기능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패킷 필터링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불필요한 트래픽이 전송되는 것을 막는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기능을 제공한다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로드분배기능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제공한다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QoS(Quality of Service)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프로토콜이나 데이터의 크기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중요도에 따라 트래픽의 순서를 조정해주는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기능도 제공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A98BC-CCA3-4A95-97A1-A8A18CF7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AAA61-9A41-477B-A6AD-011F733E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Ethernet Interface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내부 라우터 포트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배정받은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 중 하나를 사용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Serial Interface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 라우터 포트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라우터가 접속하는 상대편과 맞춤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충돌이 일어나지 않도록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배정하면 안된다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73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A98BC-CCA3-4A95-97A1-A8A18CF7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AAA61-9A41-477B-A6AD-011F733E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하나의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브로드캐스트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영역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라우터를 거치지 않고도 통신이 가능한 영역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호스트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각각의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장비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네트워크부분은 같아야 하고 호스트 부분은 달라야 정상적인 통신가능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B8B507-DE83-40AC-9768-042323A0A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44550"/>
              </p:ext>
            </p:extLst>
          </p:nvPr>
        </p:nvGraphicFramePr>
        <p:xfrm>
          <a:off x="1898650" y="4624916"/>
          <a:ext cx="8128000" cy="74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350">
                  <a:extLst>
                    <a:ext uri="{9D8B030D-6E8A-4147-A177-3AD203B41FA5}">
                      <a16:colId xmlns:a16="http://schemas.microsoft.com/office/drawing/2014/main" val="2994056698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4166195580"/>
                    </a:ext>
                  </a:extLst>
                </a:gridCol>
              </a:tblGrid>
              <a:tr h="74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Net Id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Host Id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20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FBE9A-BDAB-49FA-AD01-80E014B823E1}"/>
              </a:ext>
            </a:extLst>
          </p:cNvPr>
          <p:cNvSpPr txBox="1"/>
          <p:nvPr/>
        </p:nvSpPr>
        <p:spPr>
          <a:xfrm>
            <a:off x="5400675" y="4157338"/>
            <a:ext cx="11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 bit</a:t>
            </a:r>
            <a:endParaRPr lang="ko-KR" altLang="en-US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07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C7765-83F5-4603-9241-BBA4E0CC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 neo"/>
              </a:rPr>
              <a:t>IP Address</a:t>
            </a:r>
            <a:endParaRPr lang="ko-KR" altLang="en-US" dirty="0">
              <a:latin typeface="microsoft gothic 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82E50-6CD2-40AB-BD65-06B0363E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939925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microsoft gothic neo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microsoft gothic neo"/>
              </a:rPr>
              <a:t>개의 클래스</a:t>
            </a:r>
            <a:r>
              <a:rPr lang="en-US" altLang="ko-KR" dirty="0">
                <a:solidFill>
                  <a:srgbClr val="FF0000"/>
                </a:solidFill>
                <a:latin typeface="microsoft gothic neo"/>
              </a:rPr>
              <a:t>(A, B, C, D, E)</a:t>
            </a:r>
            <a:r>
              <a:rPr lang="ko-KR" altLang="en-US" dirty="0">
                <a:latin typeface="microsoft gothic neo"/>
              </a:rPr>
              <a:t>로 구분된다</a:t>
            </a:r>
            <a:r>
              <a:rPr lang="en-US" altLang="ko-KR" dirty="0">
                <a:latin typeface="microsoft gothic neo"/>
              </a:rPr>
              <a:t>.</a:t>
            </a:r>
          </a:p>
          <a:p>
            <a:r>
              <a:rPr lang="ko-KR" altLang="en-US" b="0" dirty="0">
                <a:effectLst/>
                <a:latin typeface="microsoft gothic neo"/>
              </a:rPr>
              <a:t>그 중 두개는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 neo"/>
              </a:rPr>
              <a:t>멀티캐스트용</a:t>
            </a:r>
            <a:r>
              <a:rPr lang="ko-KR" altLang="en-US" b="0" dirty="0">
                <a:effectLst/>
                <a:latin typeface="microsoft gothic neo"/>
              </a:rPr>
              <a:t>과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 neo"/>
              </a:rPr>
              <a:t>연구용</a:t>
            </a:r>
            <a:r>
              <a:rPr lang="ko-KR" altLang="en-US" b="0" dirty="0">
                <a:effectLst/>
                <a:latin typeface="microsoft gothic neo"/>
              </a:rPr>
              <a:t>이다</a:t>
            </a:r>
            <a:r>
              <a:rPr lang="en-US" altLang="ko-KR" b="0" dirty="0">
                <a:effectLst/>
                <a:latin typeface="microsoft gothic neo"/>
              </a:rPr>
              <a:t>. </a:t>
            </a:r>
          </a:p>
          <a:p>
            <a:r>
              <a:rPr lang="ko-KR" altLang="en-US" b="0" dirty="0">
                <a:effectLst/>
                <a:latin typeface="microsoft gothic neo"/>
              </a:rPr>
              <a:t>하나의 네트워크가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 neo"/>
              </a:rPr>
              <a:t>호스트의 수를 몇 개까지 가질 수 있는가</a:t>
            </a:r>
            <a:r>
              <a:rPr lang="ko-KR" altLang="en-US" b="0" dirty="0">
                <a:effectLst/>
                <a:latin typeface="microsoft gothic neo"/>
              </a:rPr>
              <a:t>에 따라서 클래스가 나뉜다</a:t>
            </a:r>
            <a:r>
              <a:rPr lang="en-US" altLang="ko-KR" b="0" dirty="0">
                <a:effectLst/>
                <a:latin typeface="microsoft gothic neo"/>
              </a:rPr>
              <a:t>.</a:t>
            </a:r>
            <a:r>
              <a:rPr lang="en-US" altLang="ko-KR" dirty="0">
                <a:latin typeface="microsoft gothic ne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74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32008-766E-413E-AA90-C4B245BF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 neo"/>
              </a:rPr>
              <a:t>IP Address</a:t>
            </a:r>
            <a:endParaRPr lang="ko-KR" altLang="en-US" dirty="0">
              <a:latin typeface="microsoft gothic 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B3DE7-BB13-47C9-9FC7-7630B06D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>
                <a:effectLst/>
                <a:latin typeface="microsoft gothic neo"/>
              </a:rPr>
              <a:t>브로드캐스트</a:t>
            </a:r>
            <a:r>
              <a:rPr lang="ko-KR" altLang="en-US" b="0" dirty="0">
                <a:effectLst/>
                <a:latin typeface="microsoft gothic neo"/>
              </a:rPr>
              <a:t> 주소 </a:t>
            </a:r>
            <a:r>
              <a:rPr lang="en-US" altLang="ko-KR" b="0" dirty="0">
                <a:effectLst/>
                <a:latin typeface="microsoft gothic neo"/>
              </a:rPr>
              <a:t>: </a:t>
            </a:r>
            <a:r>
              <a:rPr lang="ko-KR" altLang="en-US" b="0" dirty="0">
                <a:effectLst/>
                <a:latin typeface="microsoft gothic neo"/>
              </a:rPr>
              <a:t>네트워크의 마지막 주소</a:t>
            </a:r>
            <a:r>
              <a:rPr lang="en-US" altLang="ko-KR" b="0" dirty="0">
                <a:effectLst/>
                <a:latin typeface="microsoft gothic neo"/>
              </a:rPr>
              <a:t>(</a:t>
            </a:r>
            <a:r>
              <a:rPr lang="ko-KR" altLang="en-US" b="0" dirty="0">
                <a:effectLst/>
                <a:latin typeface="microsoft gothic neo"/>
              </a:rPr>
              <a:t>호스트 부분이 모두 </a:t>
            </a:r>
            <a:r>
              <a:rPr lang="en-US" altLang="ko-KR" b="0" dirty="0">
                <a:effectLst/>
                <a:latin typeface="microsoft gothic neo"/>
              </a:rPr>
              <a:t>1</a:t>
            </a:r>
            <a:r>
              <a:rPr lang="ko-KR" altLang="en-US" b="0" dirty="0" err="1">
                <a:effectLst/>
                <a:latin typeface="microsoft gothic neo"/>
              </a:rPr>
              <a:t>일경우</a:t>
            </a:r>
            <a:r>
              <a:rPr lang="en-US" altLang="ko-KR" b="0" dirty="0">
                <a:effectLst/>
                <a:latin typeface="microsoft gothic neo"/>
              </a:rPr>
              <a:t>)</a:t>
            </a:r>
          </a:p>
          <a:p>
            <a:r>
              <a:rPr lang="ko-KR" altLang="en-US" b="0" dirty="0">
                <a:effectLst/>
                <a:latin typeface="microsoft gothic neo"/>
              </a:rPr>
              <a:t>네트워크 주소 </a:t>
            </a:r>
            <a:r>
              <a:rPr lang="en-US" altLang="ko-KR" b="0" dirty="0">
                <a:effectLst/>
                <a:latin typeface="microsoft gothic neo"/>
              </a:rPr>
              <a:t>: </a:t>
            </a:r>
            <a:r>
              <a:rPr lang="ko-KR" altLang="en-US" b="0" dirty="0">
                <a:effectLst/>
                <a:latin typeface="microsoft gothic neo"/>
              </a:rPr>
              <a:t>네트워크의 처음 부분</a:t>
            </a:r>
            <a:r>
              <a:rPr lang="en-US" altLang="ko-KR" b="0" dirty="0">
                <a:effectLst/>
                <a:latin typeface="microsoft gothic neo"/>
              </a:rPr>
              <a:t>(</a:t>
            </a:r>
            <a:r>
              <a:rPr lang="ko-KR" altLang="en-US" b="0" dirty="0">
                <a:effectLst/>
                <a:latin typeface="microsoft gothic neo"/>
              </a:rPr>
              <a:t>호스트 부분을 모두 </a:t>
            </a:r>
            <a:r>
              <a:rPr lang="en-US" altLang="ko-KR" b="0" dirty="0">
                <a:effectLst/>
                <a:latin typeface="microsoft gothic neo"/>
              </a:rPr>
              <a:t>0</a:t>
            </a:r>
            <a:r>
              <a:rPr lang="ko-KR" altLang="en-US" b="0" dirty="0">
                <a:effectLst/>
                <a:latin typeface="microsoft gothic neo"/>
              </a:rPr>
              <a:t>일 경우</a:t>
            </a:r>
            <a:r>
              <a:rPr lang="en-US" altLang="ko-KR" b="0" dirty="0">
                <a:effectLst/>
                <a:latin typeface="microsoft gothic neo"/>
              </a:rPr>
              <a:t>) </a:t>
            </a:r>
          </a:p>
          <a:p>
            <a:endParaRPr lang="ko-KR" altLang="en-US" dirty="0">
              <a:latin typeface="microsoft gothic neo"/>
            </a:endParaRPr>
          </a:p>
        </p:txBody>
      </p:sp>
      <p:pic>
        <p:nvPicPr>
          <p:cNvPr id="4" name="Picture 2" descr="아이피 클래스(IP Class)에 대하여... : 네이버 블로그">
            <a:extLst>
              <a:ext uri="{FF2B5EF4-FFF2-40B4-BE49-F238E27FC236}">
                <a16:creationId xmlns:a16="http://schemas.microsoft.com/office/drawing/2014/main" id="{2A5C56F6-3C87-43C2-89FC-6A7F53A2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576415"/>
            <a:ext cx="7962900" cy="32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3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DD65D0-F905-4AD0-B5F4-0D3AB432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A, B, C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BFB7E-0877-4F6F-A1A0-D991C0AD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401" y="1690688"/>
            <a:ext cx="3469066" cy="823912"/>
          </a:xfrm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A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F3D91-D222-4F98-8E12-73839608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401" y="2505075"/>
            <a:ext cx="3469066" cy="3684588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이진수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시작한다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0xxx.xxxx.xxxx. ... .</a:t>
            </a:r>
            <a:r>
              <a:rPr lang="en-US" altLang="ko-KR" sz="2500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xxxx</a:t>
            </a:r>
            <a:endParaRPr lang="en-US" altLang="ko-KR" sz="2500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최소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</a:p>
          <a:p>
            <a:pPr marL="0" indent="0">
              <a:buNone/>
            </a:pP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(0.0.0.0 ~ 127.255.255.255) </a:t>
            </a: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상위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 bit</a:t>
            </a:r>
          </a:p>
          <a:p>
            <a:pPr marL="0" indent="0">
              <a:buNone/>
            </a:pPr>
            <a:r>
              <a:rPr lang="en-US" altLang="ko-KR" sz="2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 Network ID    </a:t>
            </a:r>
          </a:p>
          <a:p>
            <a:endParaRPr lang="ko-KR" altLang="en-US" sz="2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9679049-93A1-45E3-9D10-7E5EC46036E6}"/>
              </a:ext>
            </a:extLst>
          </p:cNvPr>
          <p:cNvSpPr txBox="1">
            <a:spLocks/>
          </p:cNvSpPr>
          <p:nvPr/>
        </p:nvSpPr>
        <p:spPr>
          <a:xfrm>
            <a:off x="4356323" y="1685926"/>
            <a:ext cx="3469066" cy="82391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B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4F9448E1-B825-456F-9259-6C982BD5D649}"/>
              </a:ext>
            </a:extLst>
          </p:cNvPr>
          <p:cNvSpPr txBox="1">
            <a:spLocks/>
          </p:cNvSpPr>
          <p:nvPr/>
        </p:nvSpPr>
        <p:spPr>
          <a:xfrm>
            <a:off x="4361467" y="2514600"/>
            <a:ext cx="3469066" cy="368458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이진수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</a:t>
            </a:r>
            <a:r>
              <a:rPr lang="ko-KR" altLang="en-US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시작한다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10xx.xxxx.xxxx. ... .</a:t>
            </a:r>
            <a:r>
              <a:rPr lang="en-US" altLang="ko-KR" sz="2500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xxxx</a:t>
            </a:r>
            <a:endParaRPr lang="en-US" altLang="ko-KR" sz="2500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최소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</a:p>
          <a:p>
            <a:pPr marL="0" indent="0">
              <a:buNone/>
            </a:pP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(128.0.0.0 ~ 191.255.255.255)</a:t>
            </a: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상위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16 bit </a:t>
            </a:r>
          </a:p>
          <a:p>
            <a:pPr marL="0" indent="0">
              <a:buNone/>
            </a:pPr>
            <a:r>
              <a:rPr lang="en-US" altLang="ko-KR" sz="2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 Network ID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77D318FF-28B4-489B-B638-8E0325E313AF}"/>
              </a:ext>
            </a:extLst>
          </p:cNvPr>
          <p:cNvSpPr txBox="1">
            <a:spLocks/>
          </p:cNvSpPr>
          <p:nvPr/>
        </p:nvSpPr>
        <p:spPr>
          <a:xfrm>
            <a:off x="7827961" y="1690688"/>
            <a:ext cx="3469066" cy="82391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C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C3A1C27F-7FC7-49D0-A7C5-E463BFE27B53}"/>
              </a:ext>
            </a:extLst>
          </p:cNvPr>
          <p:cNvSpPr txBox="1">
            <a:spLocks/>
          </p:cNvSpPr>
          <p:nvPr/>
        </p:nvSpPr>
        <p:spPr>
          <a:xfrm>
            <a:off x="7830533" y="2514600"/>
            <a:ext cx="3469066" cy="368458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이진수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110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시작한다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110x.xxxx.xxxx. ... .</a:t>
            </a:r>
            <a:r>
              <a:rPr lang="en-US" altLang="ko-KR" sz="2500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xxxx</a:t>
            </a:r>
            <a:endParaRPr lang="en-US" altLang="ko-KR" sz="2500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최소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 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</a:p>
          <a:p>
            <a:pPr marL="0" indent="0">
              <a:buNone/>
            </a:pP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(192.0.0.0 ~ 223.255.255.255)</a:t>
            </a:r>
          </a:p>
          <a:p>
            <a:r>
              <a:rPr lang="ko-KR" altLang="en-US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상위 </a:t>
            </a:r>
            <a:r>
              <a:rPr lang="en-US" altLang="ko-KR" sz="25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24 bit </a:t>
            </a:r>
          </a:p>
          <a:p>
            <a:pPr marL="0" indent="0">
              <a:buNone/>
            </a:pPr>
            <a:r>
              <a:rPr lang="en-US" altLang="ko-KR" sz="2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en-US" altLang="ko-KR" sz="25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 Network ID</a:t>
            </a:r>
          </a:p>
        </p:txBody>
      </p:sp>
    </p:spTree>
    <p:extLst>
      <p:ext uri="{BB962C8B-B14F-4D97-AF65-F5344CB8AC3E}">
        <p14:creationId xmlns:p14="http://schemas.microsoft.com/office/powerpoint/2010/main" val="77973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F9D1B98-E0EE-4178-B942-6A4A299E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05" y="1850608"/>
            <a:ext cx="7780789" cy="46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93457708-8C56-4950-91FC-91AF3508F02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A, B, C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4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BB9C-B534-4276-8919-5ABC16D0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허브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(HUB)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9248F-21D8-4C7D-8EED-706CE4F7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aka,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Multiport Repeater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 포트로 들어온 데이터를 나머지 모든 포트로 뿌려준다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거리가 먼 통신연결을 해주는 역할도 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그냥 허브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(10Mbps),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패스트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허브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(100Mbps)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음성통신시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AMP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 역할을 함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5DF0-0697-43C9-84A1-6B3AB469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79" y="3576536"/>
            <a:ext cx="5330921" cy="31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7B33-7ABD-4387-9D97-1A306F38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허브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(HUB)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89A1B-795C-4843-BE56-6C0CEECD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Domain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Collision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일어날 수 있는 영역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 허브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Domain)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Shared Hub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한번에 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만이 데이터를 보낼 수 있는 허브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Hub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한계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병렬적인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 불가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Domain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커질 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 증가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이를 해결하기 위해서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Bridge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허브의 종류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Dummy Hub</a:t>
            </a:r>
          </a:p>
          <a:p>
            <a:pPr lvl="1"/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SemiIntelligent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Hub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Intelligent Hub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NMS(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 관리시스템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원격으로 모든 데이터를 분석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제어할수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이상한 데이터가 계속 들어올 때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계속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발생 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자동으로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Isolation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시켜버리고 따로 램프로 표시가 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이를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Auto Partition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이라고 부른다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개인용으로는 부적합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7B33-7ABD-4387-9D97-1A306F38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Stackable H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ub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vs. Standalone H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ub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89A1B-795C-4843-BE56-6C0CEEC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Stackable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 상호간의 연결이 효율적으로 설계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되어 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Backplane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장비 간에 데이터 전송을 위해 연결된 일종의 고속도로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빨라지고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하나가 고장이 나도 다른 장비에 영향을 미치지 않음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한대의 장비처럼 사용가능</a:t>
            </a:r>
          </a:p>
          <a:p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여러대의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허브나 스위치 사용시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Stackable.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그렇지 않다면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Standalone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59820-2492-4C9F-9876-D6646C55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54" y="4476664"/>
            <a:ext cx="6039928" cy="15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2C1DF-7D99-4296-89F1-3BA2BFEB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1792-20FC-4335-95BF-5F5BADC4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포트별로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Domain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나눠져 있다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허브에 비해 데이터를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처리하는 방법이 우수하며 전송 에러를 복구해주는 기능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등이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트래픽이 많은 경우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하지만 하나로의 경로로 향하는 경우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hub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 스위치나 비슷함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19C229-1E9C-49EF-9BB3-92812E68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11475"/>
            <a:ext cx="4800600" cy="2294920"/>
          </a:xfrm>
          <a:prstGeom prst="rect">
            <a:avLst/>
          </a:prstGeom>
        </p:spPr>
      </p:pic>
      <p:pic>
        <p:nvPicPr>
          <p:cNvPr id="1026" name="Picture 2" descr="Difference between Hub Switch and Router | Network Device Explained -  YouTube">
            <a:extLst>
              <a:ext uri="{FF2B5EF4-FFF2-40B4-BE49-F238E27FC236}">
                <a16:creationId xmlns:a16="http://schemas.microsoft.com/office/drawing/2014/main" id="{07A09CF1-5A45-4DCA-92EB-C694D752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9870"/>
            <a:ext cx="4639518" cy="259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8BAA-95BD-4611-B9CB-1CF800B6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Bridge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D61CA-682B-4524-8721-6936D14D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원조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 Domain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사이를 반으로 나누고 중간에 다리를 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2" name="Picture 4" descr="Differences between a switch and a bridge | CCNA">
            <a:extLst>
              <a:ext uri="{FF2B5EF4-FFF2-40B4-BE49-F238E27FC236}">
                <a16:creationId xmlns:a16="http://schemas.microsoft.com/office/drawing/2014/main" id="{2A86ECEC-BD6A-45CA-981E-6D839827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429000"/>
            <a:ext cx="6953250" cy="29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0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12DD6-6C06-47FB-93A0-2481F577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Bridge / Switch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297BD-97AC-4D65-B028-C2B12845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4783"/>
            <a:ext cx="10515600" cy="4988092"/>
          </a:xfrm>
        </p:spPr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작동원리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새로운 프레임이 수신될 시 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</a:t>
            </a:r>
            <a:r>
              <a:rPr lang="en-US" altLang="ko-KR" b="0" dirty="0" err="1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Adress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Table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(Bridge Table)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</a:t>
            </a:r>
            <a:r>
              <a:rPr lang="ko-KR" altLang="en-US" b="0" dirty="0" err="1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Flooding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Address Table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존재하지 않을 시 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송신한 </a:t>
            </a:r>
            <a:r>
              <a:rPr lang="ko-KR" altLang="en-US" b="0" dirty="0" err="1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포트제외한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모든 포트에게 뿌린다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Forwarding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Address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존재할 시 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 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Segment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인지 확인하고 같지 않다면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 주소가 있는 곳으로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Forwarding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시킨다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Filtering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Address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존재할 시 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 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Segment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인지 확인하고 만약 그렇다면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bridge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건너는 것을 막는다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Aging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MAC Address Table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갱신되면 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Timer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가동시키는데 일정 시간이 지나면 테이블에서 </a:t>
            </a:r>
            <a:r>
              <a:rPr lang="ko-KR" altLang="en-US" b="0" dirty="0" err="1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시킨다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만약 타이머가 가고있는 도중 해당 프레임이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들어올경우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타이머를 </a:t>
            </a:r>
            <a:r>
              <a:rPr lang="ko-KR" altLang="en-US" b="0" dirty="0" err="1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리셋하는데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이를 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Refresh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라고 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0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12DD6-6C06-47FB-93A0-2481F577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Bridge / Switch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922B5E-9D9A-4B9F-A0E1-5BAA5672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43" y="1402984"/>
            <a:ext cx="10198157" cy="50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4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FAEA7-4210-4684-B55A-57080AEF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365125"/>
            <a:ext cx="9569898" cy="702101"/>
          </a:xfrm>
        </p:spPr>
        <p:txBody>
          <a:bodyPr/>
          <a:lstStyle/>
          <a:p>
            <a:pPr algn="ctr"/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vs.</a:t>
            </a:r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Bridge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D7DF-2E0D-453A-A586-B3AF492E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01" y="1244767"/>
            <a:ext cx="4693930" cy="436395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CF75C-7C20-4588-8621-D19D8F99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858703"/>
            <a:ext cx="4658289" cy="3034139"/>
          </a:xfrm>
        </p:spPr>
        <p:txBody>
          <a:bodyPr>
            <a:normAutofit fontScale="92500"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ASIC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방식이며 처리방식이 하드웨어적으로 이루어져서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포트들이 서로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속도를 연결해 줄 수 있는 기능 제공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 수가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많음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ut-Through, Store-and-Forwarding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 제공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5EADC4-1827-49FC-B67B-0C1AC397F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6383" y="1244768"/>
            <a:ext cx="4717047" cy="436395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/>
              <a:t>Bridge</a:t>
            </a:r>
            <a:endParaRPr lang="ko-KR" altLang="en-US" sz="3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26B08-DCE6-43C7-86E4-81F2D0D79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8703"/>
            <a:ext cx="4681230" cy="3034139"/>
          </a:xfrm>
        </p:spPr>
        <p:txBody>
          <a:bodyPr>
            <a:normAutofit fontScale="92500"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Software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적으로 처리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 </a:t>
            </a:r>
            <a:r>
              <a:rPr lang="ko-KR" altLang="en-US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느림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포트들이 다 </a:t>
            </a:r>
            <a:r>
              <a:rPr lang="ko-KR" altLang="en-US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같은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속도임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Store-and-Forward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 제공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86365-C43D-4DC9-956B-2A3B66BD37BA}"/>
              </a:ext>
            </a:extLst>
          </p:cNvPr>
          <p:cNvSpPr txBox="1"/>
          <p:nvPr/>
        </p:nvSpPr>
        <p:spPr>
          <a:xfrm>
            <a:off x="862014" y="4983463"/>
            <a:ext cx="10467972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Store-and-forwarding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프레임을 모두 받아드린다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에러 복구능력이 뛰어나서 회선상에 에러가 자주 발생하는 경우 자주 사용된다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Cut-through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처음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48 bit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 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에러복구에는 약함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Fragment-Free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처음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512 bit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 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Cut-through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보다는 에러감지능력이 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Store-and-forward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빨라져서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Cut-through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속도에 뒤지지 않는다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3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911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microsoft gothic neo</vt:lpstr>
      <vt:lpstr>Microsoft GothicNeo</vt:lpstr>
      <vt:lpstr>맑은 고딕</vt:lpstr>
      <vt:lpstr>Arial</vt:lpstr>
      <vt:lpstr>Consolas</vt:lpstr>
      <vt:lpstr>Office Theme</vt:lpstr>
      <vt:lpstr>Cisco Networking 정리 Day 1-2</vt:lpstr>
      <vt:lpstr>허브(HUB)</vt:lpstr>
      <vt:lpstr>허브(HUB)</vt:lpstr>
      <vt:lpstr>Stackable Hub vs. Standalone Hub</vt:lpstr>
      <vt:lpstr>Switch</vt:lpstr>
      <vt:lpstr>Bridge</vt:lpstr>
      <vt:lpstr>Bridge / Switch</vt:lpstr>
      <vt:lpstr>Bridge / Switch</vt:lpstr>
      <vt:lpstr>Switch vs. Bridge </vt:lpstr>
      <vt:lpstr>Looping</vt:lpstr>
      <vt:lpstr>Looping 해결방안</vt:lpstr>
      <vt:lpstr>Fault Tolerant vs. Load Balancing</vt:lpstr>
      <vt:lpstr>Router</vt:lpstr>
      <vt:lpstr>IP</vt:lpstr>
      <vt:lpstr>IP 용어</vt:lpstr>
      <vt:lpstr>IP Address</vt:lpstr>
      <vt:lpstr>IP Address</vt:lpstr>
      <vt:lpstr>Class A, B, 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21</cp:revision>
  <dcterms:created xsi:type="dcterms:W3CDTF">2021-01-25T05:07:53Z</dcterms:created>
  <dcterms:modified xsi:type="dcterms:W3CDTF">2021-01-25T18:10:57Z</dcterms:modified>
</cp:coreProperties>
</file>