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saac Chae" initials="IC" lastIdx="1" clrIdx="0">
    <p:extLst>
      <p:ext uri="{19B8F6BF-5375-455C-9EA6-DF929625EA0E}">
        <p15:presenceInfo xmlns:p15="http://schemas.microsoft.com/office/powerpoint/2012/main" userId="Isaac Cha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38" autoAdjust="0"/>
    <p:restoredTop sz="94660"/>
  </p:normalViewPr>
  <p:slideViewPr>
    <p:cSldViewPr snapToGrid="0">
      <p:cViewPr varScale="1">
        <p:scale>
          <a:sx n="76" d="100"/>
          <a:sy n="76" d="100"/>
        </p:scale>
        <p:origin x="60" y="28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722F8-F2AC-4CB8-A465-77415948DE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A88FAB-6D93-4E81-A790-FE2BB2D7DD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Click to edit Master subtitle style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C98D77-8C36-4E0A-97D1-D6820E87B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5D64B-E643-4EE3-B298-72AE4F27EC7D}" type="datetimeFigureOut">
              <a:rPr lang="ko-KR" altLang="en-US" smtClean="0"/>
              <a:t>2021-01-27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D2F43D-3750-4728-B36B-C765FA583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96DAD6-D501-4E10-99FF-6A2C911BC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22AE9-4742-407F-9901-18E4C9F0A9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5348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3C901-8B07-460B-8DE5-D8865E717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362750-828B-479C-B4B9-205A27925A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9FCA58-DA14-48A3-A758-E7EAF880A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5D64B-E643-4EE3-B298-72AE4F27EC7D}" type="datetimeFigureOut">
              <a:rPr lang="ko-KR" altLang="en-US" smtClean="0"/>
              <a:t>2021-01-27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170FC0-849F-493A-B895-01CA6DAEF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41EF0C-6A25-45D2-8AE9-F2248ECB3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22AE9-4742-407F-9901-18E4C9F0A9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6735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5663C8-E277-4F73-ABE1-0E5D1FAEB5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10D30B-2A67-4A56-89E2-0374A9C1FC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B180CA-B2C9-494E-9C7A-4F6201B2C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5D64B-E643-4EE3-B298-72AE4F27EC7D}" type="datetimeFigureOut">
              <a:rPr lang="ko-KR" altLang="en-US" smtClean="0"/>
              <a:t>2021-01-27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4FA79E-A16B-4D32-98FF-5669E5E9D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D7F76F-416A-451C-8FF4-B50FD2B08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22AE9-4742-407F-9901-18E4C9F0A9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6914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B6E36-C57C-4406-965A-7A7C17770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A68E03-DA84-4E1E-B4CC-92DF731194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0127A4-7F33-4700-BFC2-D2D7DADA4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5D64B-E643-4EE3-B298-72AE4F27EC7D}" type="datetimeFigureOut">
              <a:rPr lang="ko-KR" altLang="en-US" smtClean="0"/>
              <a:t>2021-01-27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0C098A-A15B-4B4C-B0AA-38F9FE18D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E6B814-320E-420A-ABE3-F02DA7A3C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22AE9-4742-407F-9901-18E4C9F0A9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935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127B7-BC32-4771-9C19-7A1329C5C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81B60-66D6-4E47-9B0A-EAE57D1842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A3DBE0-E0F1-4BE5-ACFD-8BDE0BB69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5D64B-E643-4EE3-B298-72AE4F27EC7D}" type="datetimeFigureOut">
              <a:rPr lang="ko-KR" altLang="en-US" smtClean="0"/>
              <a:t>2021-01-27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7B3AB8-4704-49E4-98F6-C93506ACA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7F13E-4D4E-45D6-9D9C-3047C3CF0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22AE9-4742-407F-9901-18E4C9F0A9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0689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36D11-4954-46C7-A1B4-D8B630EF9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D6C12D-A768-4F9E-9864-0B368F59A9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223F63-82BA-4455-B626-C51DB10238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92C933-CFB1-4208-9BC5-7D6B390C2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5D64B-E643-4EE3-B298-72AE4F27EC7D}" type="datetimeFigureOut">
              <a:rPr lang="ko-KR" altLang="en-US" smtClean="0"/>
              <a:t>2021-01-27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0B6443-E8D5-4FA6-B0AF-BD1B4ED87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A807A7-B53E-4579-B086-47A23EACE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22AE9-4742-407F-9901-18E4C9F0A9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9084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32EC4-DB82-4E19-9472-D71BE6A81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45C72F-B701-4047-94E2-E835E50131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7B8944-F363-4DC7-B1EF-C2DAA3F8BD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134AA8-7EAC-446E-B2C2-C1B178E7F3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62A82F-E6F9-4CE5-AE50-DF18B457C7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F3D1B9-6DCE-49B0-BCF5-2353B224E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5D64B-E643-4EE3-B298-72AE4F27EC7D}" type="datetimeFigureOut">
              <a:rPr lang="ko-KR" altLang="en-US" smtClean="0"/>
              <a:t>2021-01-27</a:t>
            </a:fld>
            <a:endParaRPr lang="ko-KR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82DBD5-2D9D-4570-B4FC-4905D0A1F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4B4E10-E0F3-4D12-84E6-38332850E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22AE9-4742-407F-9901-18E4C9F0A9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2428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EC98F-4F9C-4B69-A9EC-BD8A51619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66DD7C-9E44-4898-AB69-F221068A7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5D64B-E643-4EE3-B298-72AE4F27EC7D}" type="datetimeFigureOut">
              <a:rPr lang="ko-KR" altLang="en-US" smtClean="0"/>
              <a:t>2021-01-27</a:t>
            </a:fld>
            <a:endParaRPr lang="ko-KR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68B728-F7FD-4F0A-86FE-AE8129592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875BD5-09B4-4E9A-9618-4FB08F88C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22AE9-4742-407F-9901-18E4C9F0A9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8816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E95D76-9A74-4FF7-999D-0F3240114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5D64B-E643-4EE3-B298-72AE4F27EC7D}" type="datetimeFigureOut">
              <a:rPr lang="ko-KR" altLang="en-US" smtClean="0"/>
              <a:t>2021-01-27</a:t>
            </a:fld>
            <a:endParaRPr lang="ko-KR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1CF0CD-88BB-44BB-A492-AF87FD361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40A17C-F26A-4DE1-864A-803E9340C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22AE9-4742-407F-9901-18E4C9F0A9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814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5ACC6-D360-43F3-BE73-573145565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EE9873-5D16-4626-93AD-C446944674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FB20B0-E343-49E7-B0A1-73085B0520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09D29C-ECF4-448B-BEE9-3AF09430A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5D64B-E643-4EE3-B298-72AE4F27EC7D}" type="datetimeFigureOut">
              <a:rPr lang="ko-KR" altLang="en-US" smtClean="0"/>
              <a:t>2021-01-27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E5C61B-4C47-413A-8DA7-710842819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71CC95-76CD-469C-B659-94A59F8FC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22AE9-4742-407F-9901-18E4C9F0A9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6482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D7F59-D242-43C7-BABD-931240AD5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CD5997-CAF2-4CCD-BE68-BE55206F9D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F88FED-7747-40CD-900A-FFF650B3A6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881C33-2741-4DB4-B300-5663E744E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5D64B-E643-4EE3-B298-72AE4F27EC7D}" type="datetimeFigureOut">
              <a:rPr lang="ko-KR" altLang="en-US" smtClean="0"/>
              <a:t>2021-01-27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B401C1-D522-4AD4-9CB9-E584B77DE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B7C4A1-5C91-4884-B1FE-D9068EA68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22AE9-4742-407F-9901-18E4C9F0A9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4927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DEE287-B308-4868-B34C-9BF0D2A61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7307FD-9025-4C18-9D93-00D01ED2D9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2708D3-F9F3-4101-A6DD-966D7A1078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75D64B-E643-4EE3-B298-72AE4F27EC7D}" type="datetimeFigureOut">
              <a:rPr lang="ko-KR" altLang="en-US" smtClean="0"/>
              <a:t>2021-01-27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636BEF-8A11-43D5-BF3F-9D4EA4C92E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D73690-6D16-4444-AAD4-BEA84FD348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922AE9-4742-407F-9901-18E4C9F0A9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1492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E7984-1F48-40FF-BB5C-D822B6A3E7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Cisco Networking </a:t>
            </a:r>
            <a:r>
              <a:rPr lang="ko-KR" altLang="en-US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정리</a:t>
            </a:r>
            <a:br>
              <a:rPr lang="en-US" altLang="ko-KR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</a:br>
            <a:r>
              <a:rPr lang="en-US" altLang="ko-KR" sz="48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Day 3-1</a:t>
            </a:r>
            <a:endParaRPr lang="ko-KR" altLang="en-US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F852EB-0306-4496-9F53-68BD108D1E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15592" y="4304335"/>
            <a:ext cx="9144000" cy="1655762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GHOST 30</a:t>
            </a:r>
            <a:r>
              <a:rPr lang="ko-KR" altLang="en-US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기</a:t>
            </a:r>
            <a:endParaRPr lang="en-US" altLang="ko-KR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r>
              <a:rPr lang="ko-KR" altLang="en-US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채정영</a:t>
            </a:r>
          </a:p>
        </p:txBody>
      </p:sp>
    </p:spTree>
    <p:extLst>
      <p:ext uri="{BB962C8B-B14F-4D97-AF65-F5344CB8AC3E}">
        <p14:creationId xmlns:p14="http://schemas.microsoft.com/office/powerpoint/2010/main" val="23771692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3BF67-E492-4C25-A705-2F8481CBE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변화된 </a:t>
            </a:r>
            <a:r>
              <a:rPr lang="en-US" altLang="ko-KR" b="1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IP </a:t>
            </a:r>
            <a:r>
              <a:rPr lang="ko-KR" altLang="en-US" b="1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주소</a:t>
            </a:r>
            <a:endParaRPr lang="ko-KR" altLang="en-US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C40934-9531-4AEA-8F2E-EA9C15F8B0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IPv6</a:t>
            </a:r>
            <a:r>
              <a:rPr lang="ko-KR" altLang="en-US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의 특징</a:t>
            </a:r>
            <a:endParaRPr lang="en-US" altLang="ko-KR" b="0" dirty="0">
              <a:effectLst/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lvl="1"/>
            <a:r>
              <a:rPr lang="ko-KR" altLang="en-US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넓어진 주소</a:t>
            </a:r>
            <a:endParaRPr lang="en-US" altLang="ko-KR" b="0" dirty="0">
              <a:effectLst/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lvl="1"/>
            <a:r>
              <a:rPr lang="en-US" altLang="ko-KR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Header </a:t>
            </a:r>
            <a:r>
              <a:rPr lang="ko-KR" altLang="en-US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간편화</a:t>
            </a:r>
            <a:endParaRPr lang="en-US" altLang="ko-KR" b="0" dirty="0">
              <a:effectLst/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lvl="1"/>
            <a:r>
              <a:rPr lang="en-US" altLang="ko-KR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IPv4</a:t>
            </a:r>
            <a:r>
              <a:rPr lang="ko-KR" altLang="en-US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와 호환</a:t>
            </a:r>
          </a:p>
          <a:p>
            <a:pPr marL="0" indent="0">
              <a:buNone/>
            </a:pPr>
            <a:br>
              <a:rPr lang="ko-KR" altLang="en-US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</a:br>
            <a:endParaRPr lang="en-US" altLang="ko-KR" b="0" dirty="0">
              <a:effectLst/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endParaRPr lang="ko-KR" altLang="en-US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390472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84BF8-32DB-445A-8CD4-FA85908FC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넓어진 주소</a:t>
            </a:r>
            <a:r>
              <a:rPr lang="en-US" altLang="ko-KR" b="1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(Global Address)</a:t>
            </a:r>
            <a:endParaRPr lang="ko-KR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8EA489-16C2-40D9-B171-2041FBD6C9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0" dirty="0">
                <a:solidFill>
                  <a:srgbClr val="FF0000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Flexibility </a:t>
            </a:r>
            <a:r>
              <a:rPr lang="en-US" altLang="ko-KR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 </a:t>
            </a:r>
            <a:r>
              <a:rPr lang="ko-KR" altLang="en-US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융통성 있는 주소 배정 가능</a:t>
            </a:r>
          </a:p>
          <a:p>
            <a:r>
              <a:rPr lang="en-US" altLang="ko-KR" b="0" dirty="0">
                <a:solidFill>
                  <a:srgbClr val="FF0000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Easy Aggregation</a:t>
            </a:r>
            <a:r>
              <a:rPr lang="en-US" altLang="ko-KR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 : </a:t>
            </a:r>
            <a:r>
              <a:rPr lang="ko-KR" altLang="en-US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주소를 묶어주기 쉬움</a:t>
            </a:r>
          </a:p>
          <a:p>
            <a:r>
              <a:rPr lang="en-US" altLang="ko-KR" b="0" dirty="0">
                <a:solidFill>
                  <a:srgbClr val="FF0000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Multihoming</a:t>
            </a:r>
            <a:r>
              <a:rPr lang="en-US" altLang="ko-KR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 : </a:t>
            </a:r>
            <a:r>
              <a:rPr lang="ko-KR" altLang="en-US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두개 이상의 네트워크에 연결해 문제가 있을 시 돌아가는 길을 마련하는 것</a:t>
            </a:r>
            <a:endParaRPr lang="en-US" altLang="ko-KR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endParaRPr lang="en-US" altLang="ko-KR" b="0" dirty="0">
              <a:effectLst/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r>
              <a:rPr lang="ko-KR" altLang="en-US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주소의 크기 </a:t>
            </a:r>
            <a:r>
              <a:rPr lang="en-US" altLang="ko-KR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 32 bit x 4 = 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128 bit</a:t>
            </a:r>
          </a:p>
          <a:p>
            <a:r>
              <a:rPr lang="ko-KR" altLang="en-US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주소공간의 크기 </a:t>
            </a:r>
            <a:r>
              <a:rPr lang="en-US" altLang="ko-KR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 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3.4e38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76302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5082E-B81E-4A8C-9758-74D7574BF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넓어진 주소의 이점</a:t>
            </a:r>
            <a:endParaRPr lang="ko-KR" altLang="en-US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D48CC4-87D2-4E31-BDBD-065CC21F66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ko-KR" b="0" dirty="0">
                <a:solidFill>
                  <a:srgbClr val="FF0000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Global Reachability</a:t>
            </a:r>
            <a:r>
              <a:rPr lang="en-US" altLang="ko-KR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 : </a:t>
            </a:r>
            <a:r>
              <a:rPr lang="ko-KR" altLang="en-US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전 세계의 네트워크 어디에서나 주소를 변경하지 않고</a:t>
            </a:r>
            <a:r>
              <a:rPr lang="en-US" altLang="ko-KR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(</a:t>
            </a:r>
            <a:r>
              <a:rPr lang="ko-KR" altLang="en-US" b="0" dirty="0">
                <a:solidFill>
                  <a:srgbClr val="FF0000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고유의 주소로</a:t>
            </a:r>
            <a:r>
              <a:rPr lang="en-US" altLang="ko-KR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) </a:t>
            </a:r>
            <a:r>
              <a:rPr lang="ko-KR" altLang="en-US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접속이 가능하다는 것</a:t>
            </a:r>
            <a:r>
              <a:rPr lang="en-US" altLang="ko-KR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r>
              <a:rPr lang="en-US" altLang="ko-KR" b="0" dirty="0">
                <a:solidFill>
                  <a:srgbClr val="FF0000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End to End Reachability </a:t>
            </a:r>
            <a:r>
              <a:rPr lang="en-US" altLang="ko-KR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 </a:t>
            </a:r>
            <a:r>
              <a:rPr lang="ko-KR" altLang="en-US" b="0" dirty="0">
                <a:solidFill>
                  <a:srgbClr val="FF0000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주소 변환이 </a:t>
            </a:r>
            <a:r>
              <a:rPr lang="ko-KR" altLang="en-US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없이 송신지에서 수신지까지 통신하는것</a:t>
            </a:r>
          </a:p>
          <a:p>
            <a:r>
              <a:rPr lang="en-US" altLang="ko-KR" b="0" dirty="0">
                <a:solidFill>
                  <a:srgbClr val="FF0000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Hierarchical Addressing</a:t>
            </a:r>
            <a:r>
              <a:rPr lang="en-US" altLang="ko-KR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(Addressing </a:t>
            </a:r>
            <a:r>
              <a:rPr lang="en-US" altLang="ko-KR" b="0" dirty="0" err="1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Hierarachy</a:t>
            </a:r>
            <a:r>
              <a:rPr lang="en-US" altLang="ko-KR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) : </a:t>
            </a:r>
            <a:r>
              <a:rPr lang="ko-KR" altLang="en-US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긴 주소를 목차 나누듯이 나눈다</a:t>
            </a:r>
            <a:r>
              <a:rPr lang="en-US" altLang="ko-KR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 </a:t>
            </a:r>
          </a:p>
          <a:p>
            <a:pPr lvl="1"/>
            <a:r>
              <a:rPr lang="en-US" altLang="ko-KR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Aggregation</a:t>
            </a:r>
            <a:r>
              <a:rPr lang="ko-KR" altLang="en-US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이 효과적으로 가능</a:t>
            </a:r>
            <a:endParaRPr lang="en-US" altLang="ko-KR" b="0" dirty="0">
              <a:effectLst/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lvl="1"/>
            <a:r>
              <a:rPr lang="en-US" altLang="ko-KR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Prefix Aggregation : </a:t>
            </a:r>
            <a:r>
              <a:rPr lang="ko-KR" altLang="en-US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라우팅 테이블을 줄이고 라우팅을 효과적으로 빠르게 진행가능해진다</a:t>
            </a:r>
            <a:r>
              <a:rPr lang="en-US" altLang="ko-KR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lvl="1"/>
            <a:r>
              <a:rPr lang="ko-KR" altLang="en-US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트래픽 감소</a:t>
            </a:r>
            <a:endParaRPr lang="en-US" altLang="ko-KR" b="0" dirty="0">
              <a:effectLst/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r>
              <a:rPr lang="en-US" altLang="ko-KR" b="0" dirty="0">
                <a:solidFill>
                  <a:srgbClr val="FF0000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Stateful Auto Configuration</a:t>
            </a:r>
            <a:r>
              <a:rPr lang="en-US" altLang="ko-KR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 : </a:t>
            </a:r>
            <a:r>
              <a:rPr lang="ko-KR" altLang="en-US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어떠한 </a:t>
            </a:r>
            <a:r>
              <a:rPr lang="ko-KR" altLang="en-US" b="0" dirty="0">
                <a:solidFill>
                  <a:srgbClr val="FF0000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상태를 유지시키며 </a:t>
            </a:r>
            <a:r>
              <a:rPr lang="ko-KR" altLang="en-US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자동 구성을 시켜준다</a:t>
            </a:r>
            <a:r>
              <a:rPr lang="en-US" altLang="ko-KR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 </a:t>
            </a:r>
          </a:p>
          <a:p>
            <a:pPr lvl="1"/>
            <a:r>
              <a:rPr lang="en-US" altLang="ko-KR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Ex) DHCPv6 : </a:t>
            </a:r>
            <a:r>
              <a:rPr lang="ko-KR" altLang="en-US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특정 서버에서 테이블을 관리하며 </a:t>
            </a:r>
            <a:r>
              <a:rPr lang="en-US" altLang="ko-KR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IP</a:t>
            </a:r>
            <a:r>
              <a:rPr lang="ko-KR" altLang="en-US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분배 </a:t>
            </a:r>
          </a:p>
          <a:p>
            <a:r>
              <a:rPr lang="en-US" altLang="ko-KR" b="0" dirty="0">
                <a:solidFill>
                  <a:srgbClr val="FF0000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Stateless Auto Configuration</a:t>
            </a:r>
            <a:r>
              <a:rPr lang="en-US" altLang="ko-KR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 : </a:t>
            </a:r>
            <a:r>
              <a:rPr lang="ko-KR" altLang="en-US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특정 </a:t>
            </a:r>
            <a:r>
              <a:rPr lang="ko-KR" altLang="en-US" b="0" dirty="0">
                <a:solidFill>
                  <a:srgbClr val="FF0000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서버 없이 자동으로 </a:t>
            </a:r>
            <a:r>
              <a:rPr lang="ko-KR" altLang="en-US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호스트의 </a:t>
            </a:r>
            <a:r>
              <a:rPr lang="en-US" altLang="ko-KR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IP </a:t>
            </a:r>
            <a:r>
              <a:rPr lang="ko-KR" altLang="en-US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구성 가능</a:t>
            </a:r>
            <a:r>
              <a:rPr lang="en-US" altLang="ko-KR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endParaRPr lang="ko-KR" altLang="en-US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pic>
        <p:nvPicPr>
          <p:cNvPr id="3074" name="Picture 2" descr="IPv6 Addressing and Basic Connectivity Configuration Guide, Cisco IOS XE  Release 3S - IPv6 Addressing and Basic Connectivity [Support] - Cisco">
            <a:extLst>
              <a:ext uri="{FF2B5EF4-FFF2-40B4-BE49-F238E27FC236}">
                <a16:creationId xmlns:a16="http://schemas.microsoft.com/office/drawing/2014/main" id="{7B952E3A-AE70-4B4C-852A-199D8BEB8B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9555" y="204788"/>
            <a:ext cx="3829050" cy="148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92411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5082E-B81E-4A8C-9758-74D7574BF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넓어진 주소의 이점</a:t>
            </a:r>
            <a:endParaRPr lang="ko-KR" altLang="en-US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D48CC4-87D2-4E31-BDBD-065CC21F66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Stateless Auto Configuration step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ko-KR" b="0" dirty="0">
                <a:solidFill>
                  <a:srgbClr val="FF0000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48 bit MAC </a:t>
            </a:r>
            <a:r>
              <a:rPr lang="ko-KR" altLang="en-US" b="0" dirty="0">
                <a:solidFill>
                  <a:srgbClr val="FF0000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주소 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=&gt; 64 bit MAC </a:t>
            </a:r>
            <a:r>
              <a:rPr lang="ko-KR" altLang="en-US" b="0" dirty="0">
                <a:solidFill>
                  <a:srgbClr val="FF0000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주소</a:t>
            </a:r>
            <a:endParaRPr lang="en-US" altLang="ko-KR" b="0" dirty="0">
              <a:solidFill>
                <a:srgbClr val="FF0000"/>
              </a:solidFill>
              <a:effectLst/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altLang="ko-KR" b="0" dirty="0">
                <a:solidFill>
                  <a:srgbClr val="FF0000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Router</a:t>
            </a:r>
            <a:r>
              <a:rPr lang="ko-KR" altLang="en-US" b="0" dirty="0">
                <a:solidFill>
                  <a:srgbClr val="FF0000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에게 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64 bit prefix</a:t>
            </a:r>
            <a:r>
              <a:rPr lang="ko-KR" altLang="en-US" b="0" dirty="0">
                <a:solidFill>
                  <a:srgbClr val="FF0000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를 받는다</a:t>
            </a:r>
            <a:endParaRPr lang="en-US" altLang="ko-KR" b="0" dirty="0">
              <a:solidFill>
                <a:srgbClr val="FF0000"/>
              </a:solidFill>
              <a:effectLst/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ko-KR" altLang="en-US" b="0" dirty="0">
                <a:solidFill>
                  <a:srgbClr val="FF0000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둘이 합쳐 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IPv6</a:t>
            </a:r>
            <a:r>
              <a:rPr lang="ko-KR" altLang="en-US" b="0" dirty="0">
                <a:solidFill>
                  <a:srgbClr val="FF0000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주소가 된다</a:t>
            </a:r>
            <a:r>
              <a:rPr lang="en-US" altLang="ko-KR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r>
              <a:rPr lang="en-US" altLang="ko-KR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DHCPv6 : DNS </a:t>
            </a:r>
            <a:r>
              <a:rPr lang="ko-KR" altLang="en-US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서버</a:t>
            </a:r>
            <a:r>
              <a:rPr lang="en-US" altLang="ko-KR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, NTP </a:t>
            </a:r>
            <a:r>
              <a:rPr lang="ko-KR" altLang="en-US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서버 정보</a:t>
            </a:r>
            <a:r>
              <a:rPr lang="en-US" altLang="ko-KR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, SIP </a:t>
            </a:r>
            <a:r>
              <a:rPr lang="ko-KR" altLang="en-US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서버나 </a:t>
            </a:r>
            <a:r>
              <a:rPr lang="en-US" altLang="ko-KR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Novell Directory </a:t>
            </a:r>
            <a:r>
              <a:rPr lang="ko-KR" altLang="en-US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서비스 정보 구성을 도운다</a:t>
            </a:r>
            <a:r>
              <a:rPr lang="en-US" altLang="ko-KR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r>
              <a:rPr lang="en-US" altLang="ko-KR" b="0" dirty="0">
                <a:solidFill>
                  <a:srgbClr val="FF0000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Stateless auto =&gt; Stateful Auto if flags exists</a:t>
            </a:r>
          </a:p>
          <a:p>
            <a:r>
              <a:rPr lang="ko-KR" altLang="en-US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불필요한 헤더는 반으로 줄였지만 주소 길이가 늘어나 주소 </a:t>
            </a:r>
            <a:r>
              <a:rPr lang="ko-KR" altLang="en-US" b="0" dirty="0">
                <a:solidFill>
                  <a:srgbClr val="FF0000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처리 속도는 늘었다</a:t>
            </a:r>
            <a:r>
              <a:rPr lang="en-US" altLang="ko-KR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r>
              <a:rPr lang="en-US" altLang="ko-KR" b="0" dirty="0">
                <a:solidFill>
                  <a:srgbClr val="FF0000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Mobility</a:t>
            </a:r>
            <a:r>
              <a:rPr lang="en-US" altLang="ko-KR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 = </a:t>
            </a:r>
            <a:r>
              <a:rPr lang="ko-KR" altLang="en-US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움직면서 인터넷을 사용할 수 있는 능력이 </a:t>
            </a:r>
            <a:r>
              <a:rPr lang="en-US" altLang="ko-KR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built-in </a:t>
            </a:r>
            <a:r>
              <a:rPr lang="ko-KR" altLang="en-US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되었다</a:t>
            </a:r>
            <a:r>
              <a:rPr lang="en-US" altLang="ko-KR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r>
              <a:rPr lang="ko-KR" altLang="en-US" b="0" dirty="0">
                <a:solidFill>
                  <a:srgbClr val="FF0000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보안 좋아짐</a:t>
            </a:r>
            <a:r>
              <a:rPr lang="en-US" altLang="ko-KR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  <a:r>
              <a:rPr lang="ko-KR" altLang="en-US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 </a:t>
            </a:r>
            <a:r>
              <a:rPr lang="en-US" altLang="ko-KR" b="0" dirty="0" err="1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IPSec</a:t>
            </a:r>
            <a:r>
              <a:rPr lang="ko-KR" altLang="en-US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이 </a:t>
            </a:r>
            <a:r>
              <a:rPr lang="en-US" altLang="ko-KR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default</a:t>
            </a:r>
            <a:r>
              <a:rPr lang="ko-KR" altLang="en-US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로 들어간다</a:t>
            </a:r>
            <a:r>
              <a:rPr lang="en-US" altLang="ko-KR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endParaRPr lang="ko-KR" altLang="en-US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906453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973D3-E5EC-4BCA-8F70-20A6F0EF0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IPv6 </a:t>
            </a:r>
            <a:r>
              <a:rPr lang="ko-KR" altLang="en-US" b="1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표기방식 </a:t>
            </a:r>
            <a:r>
              <a:rPr lang="en-US" altLang="ko-KR" b="1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&amp; Multicast</a:t>
            </a:r>
            <a:endParaRPr lang="ko-KR" altLang="en-US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13AC9C-AE87-40BD-8C5F-27A7625186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ko-KR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16</a:t>
            </a:r>
            <a:r>
              <a:rPr lang="ko-KR" altLang="en-US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진수로 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4</a:t>
            </a:r>
            <a:r>
              <a:rPr lang="ko-KR" altLang="en-US" b="0" dirty="0">
                <a:solidFill>
                  <a:srgbClr val="FF0000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자리마다 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`:`</a:t>
            </a:r>
            <a:r>
              <a:rPr lang="ko-KR" altLang="en-US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으로 구분한다</a:t>
            </a:r>
            <a:r>
              <a:rPr lang="en-US" altLang="ko-KR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앞쪽에</a:t>
            </a:r>
            <a:r>
              <a:rPr lang="en-US" altLang="ko-KR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0 </a:t>
            </a:r>
            <a:r>
              <a:rPr lang="ko-KR" altLang="en-US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오는 </a:t>
            </a:r>
            <a:r>
              <a:rPr lang="en-US" altLang="ko-KR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0</a:t>
            </a:r>
            <a:r>
              <a:rPr lang="ko-KR" altLang="en-US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은 안써도 된다</a:t>
            </a:r>
            <a:r>
              <a:rPr lang="en-US" altLang="ko-KR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b="0" dirty="0">
                <a:solidFill>
                  <a:srgbClr val="FF0000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0</a:t>
            </a:r>
            <a:r>
              <a:rPr lang="ko-KR" altLang="en-US" b="0" dirty="0">
                <a:solidFill>
                  <a:srgbClr val="FF0000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이 연속으로 나올 때는 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`::`</a:t>
            </a:r>
            <a:r>
              <a:rPr lang="ko-KR" altLang="en-US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으로 대체 가능하지만 딱 한번만 가능하다</a:t>
            </a:r>
            <a:r>
              <a:rPr lang="en-US" altLang="ko-KR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r>
              <a:rPr lang="en-US" altLang="ko-KR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IPv6</a:t>
            </a:r>
            <a:r>
              <a:rPr lang="ko-KR" altLang="en-US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에서는 브로드캐스트 대신 </a:t>
            </a:r>
            <a:r>
              <a:rPr lang="ko-KR" altLang="en-US" b="0" dirty="0">
                <a:solidFill>
                  <a:srgbClr val="FF0000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멀티캐스트</a:t>
            </a:r>
            <a:r>
              <a:rPr lang="ko-KR" altLang="en-US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 사용</a:t>
            </a:r>
            <a:endParaRPr lang="en-US" altLang="ko-KR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lvl="1"/>
            <a:r>
              <a:rPr lang="en-US" altLang="ko-KR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4 bit </a:t>
            </a:r>
            <a:r>
              <a:rPr lang="ko-KR" altLang="en-US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짜리 </a:t>
            </a:r>
            <a:r>
              <a:rPr lang="en-US" altLang="ko-KR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scope ID</a:t>
            </a:r>
          </a:p>
          <a:p>
            <a:r>
              <a:rPr lang="en-US" altLang="ko-KR" b="0" dirty="0">
                <a:solidFill>
                  <a:srgbClr val="FF0000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Anycast</a:t>
            </a:r>
            <a:r>
              <a:rPr lang="en-US" altLang="ko-KR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 : </a:t>
            </a:r>
            <a:r>
              <a:rPr lang="ko-KR" altLang="en-US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가장 가까운 라우터에게 패킷을 보내는 형식</a:t>
            </a:r>
            <a:r>
              <a:rPr lang="en-US" altLang="ko-KR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 </a:t>
            </a:r>
            <a:r>
              <a:rPr lang="ko-KR" altLang="en-US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탐색 메카니즘에 쓰인다</a:t>
            </a:r>
            <a:r>
              <a:rPr lang="en-US" altLang="ko-KR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endParaRPr lang="ko-KR" altLang="en-US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128664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8214D-D8BA-433F-B83C-4F67B35F2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IPv4, IPv6</a:t>
            </a:r>
            <a:r>
              <a:rPr lang="ko-KR" altLang="en-US" b="1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 </a:t>
            </a:r>
            <a:r>
              <a:rPr lang="ko-KR" altLang="en-US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동시 </a:t>
            </a:r>
            <a:r>
              <a:rPr lang="ko-KR" altLang="en-US" b="1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사용법</a:t>
            </a:r>
            <a:endParaRPr lang="ko-KR" altLang="en-US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1AC222-9012-4F7C-AE19-03268E7F4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0" dirty="0">
                <a:solidFill>
                  <a:srgbClr val="FF0000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Dual-Stack</a:t>
            </a:r>
            <a:r>
              <a:rPr lang="en-US" altLang="ko-KR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 : IPv4, IPv6 </a:t>
            </a:r>
            <a:r>
              <a:rPr lang="ko-KR" altLang="en-US" b="0" dirty="0">
                <a:solidFill>
                  <a:srgbClr val="FF0000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둘다 인식</a:t>
            </a:r>
            <a:r>
              <a:rPr lang="ko-KR" altLang="en-US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 가능하게 해서 </a:t>
            </a:r>
            <a:r>
              <a:rPr lang="en-US" altLang="ko-KR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IPv6</a:t>
            </a:r>
            <a:r>
              <a:rPr lang="ko-KR" altLang="en-US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를 인식 못하는 경우 </a:t>
            </a:r>
            <a:r>
              <a:rPr lang="en-US" altLang="ko-KR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IPv4</a:t>
            </a:r>
            <a:r>
              <a:rPr lang="ko-KR" altLang="en-US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를 사용하는 방식</a:t>
            </a:r>
            <a:r>
              <a:rPr lang="en-US" altLang="ko-KR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 </a:t>
            </a:r>
          </a:p>
          <a:p>
            <a:r>
              <a:rPr lang="en-US" altLang="ko-KR" b="0" dirty="0">
                <a:solidFill>
                  <a:srgbClr val="FF0000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Tunnel </a:t>
            </a:r>
            <a:r>
              <a:rPr lang="ko-KR" altLang="en-US" b="0" dirty="0">
                <a:solidFill>
                  <a:srgbClr val="FF0000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방식</a:t>
            </a:r>
            <a:r>
              <a:rPr lang="ko-KR" altLang="en-US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 </a:t>
            </a:r>
            <a:r>
              <a:rPr lang="en-US" altLang="ko-KR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 IPv4 </a:t>
            </a:r>
            <a:r>
              <a:rPr lang="ko-KR" altLang="en-US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패킷에 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IPv6</a:t>
            </a:r>
            <a:r>
              <a:rPr lang="ko-KR" altLang="en-US" b="0" dirty="0">
                <a:solidFill>
                  <a:srgbClr val="FF0000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패킷을 캡슐화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(encapsulation) </a:t>
            </a:r>
            <a:r>
              <a:rPr lang="ko-KR" altLang="en-US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한다</a:t>
            </a:r>
            <a:r>
              <a:rPr lang="en-US" altLang="ko-KR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 </a:t>
            </a:r>
          </a:p>
          <a:p>
            <a:pPr lvl="1"/>
            <a:r>
              <a:rPr lang="en-US" altLang="ko-KR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Tunnel</a:t>
            </a:r>
            <a:r>
              <a:rPr lang="ko-KR" altLang="en-US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이 어떤 식으로 만들어지냐에 따라 메뉴얼 방식</a:t>
            </a:r>
            <a:r>
              <a:rPr lang="en-US" altLang="ko-KR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, </a:t>
            </a:r>
            <a:r>
              <a:rPr lang="ko-KR" altLang="en-US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반자동 방식</a:t>
            </a:r>
            <a:r>
              <a:rPr lang="en-US" altLang="ko-KR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, </a:t>
            </a:r>
            <a:r>
              <a:rPr lang="ko-KR" altLang="en-US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자동방식 으로 나누어진다</a:t>
            </a:r>
            <a:r>
              <a:rPr lang="en-US" altLang="ko-KR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  <a:br>
              <a:rPr lang="en-US" altLang="ko-KR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</a:br>
            <a:endParaRPr lang="en-US" altLang="ko-KR" b="0" dirty="0">
              <a:effectLst/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endParaRPr lang="ko-KR" altLang="en-US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pic>
        <p:nvPicPr>
          <p:cNvPr id="4098" name="Picture 2" descr="Understanding IPv6 over IPv4 Tunnel Technology - NE20E-S V800R010C10SPC500  Feature Description - NAT and IPv6 Transition 01 - Huawei">
            <a:extLst>
              <a:ext uri="{FF2B5EF4-FFF2-40B4-BE49-F238E27FC236}">
                <a16:creationId xmlns:a16="http://schemas.microsoft.com/office/drawing/2014/main" id="{364CFDF9-60AF-4F94-B841-CEB1BA4BC7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4690" y="4328731"/>
            <a:ext cx="5117568" cy="1483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What Is IPv4 &amp; IPv6 Dual Stack and MPLS Technique?">
            <a:extLst>
              <a:ext uri="{FF2B5EF4-FFF2-40B4-BE49-F238E27FC236}">
                <a16:creationId xmlns:a16="http://schemas.microsoft.com/office/drawing/2014/main" id="{C65562A9-000C-4C8D-833F-B768970D3D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6390" y="4221154"/>
            <a:ext cx="4876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0371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1034E-0FFB-4ABD-BD25-318178F6C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Wireless Network</a:t>
            </a:r>
            <a:endParaRPr lang="ko-KR" altLang="en-US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B032E0-45F1-4E54-AE9E-542D41B48A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무선 통신을 위해서 무선통신과 유선 </a:t>
            </a:r>
            <a:r>
              <a:rPr lang="ko-KR" altLang="en-US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통</a:t>
            </a:r>
            <a:r>
              <a:rPr lang="ko-KR" altLang="en-US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신을 연결시켜주는 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AP(Access Point)</a:t>
            </a:r>
            <a:r>
              <a:rPr lang="ko-KR" altLang="en-US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가 필요하다</a:t>
            </a:r>
            <a:r>
              <a:rPr lang="en-US" altLang="ko-KR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 </a:t>
            </a:r>
          </a:p>
          <a:p>
            <a:r>
              <a:rPr lang="ko-KR" altLang="en-US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무선 통신은 </a:t>
            </a:r>
            <a:r>
              <a:rPr lang="en-US" altLang="ko-KR" b="1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IEEE802.11</a:t>
            </a:r>
            <a:r>
              <a:rPr lang="ko-KR" altLang="en-US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을 표준으로 사용한다</a:t>
            </a:r>
            <a:r>
              <a:rPr lang="en-US" altLang="ko-KR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.,</a:t>
            </a:r>
          </a:p>
          <a:p>
            <a:r>
              <a:rPr lang="en-US" altLang="ko-KR" b="0" dirty="0">
                <a:solidFill>
                  <a:srgbClr val="FF0000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CSMA/CA </a:t>
            </a:r>
            <a:r>
              <a:rPr lang="en-US" altLang="ko-KR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 Collision Sense Multiple Access / Collision Avoidance : </a:t>
            </a:r>
            <a:r>
              <a:rPr lang="ko-KR" altLang="en-US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충돌을 최대한 피하는 형식</a:t>
            </a:r>
            <a:r>
              <a:rPr lang="en-US" altLang="ko-KR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endParaRPr lang="en-US" altLang="ko-KR" b="0" dirty="0">
              <a:effectLst/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endParaRPr lang="ko-KR" altLang="en-US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pic>
        <p:nvPicPr>
          <p:cNvPr id="1026" name="Picture 2" descr="Wireless Access Point vs Router–Which One Is Right for You?">
            <a:extLst>
              <a:ext uri="{FF2B5EF4-FFF2-40B4-BE49-F238E27FC236}">
                <a16:creationId xmlns:a16="http://schemas.microsoft.com/office/drawing/2014/main" id="{A3C4F459-E885-4807-84A6-BF6F82FA6C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5387" y="4235008"/>
            <a:ext cx="5268356" cy="2257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5232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CDB90-B444-4E46-904E-D410AB715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IEEE802.11</a:t>
            </a:r>
            <a:endParaRPr lang="ko-KR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5BBABD-87B3-4A01-B80D-25E1445628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0" dirty="0">
                <a:solidFill>
                  <a:srgbClr val="FF0000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Listen Air Space </a:t>
            </a:r>
            <a:r>
              <a:rPr lang="en-US" altLang="ko-KR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 </a:t>
            </a:r>
            <a:r>
              <a:rPr lang="ko-KR" altLang="en-US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통신이 일어나고 있는지 확인한다</a:t>
            </a:r>
            <a:r>
              <a:rPr lang="en-US" altLang="ko-KR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r>
              <a:rPr lang="en-US" altLang="ko-KR" b="0" dirty="0">
                <a:solidFill>
                  <a:srgbClr val="FF0000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Wait Random time before sending </a:t>
            </a:r>
            <a:r>
              <a:rPr lang="en-US" altLang="ko-KR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 </a:t>
            </a:r>
            <a:r>
              <a:rPr lang="ko-KR" altLang="en-US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데이터를 </a:t>
            </a:r>
            <a:r>
              <a:rPr lang="en-US" altLang="ko-KR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random </a:t>
            </a:r>
            <a:r>
              <a:rPr lang="ko-KR" altLang="en-US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한 시간 기다렸다가 보낸다</a:t>
            </a:r>
          </a:p>
          <a:p>
            <a:r>
              <a:rPr lang="en-US" altLang="ko-KR" b="0" dirty="0">
                <a:solidFill>
                  <a:srgbClr val="FF0000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Listen again</a:t>
            </a:r>
            <a:r>
              <a:rPr lang="en-US" altLang="ko-KR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 : </a:t>
            </a:r>
            <a:r>
              <a:rPr lang="ko-KR" altLang="en-US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진짜 통신 해도 되는지 다시 통신이 일어나고 있는지 확인한다</a:t>
            </a:r>
            <a:r>
              <a:rPr lang="en-US" altLang="ko-KR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r>
              <a:rPr lang="en-US" altLang="ko-KR" b="0" dirty="0">
                <a:solidFill>
                  <a:srgbClr val="FF0000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Wait for ACK</a:t>
            </a:r>
            <a:r>
              <a:rPr lang="en-US" altLang="ko-KR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 : </a:t>
            </a:r>
            <a:r>
              <a:rPr lang="ko-KR" altLang="en-US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데이터를 잘 받았다는 신호</a:t>
            </a:r>
            <a:r>
              <a:rPr lang="en-US" altLang="ko-KR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(ACK)</a:t>
            </a:r>
            <a:r>
              <a:rPr lang="ko-KR" altLang="en-US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를 기다린다</a:t>
            </a:r>
            <a:r>
              <a:rPr lang="en-US" altLang="ko-KR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r>
              <a:rPr lang="en-US" altLang="ko-KR" b="0" dirty="0">
                <a:solidFill>
                  <a:srgbClr val="FF0000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If no ACK, restart the process</a:t>
            </a:r>
            <a:r>
              <a:rPr lang="en-US" altLang="ko-KR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 : </a:t>
            </a:r>
            <a:r>
              <a:rPr lang="ko-KR" altLang="en-US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정해진 시간안에 </a:t>
            </a:r>
            <a:r>
              <a:rPr lang="en-US" altLang="ko-KR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(ACK)</a:t>
            </a:r>
            <a:r>
              <a:rPr lang="ko-KR" altLang="en-US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을 못 받으면 </a:t>
            </a:r>
            <a:r>
              <a:rPr lang="en-US" altLang="ko-KR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`Listen Air Space`</a:t>
            </a:r>
            <a:r>
              <a:rPr lang="ko-KR" altLang="en-US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 부터 다시 시도한다</a:t>
            </a:r>
            <a:r>
              <a:rPr lang="en-US" altLang="ko-KR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2949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76D63-3359-47D7-BFE3-8499C53CD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무선 통신 모드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4BB8C-179F-4125-9950-550D3D8D6C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0" dirty="0">
                <a:solidFill>
                  <a:srgbClr val="FF0000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Ad Hoc mode </a:t>
            </a:r>
            <a:r>
              <a:rPr lang="en-US" altLang="ko-KR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 </a:t>
            </a:r>
            <a:r>
              <a:rPr lang="ko-KR" altLang="en-US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무선 통신 능력을 가진 두개 이상의 장치로만 통신하는 것</a:t>
            </a:r>
            <a:r>
              <a:rPr lang="en-US" altLang="ko-KR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 </a:t>
            </a:r>
            <a:r>
              <a:rPr lang="ko-KR" altLang="en-US" b="0" dirty="0">
                <a:solidFill>
                  <a:srgbClr val="FF0000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별도의 기반시설을 필요로 하지 않는다</a:t>
            </a:r>
            <a:r>
              <a:rPr lang="en-US" altLang="ko-KR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lvl="1"/>
            <a:r>
              <a:rPr lang="en-US" altLang="ko-KR" b="0" dirty="0">
                <a:solidFill>
                  <a:srgbClr val="FF0000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IBSS</a:t>
            </a:r>
            <a:r>
              <a:rPr lang="en-US" altLang="ko-KR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(Independent BSS) : </a:t>
            </a:r>
            <a:r>
              <a:rPr lang="ko-KR" altLang="en-US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외부의 관섭없이 소통</a:t>
            </a:r>
            <a:r>
              <a:rPr lang="en-US" altLang="ko-KR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r>
              <a:rPr lang="en-US" altLang="ko-KR" b="0" dirty="0">
                <a:solidFill>
                  <a:srgbClr val="FF0000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Infrastructure mode </a:t>
            </a:r>
            <a:r>
              <a:rPr lang="en-US" altLang="ko-KR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 </a:t>
            </a:r>
            <a:r>
              <a:rPr lang="ko-KR" altLang="en-US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별도의 기반시설</a:t>
            </a:r>
            <a:r>
              <a:rPr lang="en-US" altLang="ko-KR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(AP</a:t>
            </a:r>
            <a:r>
              <a:rPr lang="ko-KR" altLang="en-US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를 사용하는 </a:t>
            </a:r>
            <a:r>
              <a:rPr lang="en-US" altLang="ko-KR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Router)</a:t>
            </a:r>
            <a:r>
              <a:rPr lang="ko-KR" altLang="en-US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를 사용하여 통신하는 것</a:t>
            </a:r>
            <a:r>
              <a:rPr lang="en-US" altLang="ko-KR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lvl="1"/>
            <a:r>
              <a:rPr lang="en-US" altLang="ko-KR" b="0" dirty="0">
                <a:solidFill>
                  <a:srgbClr val="FF0000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BSS(Basic Service Set) </a:t>
            </a:r>
            <a:r>
              <a:rPr lang="en-US" altLang="ko-KR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 AP 1</a:t>
            </a:r>
            <a:r>
              <a:rPr lang="ko-KR" altLang="en-US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대 사용</a:t>
            </a:r>
            <a:endParaRPr lang="en-US" altLang="ko-KR" b="0" dirty="0">
              <a:effectLst/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lvl="1"/>
            <a:r>
              <a:rPr lang="en-US" altLang="ko-KR" b="0" dirty="0">
                <a:solidFill>
                  <a:srgbClr val="FF0000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ESS(Extended Service Set) </a:t>
            </a:r>
            <a:r>
              <a:rPr lang="en-US" altLang="ko-KR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 AP </a:t>
            </a:r>
            <a:r>
              <a:rPr lang="ko-KR" altLang="en-US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여러대 사용 </a:t>
            </a:r>
            <a:r>
              <a:rPr lang="en-US" altLang="ko-KR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(</a:t>
            </a:r>
            <a:r>
              <a:rPr lang="ko-KR" altLang="en-US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용량이 부족하거나 거리가 멀거나</a:t>
            </a:r>
            <a:r>
              <a:rPr lang="en-US" altLang="ko-KR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)</a:t>
            </a:r>
            <a:r>
              <a:rPr lang="ko-KR" altLang="en-US" dirty="0">
                <a:solidFill>
                  <a:srgbClr val="FF0000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주파수가 중첩되면 안된다</a:t>
            </a:r>
            <a:endParaRPr lang="en-US" altLang="ko-KR" b="0" dirty="0">
              <a:effectLst/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lvl="1"/>
            <a:r>
              <a:rPr lang="en-US" altLang="ko-KR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AP</a:t>
            </a:r>
            <a:r>
              <a:rPr lang="ko-KR" altLang="en-US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간에 </a:t>
            </a:r>
            <a:r>
              <a:rPr lang="en-US" altLang="ko-KR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 (IEEE802.11</a:t>
            </a:r>
            <a:r>
              <a:rPr lang="ko-KR" altLang="en-US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의 경우 </a:t>
            </a:r>
            <a:r>
              <a:rPr lang="en-US" altLang="ko-KR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3</a:t>
            </a:r>
            <a:r>
              <a:rPr lang="ko-KR" altLang="en-US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개까지 사용 가능</a:t>
            </a:r>
            <a:r>
              <a:rPr lang="en-US" altLang="ko-KR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)</a:t>
            </a:r>
          </a:p>
          <a:p>
            <a:pPr marL="0" indent="0">
              <a:buNone/>
            </a:pPr>
            <a:endParaRPr lang="en-US" altLang="ko-KR" b="0" dirty="0">
              <a:effectLst/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endParaRPr lang="ko-KR" altLang="en-US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A71307C-CD4E-44C2-B4DB-71EEBEDE77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2417" y="126915"/>
            <a:ext cx="2174349" cy="1698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6594E5BD-A0B9-41E2-9624-CA4BF8652C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9521" y="108705"/>
            <a:ext cx="1314450" cy="178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51109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14532-6A1B-4342-8D7F-C732A5179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무선 통신 표준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60294C-348E-4E8E-ACA8-494C9949A3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0" dirty="0">
                <a:solidFill>
                  <a:srgbClr val="FF0000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주파수 대역과 속도</a:t>
            </a:r>
            <a:r>
              <a:rPr lang="ko-KR" altLang="en-US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에 따른 무선 랜 통신 표준이 있다</a:t>
            </a:r>
            <a:r>
              <a:rPr lang="en-US" altLang="ko-KR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r>
              <a:rPr lang="ko-KR" altLang="en-US" b="0" dirty="0">
                <a:solidFill>
                  <a:srgbClr val="FF0000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멀리있는 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AP</a:t>
            </a:r>
            <a:r>
              <a:rPr lang="ko-KR" altLang="en-US" b="0" dirty="0">
                <a:solidFill>
                  <a:srgbClr val="FF0000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와 통신을 가능케</a:t>
            </a:r>
            <a:r>
              <a:rPr lang="ko-KR" altLang="en-US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하기 위해 지원속도는 종류가 여러가지가 있다</a:t>
            </a:r>
            <a:r>
              <a:rPr lang="en-US" altLang="ko-KR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.(</a:t>
            </a:r>
            <a:r>
              <a:rPr lang="ko-KR" altLang="en-US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멀리 있을 때 천천히 보내면 통신 가능</a:t>
            </a:r>
            <a:r>
              <a:rPr lang="en-US" altLang="ko-KR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)</a:t>
            </a:r>
            <a:endParaRPr lang="ko-KR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2CADEF-57A8-445D-BE73-E379AB4B9D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137" y="3551285"/>
            <a:ext cx="10568689" cy="2106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259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63731-7DAD-4DEF-8B18-3C5BB6879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Encoding</a:t>
            </a:r>
            <a:endParaRPr lang="ko-KR" altLang="en-US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9E677-7B87-4806-AE3C-7044E492E9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b="0" dirty="0">
                <a:solidFill>
                  <a:srgbClr val="FF0000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데이터를 무선신호</a:t>
            </a:r>
            <a:r>
              <a:rPr lang="ko-KR" altLang="en-US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로 바꾸는 과정</a:t>
            </a:r>
          </a:p>
          <a:p>
            <a:r>
              <a:rPr lang="en-US" altLang="ko-KR" b="0" dirty="0">
                <a:solidFill>
                  <a:srgbClr val="FF0000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FHSS</a:t>
            </a:r>
            <a:r>
              <a:rPr lang="en-US" altLang="ko-KR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(Frequency Hopping Spread Spectrum) : </a:t>
            </a:r>
            <a:r>
              <a:rPr lang="ko-KR" altLang="en-US" b="0" dirty="0">
                <a:solidFill>
                  <a:srgbClr val="FF0000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무작위로 채널을 도약하며 </a:t>
            </a:r>
            <a:r>
              <a:rPr lang="ko-KR" altLang="en-US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도약전에 대상 채널에 잡음 또는 전파관섭이 있을경우 다른 채널로 </a:t>
            </a:r>
            <a:r>
              <a:rPr lang="en-US" altLang="ko-KR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Hopping </a:t>
            </a:r>
            <a:r>
              <a:rPr lang="ko-KR" altLang="en-US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한다</a:t>
            </a:r>
            <a:r>
              <a:rPr lang="en-US" altLang="ko-KR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 IEEE802.11a, 11b, 11g</a:t>
            </a:r>
            <a:r>
              <a:rPr lang="ko-KR" altLang="en-US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는 이 방식을 사용하지 않는다</a:t>
            </a:r>
            <a:r>
              <a:rPr lang="en-US" altLang="ko-KR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r>
              <a:rPr lang="en-US" altLang="ko-KR" b="0" dirty="0">
                <a:solidFill>
                  <a:srgbClr val="FF0000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DSSS</a:t>
            </a:r>
            <a:r>
              <a:rPr lang="en-US" altLang="ko-KR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(Direct Sequence Spread Spectrum) : </a:t>
            </a:r>
            <a:r>
              <a:rPr lang="ko-KR" altLang="en-US" b="0" dirty="0">
                <a:solidFill>
                  <a:srgbClr val="FF0000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한 채널로만 </a:t>
            </a:r>
            <a:r>
              <a:rPr lang="ko-KR" altLang="en-US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통신을 하는 방식</a:t>
            </a:r>
            <a:r>
              <a:rPr lang="en-US" altLang="ko-KR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 </a:t>
            </a:r>
            <a:r>
              <a:rPr lang="ko-KR" altLang="en-US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낮은 전력으로 넓은 대역으로 전송하기 때문에 잡음에 영향을 덜 받고 다른 통신에도 영향을 덜주며 보안에도 우수하다</a:t>
            </a:r>
            <a:r>
              <a:rPr lang="en-US" altLang="ko-KR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 IEEE802.11b </a:t>
            </a:r>
            <a:r>
              <a:rPr lang="ko-KR" altLang="en-US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에서 사용한다</a:t>
            </a:r>
            <a:r>
              <a:rPr lang="en-US" altLang="ko-KR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 </a:t>
            </a:r>
          </a:p>
          <a:p>
            <a:r>
              <a:rPr lang="en-US" altLang="ko-KR" b="0" dirty="0">
                <a:solidFill>
                  <a:srgbClr val="FF0000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OFDM</a:t>
            </a:r>
            <a:r>
              <a:rPr lang="en-US" altLang="ko-KR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(Orthogonal Frequency Division </a:t>
            </a:r>
            <a:r>
              <a:rPr lang="en-US" altLang="ko-KR" b="0" dirty="0" err="1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Muliplexing</a:t>
            </a:r>
            <a:r>
              <a:rPr lang="en-US" altLang="ko-KR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) : </a:t>
            </a:r>
            <a:r>
              <a:rPr lang="ko-KR" altLang="en-US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하나의 시그널을 직교성을 이용하여 </a:t>
            </a:r>
            <a:r>
              <a:rPr lang="ko-KR" altLang="en-US" b="0" dirty="0">
                <a:solidFill>
                  <a:srgbClr val="FF0000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여러개의 주파수로 나누어 </a:t>
            </a:r>
            <a:r>
              <a:rPr lang="ko-KR" altLang="en-US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보내는 방식</a:t>
            </a:r>
            <a:r>
              <a:rPr lang="en-US" altLang="ko-KR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 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IEEE802.11a, 11g</a:t>
            </a:r>
            <a:r>
              <a:rPr lang="ko-KR" altLang="en-US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에서 이를 사용한다</a:t>
            </a:r>
            <a:r>
              <a:rPr lang="en-US" altLang="ko-KR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endParaRPr lang="ko-KR" altLang="en-US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445675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86CFF-24EC-4198-ACEC-A34D0B0F1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IPv4</a:t>
            </a:r>
            <a:r>
              <a:rPr lang="ko-KR" altLang="en-US" b="1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의 문제점</a:t>
            </a:r>
            <a:endParaRPr lang="ko-KR" altLang="en-US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424A17-F678-47C4-9EF7-8D04A4FBF0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IPv4 </a:t>
            </a:r>
            <a:r>
              <a:rPr lang="ko-KR" altLang="en-US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사용 인구 증가 </a:t>
            </a:r>
            <a:r>
              <a:rPr lang="en-US" altLang="ko-KR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= &gt; </a:t>
            </a:r>
            <a:r>
              <a:rPr lang="en-US" altLang="ko-KR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IPv4</a:t>
            </a:r>
            <a:r>
              <a:rPr lang="ko-KR" altLang="en-US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ko-KR" altLang="en-US" dirty="0">
                <a:solidFill>
                  <a:srgbClr val="FF0000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주소 부족</a:t>
            </a:r>
            <a:endParaRPr lang="ko-KR" altLang="en-US" b="0" dirty="0">
              <a:solidFill>
                <a:srgbClr val="FF0000"/>
              </a:solidFill>
              <a:effectLst/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r>
              <a:rPr lang="en-US" altLang="ko-KR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IPv4 </a:t>
            </a:r>
            <a:r>
              <a:rPr lang="ko-KR" altLang="en-US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의 </a:t>
            </a:r>
            <a:r>
              <a:rPr lang="ko-KR" altLang="en-US" b="0" dirty="0">
                <a:solidFill>
                  <a:srgbClr val="FF0000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불필요한 헤더</a:t>
            </a:r>
            <a:r>
              <a:rPr lang="ko-KR" altLang="en-US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 제거</a:t>
            </a:r>
          </a:p>
          <a:p>
            <a:r>
              <a:rPr lang="ko-KR" altLang="en-US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어려운 </a:t>
            </a:r>
            <a:r>
              <a:rPr lang="en-US" altLang="ko-KR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aggregation process =&gt;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 </a:t>
            </a:r>
            <a:r>
              <a:rPr lang="ko-KR" altLang="en-US" b="0" dirty="0">
                <a:solidFill>
                  <a:srgbClr val="FF0000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복잡한 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routing table</a:t>
            </a:r>
          </a:p>
          <a:p>
            <a:r>
              <a:rPr lang="ko-KR" altLang="en-US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효율적이지 못한 보안기능과</a:t>
            </a:r>
            <a:r>
              <a:rPr lang="en-US" altLang="ko-KR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 Mobile IP</a:t>
            </a:r>
          </a:p>
        </p:txBody>
      </p:sp>
    </p:spTree>
    <p:extLst>
      <p:ext uri="{BB962C8B-B14F-4D97-AF65-F5344CB8AC3E}">
        <p14:creationId xmlns:p14="http://schemas.microsoft.com/office/powerpoint/2010/main" val="28730769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8787E-C2EF-4C49-A22D-BEC09186D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IPv4 </a:t>
            </a:r>
            <a:r>
              <a:rPr lang="ko-KR" altLang="en-US" b="1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주소부족 해결방안</a:t>
            </a:r>
            <a:endParaRPr lang="ko-KR" altLang="en-US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F22256-300B-4D92-9B54-FC90F7BCD5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 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NAT</a:t>
            </a:r>
            <a:r>
              <a:rPr lang="en-US" altLang="ko-KR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(Network Address Translation) </a:t>
            </a:r>
          </a:p>
          <a:p>
            <a:pPr lvl="1"/>
            <a:r>
              <a:rPr lang="ko-KR" altLang="en-US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외부 망과 통신 할때만 </a:t>
            </a:r>
            <a:r>
              <a:rPr lang="en-US" altLang="ko-KR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IP</a:t>
            </a:r>
            <a:r>
              <a:rPr lang="ko-KR" altLang="en-US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를 달고 나가는 것</a:t>
            </a:r>
            <a:r>
              <a:rPr lang="en-US" altLang="ko-KR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 </a:t>
            </a:r>
          </a:p>
          <a:p>
            <a:pPr lvl="1"/>
            <a:r>
              <a:rPr lang="en-US" altLang="ko-KR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IP </a:t>
            </a:r>
            <a:r>
              <a:rPr lang="ko-KR" altLang="en-US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변환하는 시간 필요</a:t>
            </a:r>
            <a:endParaRPr lang="en-US" altLang="ko-KR" b="0" dirty="0">
              <a:effectLst/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lvl="1"/>
            <a:r>
              <a:rPr lang="en-US" altLang="ko-KR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End to End </a:t>
            </a:r>
            <a:r>
              <a:rPr lang="ko-KR" altLang="en-US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지원 호환문제</a:t>
            </a:r>
          </a:p>
          <a:p>
            <a:r>
              <a:rPr lang="en-US" altLang="ko-KR" b="0" dirty="0">
                <a:solidFill>
                  <a:srgbClr val="FF0000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Subnetting</a:t>
            </a:r>
          </a:p>
          <a:p>
            <a:r>
              <a:rPr lang="en-US" altLang="ko-KR" b="0" dirty="0">
                <a:solidFill>
                  <a:srgbClr val="FF0000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DHCP</a:t>
            </a:r>
            <a:r>
              <a:rPr lang="en-US" altLang="ko-KR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(Dynamic Host Configuration Protocol)</a:t>
            </a:r>
          </a:p>
          <a:p>
            <a:r>
              <a:rPr lang="en-US" altLang="ko-KR" b="0" dirty="0">
                <a:solidFill>
                  <a:srgbClr val="FF0000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CIDR</a:t>
            </a:r>
            <a:r>
              <a:rPr lang="en-US" altLang="ko-KR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(Classless Inter Domain Routing) : Subnet Mask</a:t>
            </a:r>
            <a:r>
              <a:rPr lang="ko-KR" altLang="en-US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로 클래스를 지정하는 방식</a:t>
            </a:r>
            <a:r>
              <a:rPr lang="en-US" altLang="ko-KR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 </a:t>
            </a:r>
            <a:r>
              <a:rPr lang="ko-KR" altLang="en-US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주도 여러개의 작은 네트워크를 모아서 라우팅 테이블을 줄이는 </a:t>
            </a:r>
            <a:r>
              <a:rPr lang="en-US" altLang="ko-KR" b="0" dirty="0" err="1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Supernetting</a:t>
            </a:r>
            <a:r>
              <a:rPr lang="ko-KR" altLang="en-US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을 위해 사용된다</a:t>
            </a:r>
          </a:p>
        </p:txBody>
      </p:sp>
    </p:spTree>
    <p:extLst>
      <p:ext uri="{BB962C8B-B14F-4D97-AF65-F5344CB8AC3E}">
        <p14:creationId xmlns:p14="http://schemas.microsoft.com/office/powerpoint/2010/main" val="36837149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C797D-8F98-495B-982F-87C610673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IPv6</a:t>
            </a:r>
            <a:endParaRPr lang="ko-KR" altLang="en-US" b="1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F40593-6DA7-4427-B815-0DECDFD624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IPNG(IP Next Generation)</a:t>
            </a:r>
            <a:r>
              <a:rPr lang="ko-KR" altLang="en-US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이 </a:t>
            </a:r>
            <a:r>
              <a:rPr lang="en-US" altLang="ko-KR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1995</a:t>
            </a:r>
            <a:r>
              <a:rPr lang="ko-KR" altLang="en-US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년도에 </a:t>
            </a:r>
            <a:r>
              <a:rPr lang="en-US" altLang="ko-KR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`RFC 1883`</a:t>
            </a:r>
            <a:r>
              <a:rPr lang="ko-KR" altLang="en-US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을 내놓았는데 이가 </a:t>
            </a:r>
            <a:r>
              <a:rPr lang="en-US" altLang="ko-KR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IPv6</a:t>
            </a:r>
            <a:r>
              <a:rPr lang="ko-KR" altLang="en-US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의 근간이 된다</a:t>
            </a:r>
            <a:r>
              <a:rPr lang="en-US" altLang="ko-KR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r>
              <a:rPr lang="en-US" altLang="ko-KR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IPv5</a:t>
            </a:r>
            <a:r>
              <a:rPr lang="ko-KR" altLang="en-US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는 </a:t>
            </a:r>
            <a:r>
              <a:rPr lang="en-US" altLang="ko-KR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”QoS </a:t>
            </a:r>
            <a:r>
              <a:rPr lang="ko-KR" altLang="en-US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제공을 위한 실</a:t>
            </a:r>
            <a:r>
              <a:rPr lang="ko-KR" altLang="en-US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험적</a:t>
            </a:r>
            <a:r>
              <a:rPr lang="ko-KR" altLang="en-US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인 </a:t>
            </a:r>
            <a:r>
              <a:rPr lang="en-US" altLang="ko-KR" b="0" dirty="0" err="1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Recource</a:t>
            </a:r>
            <a:r>
              <a:rPr lang="en-US" altLang="ko-KR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 reservation protocol </a:t>
            </a:r>
            <a:r>
              <a:rPr lang="ko-KR" altLang="en-US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로써 </a:t>
            </a:r>
            <a:r>
              <a:rPr lang="en-US" altLang="ko-KR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Internet Stream Protocol”</a:t>
            </a:r>
            <a:r>
              <a:rPr lang="ko-KR" altLang="en-US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이다</a:t>
            </a:r>
          </a:p>
          <a:p>
            <a:r>
              <a:rPr lang="ko-KR" altLang="en-US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디지털 사운드나 멀티미디어 데이터와 같은 </a:t>
            </a:r>
            <a:r>
              <a:rPr lang="ko-KR" altLang="en-US" b="0" dirty="0">
                <a:solidFill>
                  <a:srgbClr val="FF0000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리얼 타임 데이터를 효과적으로 전송</a:t>
            </a:r>
            <a:r>
              <a:rPr lang="ko-KR" altLang="en-US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하기위해 만들어진 프로토콜</a:t>
            </a:r>
            <a:endParaRPr lang="en-US" altLang="ko-KR" b="0" dirty="0">
              <a:effectLst/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r>
              <a:rPr lang="en-US" altLang="ko-KR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IPv4</a:t>
            </a:r>
            <a:r>
              <a:rPr lang="ko-KR" altLang="en-US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와 함께 쓰인다</a:t>
            </a:r>
            <a:r>
              <a:rPr lang="en-US" altLang="ko-KR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  <a:endParaRPr lang="ko-KR" altLang="en-US" b="0" dirty="0">
              <a:effectLst/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endParaRPr lang="ko-KR" altLang="en-US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731639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370</TotalTime>
  <Words>849</Words>
  <Application>Microsoft Office PowerPoint</Application>
  <PresentationFormat>Widescreen</PresentationFormat>
  <Paragraphs>90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Microsoft GothicNeo</vt:lpstr>
      <vt:lpstr>맑은 고딕</vt:lpstr>
      <vt:lpstr>Arial</vt:lpstr>
      <vt:lpstr>Office Theme</vt:lpstr>
      <vt:lpstr>Cisco Networking 정리 Day 3-1</vt:lpstr>
      <vt:lpstr>Wireless Network</vt:lpstr>
      <vt:lpstr>IEEE802.11</vt:lpstr>
      <vt:lpstr>무선 통신 모드</vt:lpstr>
      <vt:lpstr>무선 통신 표준</vt:lpstr>
      <vt:lpstr>Encoding</vt:lpstr>
      <vt:lpstr>IPv4의 문제점</vt:lpstr>
      <vt:lpstr>IPv4 주소부족 해결방안</vt:lpstr>
      <vt:lpstr>IPv6</vt:lpstr>
      <vt:lpstr>변화된 IP 주소</vt:lpstr>
      <vt:lpstr>넓어진 주소(Global Address)</vt:lpstr>
      <vt:lpstr>넓어진 주소의 이점</vt:lpstr>
      <vt:lpstr>넓어진 주소의 이점</vt:lpstr>
      <vt:lpstr>IPv6 표기방식 &amp; Multicast</vt:lpstr>
      <vt:lpstr>IPv4, IPv6 동시 사용법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Cisco Networking 정리</dc:title>
  <dc:creator>Isaac Chae</dc:creator>
  <cp:lastModifiedBy>Isaac Chae</cp:lastModifiedBy>
  <cp:revision>28</cp:revision>
  <dcterms:created xsi:type="dcterms:W3CDTF">2021-01-25T05:07:53Z</dcterms:created>
  <dcterms:modified xsi:type="dcterms:W3CDTF">2021-01-27T07:40:08Z</dcterms:modified>
</cp:coreProperties>
</file>