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7" r:id="rId4"/>
    <p:sldId id="268" r:id="rId5"/>
    <p:sldId id="261" r:id="rId6"/>
    <p:sldId id="259" r:id="rId7"/>
    <p:sldId id="262" r:id="rId8"/>
    <p:sldId id="269" r:id="rId9"/>
    <p:sldId id="263" r:id="rId10"/>
    <p:sldId id="264" r:id="rId11"/>
    <p:sldId id="270" r:id="rId12"/>
    <p:sldId id="266" r:id="rId13"/>
    <p:sldId id="271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7" d="100"/>
          <a:sy n="87" d="100"/>
        </p:scale>
        <p:origin x="533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607E9-E265-411C-86B4-72B4430FF2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3022D7-909C-427E-BDE7-7B8488FCB0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6A64E3-87AA-469E-BA7C-FA1084DBE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7472D-1FB8-4322-8895-DFE6A928CF02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93ED04-D920-4769-9EAD-AE0F253C8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32671-6CB2-432F-90A8-F892DEEB9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8DC18-130A-426D-837F-6B1E445DE4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2617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7AD18-8171-47DB-A4B1-3331277BB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2CAEEF-3D1C-4229-B43A-8DE98E00CF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25EC9-4A63-4C64-A342-DD7D05045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7472D-1FB8-4322-8895-DFE6A928CF02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A82E9-AD21-454D-AA5F-249EB4A80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CD913-F9AC-4462-84ED-987A9036F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8DC18-130A-426D-837F-6B1E445DE4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634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CA6759-FEFC-48C7-A3FE-F6755A19E4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9FB4AB-1FD8-43ED-976B-057ACE8336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D021DC-799C-409F-B085-60372C0FD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7472D-1FB8-4322-8895-DFE6A928CF02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FA4103-8316-45AB-9057-BF4AAE540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D44CD0-72B7-4030-9AAF-FB687EB08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8DC18-130A-426D-837F-6B1E445DE4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614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69091-C1B0-4556-949F-44401026C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EF112-BF80-4131-9DE2-82DFF75F2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E6F29-19A7-4BB8-862D-4B67D33E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7472D-1FB8-4322-8895-DFE6A928CF02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C3746-6FB9-493D-B216-869DB7B3E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400857-8D74-4DF4-8F9A-C2FB9A147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8DC18-130A-426D-837F-6B1E445DE4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374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29DB8-4208-46E6-9CF8-A8206251E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070C8C-32D5-4669-AA5F-6C8E59C9FE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F5512-6131-49A4-B5EF-C58091A24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7472D-1FB8-4322-8895-DFE6A928CF02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58C87-DC10-4FAC-9BB2-5C3222BBA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B93ED-4413-45E2-BD6E-44E7DB5B6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8DC18-130A-426D-837F-6B1E445DE4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367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67F8C-F502-4DCB-997D-AE5A32AA2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D6944-400F-41D7-8204-15D0A83731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D926F7-8C30-4078-8F83-31B6CD2125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D8DA19-0502-4173-8757-8D22D27D3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7472D-1FB8-4322-8895-DFE6A928CF02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18A5ED-5A2A-40CD-9D2A-C0DDDC979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7180A9-7257-455A-92CD-23CFE8F8E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8DC18-130A-426D-837F-6B1E445DE4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426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607D2-3176-46AB-9948-A45031A5D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D43C5C-BCBF-454A-8DCE-9BBA5713D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117EAC-D6BE-482E-972C-486D6115DC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8731DB-B518-43F3-A257-49363C1EC8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4FB66-F7A1-484D-BFB7-80E2DA03BA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8E5734-DB06-4A0C-A9D1-4CFAE4539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7472D-1FB8-4322-8895-DFE6A928CF02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3B4D67-3AB0-4432-9990-E7DC27BE5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3EC2A5-5D54-4A5B-BB78-097F7A615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8DC18-130A-426D-837F-6B1E445DE4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26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40C92-5E41-4ED7-8A67-E85F5A461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86C535-A198-447C-B96B-BB636AC00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7472D-1FB8-4322-8895-DFE6A928CF02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EBAA5C-A70B-4F00-B4AA-9B41AC2A6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1B3031-D7E0-4E8C-B604-F390E9C00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8DC18-130A-426D-837F-6B1E445DE4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2949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4465BB-660E-4581-8FEC-75D44AEC5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7472D-1FB8-4322-8895-DFE6A928CF02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4D591-7561-4A79-806C-DA6085615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BAFB70-B590-445F-94A0-A974D2784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8DC18-130A-426D-837F-6B1E445DE4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897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CEF68-A1F8-41AC-98A9-D11F7874F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AB80C-3096-46E5-B245-CDC1EF6C7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B4B79C-F9D9-4439-9638-9A77F4505B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C8A3AF-EA57-47E1-955C-709153FC9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7472D-1FB8-4322-8895-DFE6A928CF02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1987EC-6905-4EBD-8865-2815AAC4D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956719-8D3C-4E30-B075-BDDC9B4C5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8DC18-130A-426D-837F-6B1E445DE4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9608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00C00-EF83-4FB4-9CA0-5E90BA495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E3B71E-6738-495A-A027-A7D4FB1CDE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C26EB1-75BC-4645-9AF8-4B5D3AECB9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4FF528-1E76-4874-BE8D-C52CFDFDD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7472D-1FB8-4322-8895-DFE6A928CF02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CB14A8-0462-4EB6-8CD7-B07E4538E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A11233-1B88-4E73-82BC-18B7713D8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8DC18-130A-426D-837F-6B1E445DE4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1744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037003-ECBD-4263-9270-A705DE487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D1EA7D-CA23-417C-B76A-D07314507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26C67-6AB4-4DC7-95D5-323BB3C576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7472D-1FB8-4322-8895-DFE6A928CF02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82537-21FF-4BEC-B2F4-DE1989A5EA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79F23E-87B3-4A92-92CD-7438C76EC6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8DC18-130A-426D-837F-6B1E445DE4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609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www.chioka.in/wp-content/uploads/2013/12/L1-vs-L2-properties-regularization.pn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8D7E3-0EFE-4280-BA5C-E65E8B7DF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Full </a:t>
            </a:r>
            <a:r>
              <a:rPr lang="en-US" altLang="ko-KR" dirty="0" err="1">
                <a:latin typeface="Consolas" panose="020B0609020204030204" pitchFamily="49" charset="0"/>
              </a:rPr>
              <a:t>Softmax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3A9A4-4F4B-4FE6-935C-BCBBF3E61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202124"/>
                </a:solidFill>
                <a:effectLst/>
                <a:latin typeface="Consolas" panose="020B0609020204030204" pitchFamily="49" charset="0"/>
              </a:rPr>
              <a:t>다중 클래스 분류 모델에서 가능한 각 클래스의 확률을 구하는 함수입니다</a:t>
            </a:r>
            <a:endParaRPr lang="en-US" altLang="ko-KR" dirty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Candidate Sampling </a:t>
            </a:r>
            <a:r>
              <a:rPr lang="ko-KR" altLang="en-US" dirty="0">
                <a:latin typeface="Consolas" panose="020B0609020204030204" pitchFamily="49" charset="0"/>
                <a:sym typeface="Wingdings" panose="05000000000000000000" pitchFamily="2" charset="2"/>
              </a:rPr>
              <a:t>과 상반되는 개념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>
                <a:latin typeface="Consolas" panose="020B0609020204030204" pitchFamily="49" charset="0"/>
                <a:sym typeface="Wingdings" panose="05000000000000000000" pitchFamily="2" charset="2"/>
              </a:rPr>
              <a:t>주로 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NN</a:t>
            </a:r>
            <a:r>
              <a:rPr lang="ko-KR" altLang="en-US" dirty="0">
                <a:latin typeface="Consolas" panose="020B0609020204030204" pitchFamily="49" charset="0"/>
                <a:sym typeface="Wingdings" panose="05000000000000000000" pitchFamily="2" charset="2"/>
              </a:rPr>
              <a:t>의 마지막 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layer</a:t>
            </a:r>
            <a:r>
              <a:rPr lang="ko-KR" altLang="en-US" dirty="0">
                <a:latin typeface="Consolas" panose="020B0609020204030204" pitchFamily="49" charset="0"/>
                <a:sym typeface="Wingdings" panose="05000000000000000000" pitchFamily="2" charset="2"/>
              </a:rPr>
              <a:t>로 쓰임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.</a:t>
            </a:r>
          </a:p>
          <a:p>
            <a:endParaRPr lang="en-US" altLang="ko-KR" dirty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endParaRPr lang="en-US" altLang="ko-KR" dirty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r>
              <a:rPr lang="ko-KR" altLang="en-US" dirty="0">
                <a:latin typeface="Consolas" panose="020B0609020204030204" pitchFamily="49" charset="0"/>
                <a:sym typeface="Wingdings" panose="05000000000000000000" pitchFamily="2" charset="2"/>
              </a:rPr>
              <a:t>모든 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input</a:t>
            </a:r>
            <a:r>
              <a:rPr lang="ko-KR" altLang="en-US" dirty="0">
                <a:latin typeface="Consolas" panose="020B0609020204030204" pitchFamily="49" charset="0"/>
                <a:sym typeface="Wingdings" panose="05000000000000000000" pitchFamily="2" charset="2"/>
              </a:rPr>
              <a:t>에 대해 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Exponential function</a:t>
            </a:r>
            <a:r>
              <a:rPr lang="ko-KR" altLang="en-US" dirty="0">
                <a:latin typeface="Consolas" panose="020B0609020204030204" pitchFamily="49" charset="0"/>
                <a:sym typeface="Wingdings" panose="05000000000000000000" pitchFamily="2" charset="2"/>
              </a:rPr>
              <a:t>을 적용시키고 그들의 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sum</a:t>
            </a:r>
            <a:r>
              <a:rPr lang="ko-KR" altLang="en-US" dirty="0">
                <a:latin typeface="Consolas" panose="020B0609020204030204" pitchFamily="49" charset="0"/>
                <a:sym typeface="Wingdings" panose="05000000000000000000" pitchFamily="2" charset="2"/>
              </a:rPr>
              <a:t>으로 나눠 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normalize</a:t>
            </a:r>
            <a:r>
              <a:rPr lang="ko-KR" altLang="en-US" dirty="0">
                <a:latin typeface="Consolas" panose="020B0609020204030204" pitchFamily="49" charset="0"/>
                <a:sym typeface="Wingdings" panose="05000000000000000000" pitchFamily="2" charset="2"/>
              </a:rPr>
              <a:t>를 한다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. </a:t>
            </a:r>
            <a:r>
              <a:rPr lang="ko-KR" altLang="en-US" dirty="0">
                <a:latin typeface="Consolas" panose="020B0609020204030204" pitchFamily="49" charset="0"/>
                <a:sym typeface="Wingdings" panose="05000000000000000000" pitchFamily="2" charset="2"/>
              </a:rPr>
              <a:t>이러면 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output vector</a:t>
            </a:r>
            <a:r>
              <a:rPr lang="ko-KR" altLang="en-US" dirty="0">
                <a:latin typeface="Consolas" panose="020B0609020204030204" pitchFamily="49" charset="0"/>
                <a:sym typeface="Wingdings" panose="05000000000000000000" pitchFamily="2" charset="2"/>
              </a:rPr>
              <a:t>의 합은 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1</a:t>
            </a:r>
            <a:r>
              <a:rPr lang="ko-KR" altLang="en-US" dirty="0">
                <a:latin typeface="Consolas" panose="020B0609020204030204" pitchFamily="49" charset="0"/>
                <a:sym typeface="Wingdings" panose="05000000000000000000" pitchFamily="2" charset="2"/>
              </a:rPr>
              <a:t>이 된다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.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5" name="AutoShape 4" descr="{\displaystyle \sigma (\mathbf {z} )_{i}={\frac {e^{z_{i}}}{\sum _{j=1}^{K}e^{z_{j}}}}{\text{ for }}i=1,\dotsc ,K{\text{ and }}\mathbf {z} =(z_{1},\dotsc ,z_{K})\in \mathbb {R} ^{K}}">
            <a:extLst>
              <a:ext uri="{FF2B5EF4-FFF2-40B4-BE49-F238E27FC236}">
                <a16:creationId xmlns:a16="http://schemas.microsoft.com/office/drawing/2014/main" id="{AB8F03AF-B84D-44B6-A514-29EDD1304C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Consolas" panose="020B060902020403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94A262-FE54-4B2E-B9A1-9C7FA04D1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473" y="3920221"/>
            <a:ext cx="6392631" cy="77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371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8D7E3-0EFE-4280-BA5C-E65E8B7DF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L2 Regularization</a:t>
            </a:r>
            <a:endParaRPr lang="ko-KR" altLang="en-US" dirty="0"/>
          </a:p>
        </p:txBody>
      </p:sp>
      <p:pic>
        <p:nvPicPr>
          <p:cNvPr id="4" name="Content Placeholder 3" descr="A picture containing text, watch, clock&#10;&#10;Description automatically generated">
            <a:extLst>
              <a:ext uri="{FF2B5EF4-FFF2-40B4-BE49-F238E27FC236}">
                <a16:creationId xmlns:a16="http://schemas.microsoft.com/office/drawing/2014/main" id="{ABC8809B-6344-41EF-B1AE-B77E927924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9510" y="1791094"/>
            <a:ext cx="6058482" cy="961422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D288FE9-FF80-449E-91CC-C8CC1757619F}"/>
              </a:ext>
            </a:extLst>
          </p:cNvPr>
          <p:cNvSpPr txBox="1">
            <a:spLocks/>
          </p:cNvSpPr>
          <p:nvPr/>
        </p:nvSpPr>
        <p:spPr>
          <a:xfrm>
            <a:off x="838200" y="3319005"/>
            <a:ext cx="10515600" cy="26560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Overfitting</a:t>
            </a:r>
            <a:r>
              <a:rPr lang="ko-KR" altLang="en-US" dirty="0"/>
              <a:t>을 방지하는 기법</a:t>
            </a:r>
            <a:endParaRPr lang="en-US" altLang="ko-KR" dirty="0"/>
          </a:p>
          <a:p>
            <a:r>
              <a:rPr lang="en-US" altLang="ko-KR" dirty="0"/>
              <a:t>Aka, </a:t>
            </a:r>
            <a:r>
              <a:rPr lang="en-US" altLang="ko-KR" b="1" dirty="0"/>
              <a:t>Ridge Regression</a:t>
            </a:r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422934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8D7E3-0EFE-4280-BA5C-E65E8B7DF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L2 Regularization vs. L1 Regularization</a:t>
            </a:r>
            <a:endParaRPr lang="ko-KR" alt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D288FE9-FF80-449E-91CC-C8CC1757619F}"/>
              </a:ext>
            </a:extLst>
          </p:cNvPr>
          <p:cNvSpPr txBox="1">
            <a:spLocks/>
          </p:cNvSpPr>
          <p:nvPr/>
        </p:nvSpPr>
        <p:spPr>
          <a:xfrm>
            <a:off x="5717357" y="4103552"/>
            <a:ext cx="5462833" cy="23315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Regularization</a:t>
            </a:r>
            <a:r>
              <a:rPr lang="ko-KR" altLang="en-US" dirty="0"/>
              <a:t>은 우측의 파란 그래프를 쭉 펴주는 역활을 함</a:t>
            </a:r>
            <a:r>
              <a:rPr lang="en-US" altLang="ko-KR" dirty="0"/>
              <a:t>(</a:t>
            </a:r>
            <a:r>
              <a:rPr lang="ko-KR" altLang="en-US" dirty="0"/>
              <a:t>모델의 </a:t>
            </a:r>
            <a:r>
              <a:rPr lang="en-US" altLang="ko-KR" dirty="0"/>
              <a:t>degree</a:t>
            </a:r>
            <a:r>
              <a:rPr lang="ko-KR" altLang="en-US" dirty="0"/>
              <a:t>를 줄임</a:t>
            </a:r>
            <a:r>
              <a:rPr lang="en-US" altLang="ko-KR" dirty="0"/>
              <a:t>)</a:t>
            </a:r>
          </a:p>
        </p:txBody>
      </p:sp>
      <p:pic>
        <p:nvPicPr>
          <p:cNvPr id="8194" name="Picture 2" descr="L1 vs L2 properties (regularization)">
            <a:hlinkClick r:id="rId2"/>
            <a:extLst>
              <a:ext uri="{FF2B5EF4-FFF2-40B4-BE49-F238E27FC236}">
                <a16:creationId xmlns:a16="http://schemas.microsoft.com/office/drawing/2014/main" id="{F986BC7C-8E32-4830-8E72-D3752A0346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2894" y="1588662"/>
            <a:ext cx="5948336" cy="2125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L1-norm and L2-norm distance">
            <a:extLst>
              <a:ext uri="{FF2B5EF4-FFF2-40B4-BE49-F238E27FC236}">
                <a16:creationId xmlns:a16="http://schemas.microsoft.com/office/drawing/2014/main" id="{77110BDA-009E-4818-B61B-B0E70E3B7C9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647" y="1483298"/>
            <a:ext cx="2620006" cy="2641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>
            <a:extLst>
              <a:ext uri="{FF2B5EF4-FFF2-40B4-BE49-F238E27FC236}">
                <a16:creationId xmlns:a16="http://schemas.microsoft.com/office/drawing/2014/main" id="{9CAD0071-E1FC-4D62-8697-1BF9203D6E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736" y="4311067"/>
            <a:ext cx="3697763" cy="2227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6105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8D7E3-0EFE-4280-BA5C-E65E8B7DF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2259"/>
            <a:ext cx="10515600" cy="1325563"/>
          </a:xfrm>
        </p:spPr>
        <p:txBody>
          <a:bodyPr/>
          <a:lstStyle/>
          <a:p>
            <a:r>
              <a:rPr lang="en-US" altLang="ko-KR" dirty="0"/>
              <a:t>Logistic Regression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3A9A4-4F4B-4FE6-935C-BCBBF3E61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094" y="2174417"/>
            <a:ext cx="10515600" cy="4351338"/>
          </a:xfrm>
        </p:spPr>
        <p:txBody>
          <a:bodyPr/>
          <a:lstStyle/>
          <a:p>
            <a:r>
              <a:rPr lang="ko-KR" altLang="en-US" dirty="0"/>
              <a:t>선형적이지 않고 범주형 변수일때 쓰는 모델</a:t>
            </a:r>
            <a:endParaRPr lang="en-US" altLang="ko-KR" dirty="0"/>
          </a:p>
          <a:p>
            <a:r>
              <a:rPr lang="en-US" altLang="ko-KR" dirty="0"/>
              <a:t>Logit function</a:t>
            </a:r>
            <a:r>
              <a:rPr lang="ko-KR" altLang="en-US" dirty="0"/>
              <a:t>을 사용 </a:t>
            </a:r>
          </a:p>
        </p:txBody>
      </p:sp>
      <p:pic>
        <p:nvPicPr>
          <p:cNvPr id="11266" name="Picture 2" descr="Understanding Logistic Regression – Equiskill.com">
            <a:extLst>
              <a:ext uri="{FF2B5EF4-FFF2-40B4-BE49-F238E27FC236}">
                <a16:creationId xmlns:a16="http://schemas.microsoft.com/office/drawing/2014/main" id="{32043250-68A4-40D5-AAD9-02E371F37A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101" y="3597826"/>
            <a:ext cx="4707702" cy="2579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9445BA-C9A3-407A-A96D-1501023CBD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892" y="2722775"/>
            <a:ext cx="6248400" cy="609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7FB37D-8759-4ED4-82E7-543DF5484F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7786" y="4596991"/>
            <a:ext cx="5239113" cy="1250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038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8D7E3-0EFE-4280-BA5C-E65E8B7DF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Neural Network, Neuron</a:t>
            </a:r>
            <a:endParaRPr lang="ko-KR" altLang="en-US" dirty="0"/>
          </a:p>
        </p:txBody>
      </p:sp>
      <p:pic>
        <p:nvPicPr>
          <p:cNvPr id="10242" name="Picture 2" descr="7 types of Artificial Neural Networks for Natural Language Processing | by  Data Monsters | Medium">
            <a:extLst>
              <a:ext uri="{FF2B5EF4-FFF2-40B4-BE49-F238E27FC236}">
                <a16:creationId xmlns:a16="http://schemas.microsoft.com/office/drawing/2014/main" id="{B22B1206-8F88-44DF-A333-5F0AD10706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772" y="1769518"/>
            <a:ext cx="5862670" cy="463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B357540-B184-45A9-8FA8-6A908BB34023}"/>
              </a:ext>
            </a:extLst>
          </p:cNvPr>
          <p:cNvCxnSpPr>
            <a:cxnSpLocks/>
          </p:cNvCxnSpPr>
          <p:nvPr/>
        </p:nvCxnSpPr>
        <p:spPr>
          <a:xfrm flipH="1">
            <a:off x="7007832" y="1769518"/>
            <a:ext cx="1258569" cy="6265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3186036-1F71-4930-9440-1CB0DF30384A}"/>
              </a:ext>
            </a:extLst>
          </p:cNvPr>
          <p:cNvCxnSpPr>
            <a:cxnSpLocks/>
          </p:cNvCxnSpPr>
          <p:nvPr/>
        </p:nvCxnSpPr>
        <p:spPr>
          <a:xfrm flipH="1">
            <a:off x="4220776" y="2226134"/>
            <a:ext cx="355620" cy="3861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7850D78-34E3-489C-9331-6D8A7EC5F330}"/>
              </a:ext>
            </a:extLst>
          </p:cNvPr>
          <p:cNvSpPr txBox="1"/>
          <p:nvPr/>
        </p:nvSpPr>
        <p:spPr>
          <a:xfrm>
            <a:off x="4492869" y="1962638"/>
            <a:ext cx="1010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Neuron</a:t>
            </a:r>
            <a:endParaRPr lang="ko-KR" alt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34A079-DDC5-4663-89A8-C422A42D7FE4}"/>
              </a:ext>
            </a:extLst>
          </p:cNvPr>
          <p:cNvSpPr txBox="1"/>
          <p:nvPr/>
        </p:nvSpPr>
        <p:spPr>
          <a:xfrm>
            <a:off x="8204492" y="1400186"/>
            <a:ext cx="1943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Neural Network</a:t>
            </a:r>
            <a:endParaRPr lang="ko-KR" alt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2DCA07-4761-4277-B6D0-EA653D6DA718}"/>
              </a:ext>
            </a:extLst>
          </p:cNvPr>
          <p:cNvSpPr txBox="1"/>
          <p:nvPr/>
        </p:nvSpPr>
        <p:spPr>
          <a:xfrm>
            <a:off x="7287358" y="3311303"/>
            <a:ext cx="40664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Neurons </a:t>
            </a:r>
            <a:r>
              <a:rPr lang="ko-KR" altLang="en-US" dirty="0">
                <a:latin typeface="Consolas" panose="020B0609020204030204" pitchFamily="49" charset="0"/>
              </a:rPr>
              <a:t>들로 이루어졌으며 비선형적으로 갖는 여러</a:t>
            </a:r>
            <a:r>
              <a:rPr lang="en-US" altLang="ko-KR" dirty="0">
                <a:latin typeface="Consolas" panose="020B0609020204030204" pitchFamily="49" charset="0"/>
              </a:rPr>
              <a:t>Hidden Layer</a:t>
            </a:r>
            <a:r>
              <a:rPr lang="ko-KR" altLang="en-US" dirty="0">
                <a:latin typeface="Consolas" panose="020B0609020204030204" pitchFamily="49" charset="0"/>
              </a:rPr>
              <a:t>를 하나 이상 가진 모델</a:t>
            </a:r>
            <a:r>
              <a:rPr lang="en-US" altLang="ko-KR" dirty="0">
                <a:latin typeface="Consolas" panose="020B0609020204030204" pitchFamily="49" charset="0"/>
              </a:rPr>
              <a:t>. </a:t>
            </a:r>
            <a:r>
              <a:rPr lang="ko-KR" altLang="en-US" dirty="0">
                <a:latin typeface="Consolas" panose="020B0609020204030204" pitchFamily="49" charset="0"/>
              </a:rPr>
              <a:t>사람의 두뇌를 본뜬 모델이다</a:t>
            </a:r>
            <a:r>
              <a:rPr lang="en-US" altLang="ko-KR" dirty="0">
                <a:latin typeface="Consolas" panose="020B0609020204030204" pitchFamily="49" charset="0"/>
              </a:rPr>
              <a:t>.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371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8D7E3-0EFE-4280-BA5C-E65E8B7DF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Gradient Descent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3A9A4-4F4B-4FE6-935C-BCBBF3E61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Consolas" panose="020B0609020204030204" pitchFamily="49" charset="0"/>
              </a:rPr>
              <a:t>함수 값을 최소로 하는 점은 전체 함수를 모를경우 현재 위치의 기울기를 따라 내려가면 된다는 개념</a:t>
            </a:r>
            <a:r>
              <a:rPr lang="en-US" altLang="ko-KR" dirty="0">
                <a:latin typeface="Consolas" panose="020B0609020204030204" pitchFamily="49" charset="0"/>
              </a:rPr>
              <a:t>.</a:t>
            </a:r>
          </a:p>
          <a:p>
            <a:r>
              <a:rPr lang="ko-KR" altLang="en-US" dirty="0">
                <a:latin typeface="Consolas" panose="020B0609020204030204" pitchFamily="49" charset="0"/>
              </a:rPr>
              <a:t>가설을 세우고</a:t>
            </a:r>
            <a:r>
              <a:rPr lang="en-US" altLang="ko-KR" dirty="0">
                <a:latin typeface="Consolas" panose="020B0609020204030204" pitchFamily="49" charset="0"/>
              </a:rPr>
              <a:t>(cost function) </a:t>
            </a:r>
            <a:r>
              <a:rPr lang="ko-KR" altLang="en-US" dirty="0">
                <a:latin typeface="Consolas" panose="020B0609020204030204" pitchFamily="49" charset="0"/>
              </a:rPr>
              <a:t>가설에서의 </a:t>
            </a:r>
            <a:r>
              <a:rPr lang="en-US" altLang="ko-KR" dirty="0">
                <a:latin typeface="Consolas" panose="020B0609020204030204" pitchFamily="49" charset="0"/>
              </a:rPr>
              <a:t>cost</a:t>
            </a:r>
            <a:r>
              <a:rPr lang="ko-KR" altLang="en-US" dirty="0">
                <a:latin typeface="Consolas" panose="020B0609020204030204" pitchFamily="49" charset="0"/>
              </a:rPr>
              <a:t>값을 </a:t>
            </a:r>
            <a:r>
              <a:rPr lang="en-US" altLang="ko-KR" dirty="0">
                <a:latin typeface="Consolas" panose="020B0609020204030204" pitchFamily="49" charset="0"/>
              </a:rPr>
              <a:t>minimize</a:t>
            </a:r>
            <a:r>
              <a:rPr lang="ko-KR" altLang="en-US" dirty="0">
                <a:latin typeface="Consolas" panose="020B0609020204030204" pitchFamily="49" charset="0"/>
              </a:rPr>
              <a:t>하는 값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ko-KR" altLang="en-US" dirty="0">
                <a:latin typeface="Consolas" panose="020B0609020204030204" pitchFamily="49" charset="0"/>
              </a:rPr>
              <a:t>가중치</a:t>
            </a:r>
            <a:r>
              <a:rPr lang="en-US" altLang="ko-KR" dirty="0">
                <a:latin typeface="Consolas" panose="020B0609020204030204" pitchFamily="49" charset="0"/>
              </a:rPr>
              <a:t>)</a:t>
            </a:r>
            <a:r>
              <a:rPr lang="ko-KR" altLang="en-US" dirty="0">
                <a:latin typeface="Consolas" panose="020B0609020204030204" pitchFamily="49" charset="0"/>
              </a:rPr>
              <a:t>를 찾으면 그것이 가설에서 가장 적합한 가중치 값</a:t>
            </a:r>
            <a:r>
              <a:rPr lang="en-US" altLang="ko-KR" dirty="0">
                <a:latin typeface="Consolas" panose="020B0609020204030204" pitchFamily="49" charset="0"/>
              </a:rPr>
              <a:t>.</a:t>
            </a:r>
          </a:p>
          <a:p>
            <a:r>
              <a:rPr lang="ko-KR" altLang="en-US" dirty="0">
                <a:latin typeface="Consolas" panose="020B0609020204030204" pitchFamily="49" charset="0"/>
              </a:rPr>
              <a:t>최소값을 찾는 알고리즘은 </a:t>
            </a:r>
            <a:r>
              <a:rPr lang="en-US" altLang="ko-KR" dirty="0">
                <a:latin typeface="Consolas" panose="020B0609020204030204" pitchFamily="49" charset="0"/>
              </a:rPr>
              <a:t>SGD, ADAM, </a:t>
            </a:r>
            <a:r>
              <a:rPr lang="en-US" altLang="ko-KR" dirty="0" err="1">
                <a:latin typeface="Consolas" panose="020B0609020204030204" pitchFamily="49" charset="0"/>
              </a:rPr>
              <a:t>ADAgrad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ko-KR" altLang="en-US" dirty="0">
                <a:latin typeface="Consolas" panose="020B0609020204030204" pitchFamily="49" charset="0"/>
              </a:rPr>
              <a:t>등이 있다</a:t>
            </a:r>
            <a:r>
              <a:rPr lang="en-US" altLang="ko-KR" dirty="0">
                <a:latin typeface="Consolas" panose="020B0609020204030204" pitchFamily="49" charset="0"/>
              </a:rPr>
              <a:t>.</a:t>
            </a:r>
          </a:p>
          <a:p>
            <a:r>
              <a:rPr lang="ko-KR" altLang="en-US" dirty="0">
                <a:latin typeface="Consolas" panose="020B0609020204030204" pitchFamily="49" charset="0"/>
              </a:rPr>
              <a:t>회귀모델의 종류</a:t>
            </a:r>
            <a:r>
              <a:rPr lang="en-US" altLang="ko-KR" dirty="0">
                <a:latin typeface="Consolas" panose="020B0609020204030204" pitchFamily="49" charset="0"/>
              </a:rPr>
              <a:t>(Linear Regression,</a:t>
            </a:r>
            <a:r>
              <a:rPr lang="ko-KR" altLang="en-US" dirty="0"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</a:rPr>
              <a:t>Logistic</a:t>
            </a:r>
            <a:r>
              <a:rPr lang="ko-KR" altLang="en-US" dirty="0"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</a:rPr>
              <a:t>Regression, </a:t>
            </a:r>
            <a:r>
              <a:rPr lang="ko-KR" altLang="en-US" dirty="0">
                <a:latin typeface="Consolas" panose="020B0609020204030204" pitchFamily="49" charset="0"/>
              </a:rPr>
              <a:t>등</a:t>
            </a:r>
            <a:r>
              <a:rPr lang="en-US" altLang="ko-KR" dirty="0">
                <a:latin typeface="Consolas" panose="020B0609020204030204" pitchFamily="49" charset="0"/>
              </a:rPr>
              <a:t>)</a:t>
            </a:r>
            <a:r>
              <a:rPr lang="ko-KR" altLang="en-US" dirty="0">
                <a:latin typeface="Consolas" panose="020B0609020204030204" pitchFamily="49" charset="0"/>
              </a:rPr>
              <a:t> 에 따라 </a:t>
            </a:r>
            <a:r>
              <a:rPr lang="en-US" altLang="ko-KR" dirty="0">
                <a:latin typeface="Consolas" panose="020B0609020204030204" pitchFamily="49" charset="0"/>
              </a:rPr>
              <a:t>Cost Function</a:t>
            </a:r>
            <a:r>
              <a:rPr lang="ko-KR" altLang="en-US" dirty="0">
                <a:latin typeface="Consolas" panose="020B0609020204030204" pitchFamily="49" charset="0"/>
              </a:rPr>
              <a:t>이 달라짐</a:t>
            </a:r>
            <a:r>
              <a:rPr lang="en-US" altLang="ko-KR" dirty="0">
                <a:latin typeface="Consolas" panose="020B0609020204030204" pitchFamily="49" charset="0"/>
              </a:rPr>
              <a:t>.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863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8D7E3-0EFE-4280-BA5C-E65E8B7DF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9137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Heuristic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3A9A4-4F4B-4FE6-935C-BCBBF3E61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i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algun Gothic" panose="020B0503020000020004" pitchFamily="50" charset="-127"/>
              </a:rPr>
              <a:t>휴리스틱 알고리즘은 탐색트리의 노드에 정의된 함수 </a:t>
            </a:r>
            <a:r>
              <a:rPr lang="en-US" altLang="ko-KR" i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algun Gothic" panose="020B0503020000020004" pitchFamily="50" charset="-127"/>
              </a:rPr>
              <a:t>h(n) </a:t>
            </a:r>
            <a:r>
              <a:rPr lang="ko-KR" altLang="en-US" i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algun Gothic" panose="020B0503020000020004" pitchFamily="50" charset="-127"/>
              </a:rPr>
              <a:t>로서 그 노드에서 목표 노드까지의 가장 비용이 적게드는 경로를 찾아 그 비용을 추정하는데 사용</a:t>
            </a:r>
            <a:endParaRPr lang="en-US" altLang="ko-KR" i="0" dirty="0">
              <a:solidFill>
                <a:srgbClr val="000000"/>
              </a:solidFill>
              <a:effectLst/>
              <a:latin typeface="Consolas" panose="020B0609020204030204" pitchFamily="49" charset="0"/>
              <a:ea typeface="Malgun Gothic" panose="020B0503020000020004" pitchFamily="50" charset="-127"/>
            </a:endParaRPr>
          </a:p>
          <a:p>
            <a:pPr marL="0" indent="0">
              <a:buNone/>
            </a:pPr>
            <a:endParaRPr lang="en-US" altLang="ko-KR" i="0" dirty="0">
              <a:solidFill>
                <a:srgbClr val="000000"/>
              </a:solidFill>
              <a:effectLst/>
              <a:latin typeface="Consolas" panose="020B0609020204030204" pitchFamily="49" charset="0"/>
              <a:ea typeface="Malgun Gothic" panose="020B0503020000020004" pitchFamily="50" charset="-127"/>
            </a:endParaRPr>
          </a:p>
          <a:p>
            <a:r>
              <a:rPr lang="ko-KR" altLang="en-US" b="1" dirty="0">
                <a:solidFill>
                  <a:srgbClr val="000000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예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) A* Algorithm</a:t>
            </a:r>
            <a:endParaRPr lang="ko-KR" altLang="en-US" b="1" dirty="0">
              <a:latin typeface="Consolas" panose="020B0609020204030204" pitchFamily="49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DA49D5F-0605-4FAF-8063-5C33989F42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7889" y="3252788"/>
            <a:ext cx="3848100" cy="292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9606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8D7E3-0EFE-4280-BA5C-E65E8B7DF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9137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Heuristic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3A9A4-4F4B-4FE6-935C-BCBBF3E61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i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algun Gothic" panose="020B0503020000020004" pitchFamily="50" charset="-127"/>
              </a:rPr>
              <a:t>AI</a:t>
            </a:r>
            <a:r>
              <a:rPr lang="ko-KR" altLang="en-US" i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algun Gothic" panose="020B0503020000020004" pitchFamily="50" charset="-127"/>
              </a:rPr>
              <a:t>는 </a:t>
            </a:r>
            <a:r>
              <a:rPr lang="en-US" altLang="ko-KR" i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algun Gothic" panose="020B0503020000020004" pitchFamily="50" charset="-127"/>
              </a:rPr>
              <a:t>Heuristic </a:t>
            </a:r>
            <a:r>
              <a:rPr lang="ko-KR" altLang="en-US" i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algun Gothic" panose="020B0503020000020004" pitchFamily="50" charset="-127"/>
              </a:rPr>
              <a:t>한 방법으로 문제의 해답을 찾는다</a:t>
            </a:r>
            <a:r>
              <a:rPr lang="en-US" altLang="ko-KR" i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algun Gothic" panose="020B0503020000020004" pitchFamily="50" charset="-127"/>
              </a:rPr>
              <a:t>.</a:t>
            </a:r>
          </a:p>
          <a:p>
            <a:pPr marL="0" indent="0">
              <a:buNone/>
            </a:pPr>
            <a:endParaRPr lang="en-US" altLang="ko-KR" i="0" dirty="0">
              <a:solidFill>
                <a:srgbClr val="000000"/>
              </a:solidFill>
              <a:effectLst/>
              <a:latin typeface="Consolas" panose="020B0609020204030204" pitchFamily="49" charset="0"/>
              <a:ea typeface="Malgun Gothic" panose="020B0503020000020004" pitchFamily="50" charset="-127"/>
            </a:endParaRPr>
          </a:p>
          <a:p>
            <a:r>
              <a:rPr lang="ko-KR" altLang="en-US" b="1" dirty="0">
                <a:solidFill>
                  <a:srgbClr val="000000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증명되지 않았으며 정해진 방법이 없지만 이전의 경험을 적용하여 문제를 푸는 방식이다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.</a:t>
            </a:r>
            <a:endParaRPr lang="ko-KR" altLang="en-US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023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8D7E3-0EFE-4280-BA5C-E65E8B7DF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Hyperplane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3A9A4-4F4B-4FE6-935C-BCBBF3E61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4238" y="1614609"/>
            <a:ext cx="10515600" cy="4351338"/>
          </a:xfrm>
        </p:spPr>
        <p:txBody>
          <a:bodyPr/>
          <a:lstStyle/>
          <a:p>
            <a:r>
              <a:rPr lang="ko-KR" altLang="en-US" dirty="0">
                <a:effectLst/>
                <a:latin typeface="Consolas" panose="020B0609020204030204" pitchFamily="49" charset="0"/>
              </a:rPr>
              <a:t>한 공간을 두 부분공간으로 나누는 경계</a:t>
            </a:r>
            <a:r>
              <a:rPr lang="en-US" altLang="ko-KR" dirty="0">
                <a:effectLst/>
                <a:latin typeface="Consolas" panose="020B0609020204030204" pitchFamily="49" charset="0"/>
              </a:rPr>
              <a:t>.</a:t>
            </a:r>
          </a:p>
          <a:p>
            <a:endParaRPr lang="en-US" altLang="ko-KR" dirty="0">
              <a:effectLst/>
              <a:latin typeface="Consolas" panose="020B0609020204030204" pitchFamily="49" charset="0"/>
            </a:endParaRPr>
          </a:p>
          <a:p>
            <a:r>
              <a:rPr lang="en-US" altLang="ko-KR" dirty="0">
                <a:effectLst/>
                <a:latin typeface="Consolas" panose="020B0609020204030204" pitchFamily="49" charset="0"/>
              </a:rPr>
              <a:t>SVM</a:t>
            </a:r>
            <a:r>
              <a:rPr lang="ko-KR" altLang="en-US" dirty="0">
                <a:effectLst/>
                <a:latin typeface="Consolas" panose="020B0609020204030204" pitchFamily="49" charset="0"/>
              </a:rPr>
              <a:t>은 초고차원에서 </a:t>
            </a:r>
            <a:r>
              <a:rPr lang="en-US" altLang="ko-KR" dirty="0">
                <a:effectLst/>
                <a:latin typeface="Consolas" panose="020B0609020204030204" pitchFamily="49" charset="0"/>
              </a:rPr>
              <a:t>Hyperplane</a:t>
            </a:r>
            <a:r>
              <a:rPr lang="ko-KR" altLang="en-US" dirty="0">
                <a:effectLst/>
                <a:latin typeface="Consolas" panose="020B0609020204030204" pitchFamily="49" charset="0"/>
              </a:rPr>
              <a:t>을 사용해 </a:t>
            </a:r>
            <a:r>
              <a:rPr lang="en-US" altLang="ko-KR" dirty="0">
                <a:effectLst/>
                <a:latin typeface="Consolas" panose="020B0609020204030204" pitchFamily="49" charset="0"/>
              </a:rPr>
              <a:t>positive class </a:t>
            </a:r>
            <a:r>
              <a:rPr lang="ko-KR" altLang="en-US" dirty="0">
                <a:effectLst/>
                <a:latin typeface="Consolas" panose="020B0609020204030204" pitchFamily="49" charset="0"/>
              </a:rPr>
              <a:t>와 </a:t>
            </a:r>
            <a:r>
              <a:rPr lang="en-US" altLang="ko-KR" dirty="0">
                <a:effectLst/>
                <a:latin typeface="Consolas" panose="020B0609020204030204" pitchFamily="49" charset="0"/>
              </a:rPr>
              <a:t>negative class </a:t>
            </a:r>
            <a:r>
              <a:rPr lang="ko-KR" altLang="en-US" dirty="0">
                <a:effectLst/>
                <a:latin typeface="Consolas" panose="020B0609020204030204" pitchFamily="49" charset="0"/>
              </a:rPr>
              <a:t>를 구별한다</a:t>
            </a:r>
            <a:r>
              <a:rPr lang="en-US" altLang="ko-KR" dirty="0">
                <a:effectLst/>
                <a:latin typeface="Consolas" panose="020B0609020204030204" pitchFamily="49" charset="0"/>
              </a:rPr>
              <a:t>.</a:t>
            </a:r>
          </a:p>
          <a:p>
            <a:endParaRPr lang="ko-KR" alt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293A535-7F3F-4F08-8F6E-A532E381B1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814" y="3684464"/>
            <a:ext cx="4813238" cy="297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573C630-445F-403F-977C-C2CE7F2A22D6}"/>
              </a:ext>
            </a:extLst>
          </p:cNvPr>
          <p:cNvCxnSpPr>
            <a:cxnSpLocks/>
          </p:cNvCxnSpPr>
          <p:nvPr/>
        </p:nvCxnSpPr>
        <p:spPr>
          <a:xfrm flipH="1">
            <a:off x="5451231" y="4202723"/>
            <a:ext cx="1718896" cy="27256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CFDCE76-B025-4DD5-9900-C8B401D03E6B}"/>
              </a:ext>
            </a:extLst>
          </p:cNvPr>
          <p:cNvSpPr txBox="1"/>
          <p:nvPr/>
        </p:nvSpPr>
        <p:spPr>
          <a:xfrm>
            <a:off x="7222122" y="3934558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hyperplane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9996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8D7E3-0EFE-4280-BA5C-E65E8B7DF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L1 Loss</a:t>
            </a:r>
            <a:endParaRPr lang="ko-KR" altLang="en-US" dirty="0"/>
          </a:p>
        </p:txBody>
      </p:sp>
      <p:pic>
        <p:nvPicPr>
          <p:cNvPr id="9" name="Picture 8" descr="Diagram, schematic&#10;&#10;Description automatically generated">
            <a:extLst>
              <a:ext uri="{FF2B5EF4-FFF2-40B4-BE49-F238E27FC236}">
                <a16:creationId xmlns:a16="http://schemas.microsoft.com/office/drawing/2014/main" id="{4E10BA50-BFF8-4339-8E4E-CDEA821478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220" y="1444494"/>
            <a:ext cx="3549559" cy="1325562"/>
          </a:xfrm>
          <a:prstGeom prst="rect">
            <a:avLst/>
          </a:prstGeo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19C68FA-CA67-49CB-8F71-56D744F64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952512"/>
            <a:ext cx="10515600" cy="3042935"/>
          </a:xfrm>
        </p:spPr>
        <p:txBody>
          <a:bodyPr/>
          <a:lstStyle/>
          <a:p>
            <a:r>
              <a:rPr lang="en-US" altLang="ko-KR" dirty="0"/>
              <a:t>Standard Loss Function</a:t>
            </a:r>
          </a:p>
          <a:p>
            <a:r>
              <a:rPr lang="en-US" altLang="ko-KR" dirty="0"/>
              <a:t>LAD(Least Absolute Deviations) </a:t>
            </a:r>
            <a:r>
              <a:rPr lang="ko-KR" altLang="en-US" dirty="0"/>
              <a:t>라고도 불림</a:t>
            </a:r>
            <a:endParaRPr lang="en-US" altLang="ko-KR" dirty="0"/>
          </a:p>
          <a:p>
            <a:r>
              <a:rPr lang="en-US" altLang="ko-KR" dirty="0"/>
              <a:t>L2 Loss function </a:t>
            </a:r>
            <a:r>
              <a:rPr lang="ko-KR" altLang="en-US" dirty="0"/>
              <a:t>과 비교하여 </a:t>
            </a:r>
            <a:r>
              <a:rPr lang="en-US" altLang="ko-KR" dirty="0"/>
              <a:t>outlier</a:t>
            </a:r>
            <a:r>
              <a:rPr lang="ko-KR" altLang="en-US" dirty="0"/>
              <a:t>때문에 </a:t>
            </a:r>
            <a:r>
              <a:rPr lang="en-US" altLang="ko-KR" dirty="0"/>
              <a:t>Loss function</a:t>
            </a:r>
            <a:r>
              <a:rPr lang="ko-KR" altLang="en-US" dirty="0"/>
              <a:t>이 급하게 바뀌지 않는다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2998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8D7E3-0EFE-4280-BA5C-E65E8B7DF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L2 Loss</a:t>
            </a:r>
            <a:r>
              <a:rPr lang="ko-KR" alt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3A9A4-4F4B-4FE6-935C-BCBBF3E61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67786"/>
            <a:ext cx="10515600" cy="3509177"/>
          </a:xfrm>
        </p:spPr>
        <p:txBody>
          <a:bodyPr/>
          <a:lstStyle/>
          <a:p>
            <a:r>
              <a:rPr lang="en-US" altLang="ko-KR" dirty="0"/>
              <a:t>Standard Loss Function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LSE(Least Square Error)</a:t>
            </a:r>
            <a:r>
              <a:rPr lang="en-US" altLang="ko-KR" dirty="0"/>
              <a:t> </a:t>
            </a:r>
            <a:r>
              <a:rPr lang="ko-KR" altLang="en-US" dirty="0"/>
              <a:t>라고도 불림</a:t>
            </a:r>
            <a:endParaRPr lang="en-US" altLang="ko-KR" dirty="0"/>
          </a:p>
          <a:p>
            <a:r>
              <a:rPr lang="en-US" altLang="ko-KR" dirty="0"/>
              <a:t>L1</a:t>
            </a:r>
            <a:r>
              <a:rPr lang="ko-KR" altLang="en-US" dirty="0"/>
              <a:t>에다가 </a:t>
            </a:r>
            <a:r>
              <a:rPr lang="en-US" altLang="ko-KR" dirty="0"/>
              <a:t>Summation </a:t>
            </a:r>
            <a:r>
              <a:rPr lang="ko-KR" altLang="en-US" dirty="0"/>
              <a:t>하기 전에 제곱한 식</a:t>
            </a:r>
            <a:endParaRPr lang="en-US" altLang="ko-KR" dirty="0"/>
          </a:p>
          <a:p>
            <a:r>
              <a:rPr lang="en-US" altLang="ko-KR" dirty="0"/>
              <a:t>Outlier</a:t>
            </a:r>
            <a:r>
              <a:rPr lang="ko-KR" altLang="en-US" dirty="0"/>
              <a:t>의 영향이 </a:t>
            </a:r>
            <a:r>
              <a:rPr lang="en-US" altLang="ko-KR" dirty="0"/>
              <a:t>function</a:t>
            </a:r>
            <a:r>
              <a:rPr lang="ko-KR" altLang="en-US" dirty="0"/>
              <a:t>에 </a:t>
            </a:r>
            <a:r>
              <a:rPr lang="en-US" altLang="ko-KR" dirty="0"/>
              <a:t>L1 </a:t>
            </a:r>
            <a:r>
              <a:rPr lang="ko-KR" altLang="en-US" dirty="0"/>
              <a:t>보다 큼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9" name="Picture 8" descr="Text, letter&#10;&#10;Description automatically generated">
            <a:extLst>
              <a:ext uri="{FF2B5EF4-FFF2-40B4-BE49-F238E27FC236}">
                <a16:creationId xmlns:a16="http://schemas.microsoft.com/office/drawing/2014/main" id="{67259975-1613-43E7-BCD4-8E598DF883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239" y="1425402"/>
            <a:ext cx="3151814" cy="1143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095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8D7E3-0EFE-4280-BA5C-E65E8B7DF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L1 Loss vs L2 Loss</a:t>
            </a:r>
            <a:r>
              <a:rPr lang="ko-KR" altLang="en-US" dirty="0">
                <a:latin typeface="Consolas" panose="020B0609020204030204" pitchFamily="49" charset="0"/>
              </a:rPr>
              <a:t> </a:t>
            </a:r>
          </a:p>
        </p:txBody>
      </p:sp>
      <p:pic>
        <p:nvPicPr>
          <p:cNvPr id="6146" name="Picture 2" descr="L1 vs L2 properties (loss function)">
            <a:extLst>
              <a:ext uri="{FF2B5EF4-FFF2-40B4-BE49-F238E27FC236}">
                <a16:creationId xmlns:a16="http://schemas.microsoft.com/office/drawing/2014/main" id="{CA9C3CA5-E0A3-4FDF-B2A1-60B318E884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3098" y="2055569"/>
            <a:ext cx="5702146" cy="1760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views">
            <a:extLst>
              <a:ext uri="{FF2B5EF4-FFF2-40B4-BE49-F238E27FC236}">
                <a16:creationId xmlns:a16="http://schemas.microsoft.com/office/drawing/2014/main" id="{94EC9C9A-0080-4311-8E3B-4485DFC5781E}"/>
              </a:ext>
            </a:extLst>
          </p:cNvPr>
          <p:cNvPicPr>
            <a:picLocks noGrp="1" noChangeAspect="1" noChangeArrowheads="1" noCro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7115" y="1877201"/>
            <a:ext cx="3682748" cy="4363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D419B30-4CBA-4AF0-988B-AD0E349BD9F4}"/>
              </a:ext>
            </a:extLst>
          </p:cNvPr>
          <p:cNvSpPr txBox="1"/>
          <p:nvPr/>
        </p:nvSpPr>
        <p:spPr>
          <a:xfrm>
            <a:off x="5949628" y="4417719"/>
            <a:ext cx="3869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Green Line :</a:t>
            </a:r>
            <a:r>
              <a:rPr lang="ko-KR" altLang="en-US" dirty="0"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</a:rPr>
              <a:t>L1 loss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Red Line :</a:t>
            </a:r>
            <a:r>
              <a:rPr lang="ko-KR" altLang="en-US" dirty="0"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</a:rPr>
              <a:t>L2 loss</a:t>
            </a:r>
          </a:p>
        </p:txBody>
      </p:sp>
    </p:spTree>
    <p:extLst>
      <p:ext uri="{BB962C8B-B14F-4D97-AF65-F5344CB8AC3E}">
        <p14:creationId xmlns:p14="http://schemas.microsoft.com/office/powerpoint/2010/main" val="3339756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8D7E3-0EFE-4280-BA5C-E65E8B7DF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L1 Regularization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3A9A4-4F4B-4FE6-935C-BCBBF3E61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28950"/>
            <a:ext cx="10515600" cy="3148013"/>
          </a:xfrm>
        </p:spPr>
        <p:txBody>
          <a:bodyPr/>
          <a:lstStyle/>
          <a:p>
            <a:r>
              <a:rPr lang="en-US" altLang="ko-KR" dirty="0"/>
              <a:t>Overfitting</a:t>
            </a:r>
            <a:r>
              <a:rPr lang="ko-KR" altLang="en-US" dirty="0"/>
              <a:t>을 방지하는 기법</a:t>
            </a:r>
            <a:endParaRPr lang="en-US" altLang="ko-KR" dirty="0"/>
          </a:p>
          <a:p>
            <a:r>
              <a:rPr lang="en-US" altLang="ko-KR" dirty="0"/>
              <a:t>Aka, </a:t>
            </a:r>
            <a:r>
              <a:rPr lang="en-US" altLang="ko-KR" b="1" dirty="0"/>
              <a:t>Lasso Regression</a:t>
            </a:r>
          </a:p>
          <a:p>
            <a:r>
              <a:rPr lang="en-US" altLang="ko-KR" dirty="0"/>
              <a:t>Lambda</a:t>
            </a:r>
            <a:r>
              <a:rPr lang="ko-KR" altLang="en-US" dirty="0"/>
              <a:t>가 작아질 수록 약한 </a:t>
            </a:r>
            <a:r>
              <a:rPr lang="en-US" altLang="ko-KR" dirty="0"/>
              <a:t>normalization</a:t>
            </a:r>
            <a:r>
              <a:rPr lang="ko-KR" altLang="en-US" dirty="0"/>
              <a:t>이 적용</a:t>
            </a:r>
            <a:endParaRPr lang="en-US" altLang="ko-KR" dirty="0"/>
          </a:p>
          <a:p>
            <a:r>
              <a:rPr lang="en-US" altLang="ko-KR" dirty="0"/>
              <a:t>Feature</a:t>
            </a:r>
            <a:r>
              <a:rPr lang="ko-KR" altLang="en-US" dirty="0"/>
              <a:t> </a:t>
            </a:r>
            <a:r>
              <a:rPr lang="en-US" altLang="ko-KR" dirty="0"/>
              <a:t>Selection</a:t>
            </a:r>
            <a:r>
              <a:rPr lang="ko-KR" altLang="en-US" dirty="0"/>
              <a:t>할 때 유용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4" name="Content Placeholder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B10A6272-332C-46B6-BA5B-545AF83448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8268" y="1459524"/>
            <a:ext cx="5997654" cy="1227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489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847</TotalTime>
  <Words>360</Words>
  <Application>Microsoft Office PowerPoint</Application>
  <PresentationFormat>Widescreen</PresentationFormat>
  <Paragraphs>54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맑은 고딕</vt:lpstr>
      <vt:lpstr>Arial</vt:lpstr>
      <vt:lpstr>Consolas</vt:lpstr>
      <vt:lpstr>Office Theme</vt:lpstr>
      <vt:lpstr>Full Softmax</vt:lpstr>
      <vt:lpstr>Gradient Descent</vt:lpstr>
      <vt:lpstr>Heuristic</vt:lpstr>
      <vt:lpstr>Heuristic</vt:lpstr>
      <vt:lpstr>Hyperplane</vt:lpstr>
      <vt:lpstr>L1 Loss</vt:lpstr>
      <vt:lpstr>L2 Loss </vt:lpstr>
      <vt:lpstr>L1 Loss vs L2 Loss </vt:lpstr>
      <vt:lpstr>L1 Regularization</vt:lpstr>
      <vt:lpstr>L2 Regularization</vt:lpstr>
      <vt:lpstr>L2 Regularization vs. L1 Regularization</vt:lpstr>
      <vt:lpstr>Logistic Regression</vt:lpstr>
      <vt:lpstr>Neural Network, Neuron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Full Softmax</dc:title>
  <dc:creator>Isaac Chae</dc:creator>
  <cp:lastModifiedBy>Isaac Chae</cp:lastModifiedBy>
  <cp:revision>17</cp:revision>
  <dcterms:created xsi:type="dcterms:W3CDTF">2021-01-18T12:43:51Z</dcterms:created>
  <dcterms:modified xsi:type="dcterms:W3CDTF">2021-01-19T03:01:02Z</dcterms:modified>
</cp:coreProperties>
</file>