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64" r:id="rId6"/>
    <p:sldId id="265" r:id="rId7"/>
    <p:sldId id="266" r:id="rId8"/>
    <p:sldId id="259" r:id="rId9"/>
    <p:sldId id="268" r:id="rId10"/>
    <p:sldId id="260" r:id="rId11"/>
    <p:sldId id="267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8E976-D1C8-4EA5-92A5-C5BE02F4FDF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A9FCED-F9D6-47BA-AB9D-829E05690A77}">
      <dgm:prSet/>
      <dgm:spPr/>
      <dgm:t>
        <a:bodyPr/>
        <a:lstStyle/>
        <a:p>
          <a:r>
            <a:rPr lang="en-US"/>
            <a:t>Classification</a:t>
          </a:r>
          <a:r>
            <a:rPr lang="ko-KR"/>
            <a:t> </a:t>
          </a:r>
          <a:r>
            <a:rPr lang="en-US"/>
            <a:t>: </a:t>
          </a:r>
          <a:r>
            <a:rPr lang="ko-KR"/>
            <a:t>주어진 </a:t>
          </a:r>
          <a:r>
            <a:rPr lang="en-US"/>
            <a:t>dataset</a:t>
          </a:r>
          <a:r>
            <a:rPr lang="ko-KR"/>
            <a:t>과 그에 해당하는 </a:t>
          </a:r>
          <a:r>
            <a:rPr lang="en-US"/>
            <a:t>label </a:t>
          </a:r>
          <a:r>
            <a:rPr lang="ko-KR"/>
            <a:t>들이 있고불연속적인 값을 입력으로 들어왔을 때 분류를 하는 것</a:t>
          </a:r>
          <a:r>
            <a:rPr lang="en-US"/>
            <a:t>.</a:t>
          </a:r>
          <a:r>
            <a:rPr lang="ko-KR"/>
            <a:t> </a:t>
          </a:r>
          <a:endParaRPr lang="en-US"/>
        </a:p>
      </dgm:t>
    </dgm:pt>
    <dgm:pt modelId="{8AAF1F0E-305B-4799-AB00-84BB3BCDBBC2}" type="parTrans" cxnId="{188FC5FF-D975-4532-8EEB-E8B013F64ADF}">
      <dgm:prSet/>
      <dgm:spPr/>
      <dgm:t>
        <a:bodyPr/>
        <a:lstStyle/>
        <a:p>
          <a:endParaRPr lang="en-US"/>
        </a:p>
      </dgm:t>
    </dgm:pt>
    <dgm:pt modelId="{3DB59CB2-86A1-4382-8BCE-AC59A4CDADB2}" type="sibTrans" cxnId="{188FC5FF-D975-4532-8EEB-E8B013F64ADF}">
      <dgm:prSet/>
      <dgm:spPr/>
      <dgm:t>
        <a:bodyPr/>
        <a:lstStyle/>
        <a:p>
          <a:endParaRPr lang="en-US"/>
        </a:p>
      </dgm:t>
    </dgm:pt>
    <dgm:pt modelId="{0E9BD584-354B-44D6-9E90-D83B8D9B0CE0}">
      <dgm:prSet/>
      <dgm:spPr/>
      <dgm:t>
        <a:bodyPr/>
        <a:lstStyle/>
        <a:p>
          <a:r>
            <a:rPr lang="en-US"/>
            <a:t>Regression : </a:t>
          </a:r>
          <a:r>
            <a:rPr lang="ko-KR"/>
            <a:t>주어진 </a:t>
          </a:r>
          <a:r>
            <a:rPr lang="en-US"/>
            <a:t>dataset</a:t>
          </a:r>
          <a:r>
            <a:rPr lang="ko-KR"/>
            <a:t>과 그에 해당하는 </a:t>
          </a:r>
          <a:r>
            <a:rPr lang="en-US"/>
            <a:t>label </a:t>
          </a:r>
          <a:r>
            <a:rPr lang="ko-KR"/>
            <a:t>들이 있고 연속적인 값을 특정한 함수에 넣어 값을 예측하는 것</a:t>
          </a:r>
          <a:r>
            <a:rPr lang="en-US"/>
            <a:t>.</a:t>
          </a:r>
        </a:p>
      </dgm:t>
    </dgm:pt>
    <dgm:pt modelId="{68982958-E4B4-4521-BE50-AD1550495EA5}" type="parTrans" cxnId="{6E70F672-6114-4AAB-B9B2-AE8C62D8A0B8}">
      <dgm:prSet/>
      <dgm:spPr/>
      <dgm:t>
        <a:bodyPr/>
        <a:lstStyle/>
        <a:p>
          <a:endParaRPr lang="en-US"/>
        </a:p>
      </dgm:t>
    </dgm:pt>
    <dgm:pt modelId="{A97A6F90-3438-4870-ADA4-6020FF8FF597}" type="sibTrans" cxnId="{6E70F672-6114-4AAB-B9B2-AE8C62D8A0B8}">
      <dgm:prSet/>
      <dgm:spPr/>
      <dgm:t>
        <a:bodyPr/>
        <a:lstStyle/>
        <a:p>
          <a:endParaRPr lang="en-US"/>
        </a:p>
      </dgm:t>
    </dgm:pt>
    <dgm:pt modelId="{A3308B74-C3E4-4FC5-9176-4FDDAB3125C8}">
      <dgm:prSet/>
      <dgm:spPr/>
      <dgm:t>
        <a:bodyPr/>
        <a:lstStyle/>
        <a:p>
          <a:r>
            <a:rPr lang="en-US"/>
            <a:t>Clustering : </a:t>
          </a:r>
          <a:r>
            <a:rPr lang="ko-KR"/>
            <a:t>데이터들의 특성을 보고 분류하는 방법을 결정 하는 것</a:t>
          </a:r>
          <a:r>
            <a:rPr lang="en-US"/>
            <a:t>.</a:t>
          </a:r>
        </a:p>
      </dgm:t>
    </dgm:pt>
    <dgm:pt modelId="{649D2AE2-26DE-42FD-B42C-C55409B75BCB}" type="parTrans" cxnId="{8958CB08-55B5-4A15-9395-8456A0F88A28}">
      <dgm:prSet/>
      <dgm:spPr/>
      <dgm:t>
        <a:bodyPr/>
        <a:lstStyle/>
        <a:p>
          <a:endParaRPr lang="en-US"/>
        </a:p>
      </dgm:t>
    </dgm:pt>
    <dgm:pt modelId="{EDB887FC-23AF-4F6B-AB6E-13B48D7434AB}" type="sibTrans" cxnId="{8958CB08-55B5-4A15-9395-8456A0F88A28}">
      <dgm:prSet/>
      <dgm:spPr/>
      <dgm:t>
        <a:bodyPr/>
        <a:lstStyle/>
        <a:p>
          <a:endParaRPr lang="en-US"/>
        </a:p>
      </dgm:t>
    </dgm:pt>
    <dgm:pt modelId="{748837AD-AEAB-40ED-8B7C-F91B4006CB64}" type="pres">
      <dgm:prSet presAssocID="{F5E8E976-D1C8-4EA5-92A5-C5BE02F4FDFC}" presName="vert0" presStyleCnt="0">
        <dgm:presLayoutVars>
          <dgm:dir/>
          <dgm:animOne val="branch"/>
          <dgm:animLvl val="lvl"/>
        </dgm:presLayoutVars>
      </dgm:prSet>
      <dgm:spPr/>
    </dgm:pt>
    <dgm:pt modelId="{B5013102-2B93-4FBC-8ACF-284C7B15BFCB}" type="pres">
      <dgm:prSet presAssocID="{C8A9FCED-F9D6-47BA-AB9D-829E05690A77}" presName="thickLine" presStyleLbl="alignNode1" presStyleIdx="0" presStyleCnt="3"/>
      <dgm:spPr/>
    </dgm:pt>
    <dgm:pt modelId="{37A6B854-8229-4C8D-8852-55397AD3F136}" type="pres">
      <dgm:prSet presAssocID="{C8A9FCED-F9D6-47BA-AB9D-829E05690A77}" presName="horz1" presStyleCnt="0"/>
      <dgm:spPr/>
    </dgm:pt>
    <dgm:pt modelId="{F109E46F-6780-4A19-965C-6AD9BCC68E1E}" type="pres">
      <dgm:prSet presAssocID="{C8A9FCED-F9D6-47BA-AB9D-829E05690A77}" presName="tx1" presStyleLbl="revTx" presStyleIdx="0" presStyleCnt="3"/>
      <dgm:spPr/>
    </dgm:pt>
    <dgm:pt modelId="{B3FADF95-3CEA-4379-B279-B7D90A6815EA}" type="pres">
      <dgm:prSet presAssocID="{C8A9FCED-F9D6-47BA-AB9D-829E05690A77}" presName="vert1" presStyleCnt="0"/>
      <dgm:spPr/>
    </dgm:pt>
    <dgm:pt modelId="{BCAE60D3-499F-462B-9A67-290B75B557E2}" type="pres">
      <dgm:prSet presAssocID="{0E9BD584-354B-44D6-9E90-D83B8D9B0CE0}" presName="thickLine" presStyleLbl="alignNode1" presStyleIdx="1" presStyleCnt="3"/>
      <dgm:spPr/>
    </dgm:pt>
    <dgm:pt modelId="{DE6197B5-D078-4DED-BB55-559A7DC0A05D}" type="pres">
      <dgm:prSet presAssocID="{0E9BD584-354B-44D6-9E90-D83B8D9B0CE0}" presName="horz1" presStyleCnt="0"/>
      <dgm:spPr/>
    </dgm:pt>
    <dgm:pt modelId="{4539F7FB-4E63-451C-8AEC-71626E867BC7}" type="pres">
      <dgm:prSet presAssocID="{0E9BD584-354B-44D6-9E90-D83B8D9B0CE0}" presName="tx1" presStyleLbl="revTx" presStyleIdx="1" presStyleCnt="3"/>
      <dgm:spPr/>
    </dgm:pt>
    <dgm:pt modelId="{D3C78ECB-8296-4CAE-84FE-FA3A01762705}" type="pres">
      <dgm:prSet presAssocID="{0E9BD584-354B-44D6-9E90-D83B8D9B0CE0}" presName="vert1" presStyleCnt="0"/>
      <dgm:spPr/>
    </dgm:pt>
    <dgm:pt modelId="{7B89C09C-A6AD-4D73-BDE2-2B0709712F0C}" type="pres">
      <dgm:prSet presAssocID="{A3308B74-C3E4-4FC5-9176-4FDDAB3125C8}" presName="thickLine" presStyleLbl="alignNode1" presStyleIdx="2" presStyleCnt="3"/>
      <dgm:spPr/>
    </dgm:pt>
    <dgm:pt modelId="{96600256-6FAB-425F-8A2E-B25632C49CEC}" type="pres">
      <dgm:prSet presAssocID="{A3308B74-C3E4-4FC5-9176-4FDDAB3125C8}" presName="horz1" presStyleCnt="0"/>
      <dgm:spPr/>
    </dgm:pt>
    <dgm:pt modelId="{2B75B581-9B63-4FC7-9A20-96067F0B44C5}" type="pres">
      <dgm:prSet presAssocID="{A3308B74-C3E4-4FC5-9176-4FDDAB3125C8}" presName="tx1" presStyleLbl="revTx" presStyleIdx="2" presStyleCnt="3"/>
      <dgm:spPr/>
    </dgm:pt>
    <dgm:pt modelId="{80CB0836-5F1D-426B-B49E-0C16AE2F11B5}" type="pres">
      <dgm:prSet presAssocID="{A3308B74-C3E4-4FC5-9176-4FDDAB3125C8}" presName="vert1" presStyleCnt="0"/>
      <dgm:spPr/>
    </dgm:pt>
  </dgm:ptLst>
  <dgm:cxnLst>
    <dgm:cxn modelId="{986AA603-02AD-4FAC-8BFA-19340EC8FCA7}" type="presOf" srcId="{F5E8E976-D1C8-4EA5-92A5-C5BE02F4FDFC}" destId="{748837AD-AEAB-40ED-8B7C-F91B4006CB64}" srcOrd="0" destOrd="0" presId="urn:microsoft.com/office/officeart/2008/layout/LinedList"/>
    <dgm:cxn modelId="{8958CB08-55B5-4A15-9395-8456A0F88A28}" srcId="{F5E8E976-D1C8-4EA5-92A5-C5BE02F4FDFC}" destId="{A3308B74-C3E4-4FC5-9176-4FDDAB3125C8}" srcOrd="2" destOrd="0" parTransId="{649D2AE2-26DE-42FD-B42C-C55409B75BCB}" sibTransId="{EDB887FC-23AF-4F6B-AB6E-13B48D7434AB}"/>
    <dgm:cxn modelId="{FAE2A11E-D419-446C-80D2-02B811094112}" type="presOf" srcId="{0E9BD584-354B-44D6-9E90-D83B8D9B0CE0}" destId="{4539F7FB-4E63-451C-8AEC-71626E867BC7}" srcOrd="0" destOrd="0" presId="urn:microsoft.com/office/officeart/2008/layout/LinedList"/>
    <dgm:cxn modelId="{6E70F672-6114-4AAB-B9B2-AE8C62D8A0B8}" srcId="{F5E8E976-D1C8-4EA5-92A5-C5BE02F4FDFC}" destId="{0E9BD584-354B-44D6-9E90-D83B8D9B0CE0}" srcOrd="1" destOrd="0" parTransId="{68982958-E4B4-4521-BE50-AD1550495EA5}" sibTransId="{A97A6F90-3438-4870-ADA4-6020FF8FF597}"/>
    <dgm:cxn modelId="{197EEE7B-A961-476A-A272-17359BDEFF26}" type="presOf" srcId="{A3308B74-C3E4-4FC5-9176-4FDDAB3125C8}" destId="{2B75B581-9B63-4FC7-9A20-96067F0B44C5}" srcOrd="0" destOrd="0" presId="urn:microsoft.com/office/officeart/2008/layout/LinedList"/>
    <dgm:cxn modelId="{FF6FFDA2-4C86-4B3E-A5D5-84EF2D935223}" type="presOf" srcId="{C8A9FCED-F9D6-47BA-AB9D-829E05690A77}" destId="{F109E46F-6780-4A19-965C-6AD9BCC68E1E}" srcOrd="0" destOrd="0" presId="urn:microsoft.com/office/officeart/2008/layout/LinedList"/>
    <dgm:cxn modelId="{188FC5FF-D975-4532-8EEB-E8B013F64ADF}" srcId="{F5E8E976-D1C8-4EA5-92A5-C5BE02F4FDFC}" destId="{C8A9FCED-F9D6-47BA-AB9D-829E05690A77}" srcOrd="0" destOrd="0" parTransId="{8AAF1F0E-305B-4799-AB00-84BB3BCDBBC2}" sibTransId="{3DB59CB2-86A1-4382-8BCE-AC59A4CDADB2}"/>
    <dgm:cxn modelId="{277A75AA-9CE7-43EC-96E4-C43F32B8630C}" type="presParOf" srcId="{748837AD-AEAB-40ED-8B7C-F91B4006CB64}" destId="{B5013102-2B93-4FBC-8ACF-284C7B15BFCB}" srcOrd="0" destOrd="0" presId="urn:microsoft.com/office/officeart/2008/layout/LinedList"/>
    <dgm:cxn modelId="{EAE3EE14-7686-49CA-9E3D-3F837F850123}" type="presParOf" srcId="{748837AD-AEAB-40ED-8B7C-F91B4006CB64}" destId="{37A6B854-8229-4C8D-8852-55397AD3F136}" srcOrd="1" destOrd="0" presId="urn:microsoft.com/office/officeart/2008/layout/LinedList"/>
    <dgm:cxn modelId="{2C73D180-510A-46A3-9586-4BBBC82F5FC6}" type="presParOf" srcId="{37A6B854-8229-4C8D-8852-55397AD3F136}" destId="{F109E46F-6780-4A19-965C-6AD9BCC68E1E}" srcOrd="0" destOrd="0" presId="urn:microsoft.com/office/officeart/2008/layout/LinedList"/>
    <dgm:cxn modelId="{8799AC39-27F8-4A86-A1B0-E2E9A92A5DF4}" type="presParOf" srcId="{37A6B854-8229-4C8D-8852-55397AD3F136}" destId="{B3FADF95-3CEA-4379-B279-B7D90A6815EA}" srcOrd="1" destOrd="0" presId="urn:microsoft.com/office/officeart/2008/layout/LinedList"/>
    <dgm:cxn modelId="{576853A2-B050-4D63-A996-94B39792DBF2}" type="presParOf" srcId="{748837AD-AEAB-40ED-8B7C-F91B4006CB64}" destId="{BCAE60D3-499F-462B-9A67-290B75B557E2}" srcOrd="2" destOrd="0" presId="urn:microsoft.com/office/officeart/2008/layout/LinedList"/>
    <dgm:cxn modelId="{B9ADEE07-76B3-4E60-A0E8-4277749F77E9}" type="presParOf" srcId="{748837AD-AEAB-40ED-8B7C-F91B4006CB64}" destId="{DE6197B5-D078-4DED-BB55-559A7DC0A05D}" srcOrd="3" destOrd="0" presId="urn:microsoft.com/office/officeart/2008/layout/LinedList"/>
    <dgm:cxn modelId="{A6F9FE60-B8FE-4083-B904-C7322CB4B631}" type="presParOf" srcId="{DE6197B5-D078-4DED-BB55-559A7DC0A05D}" destId="{4539F7FB-4E63-451C-8AEC-71626E867BC7}" srcOrd="0" destOrd="0" presId="urn:microsoft.com/office/officeart/2008/layout/LinedList"/>
    <dgm:cxn modelId="{281A8B7B-0E1D-4ECB-9686-1DADEA99B035}" type="presParOf" srcId="{DE6197B5-D078-4DED-BB55-559A7DC0A05D}" destId="{D3C78ECB-8296-4CAE-84FE-FA3A01762705}" srcOrd="1" destOrd="0" presId="urn:microsoft.com/office/officeart/2008/layout/LinedList"/>
    <dgm:cxn modelId="{1C578C88-DC78-4C28-84A4-0FA9A3C6DD62}" type="presParOf" srcId="{748837AD-AEAB-40ED-8B7C-F91B4006CB64}" destId="{7B89C09C-A6AD-4D73-BDE2-2B0709712F0C}" srcOrd="4" destOrd="0" presId="urn:microsoft.com/office/officeart/2008/layout/LinedList"/>
    <dgm:cxn modelId="{ADC957F4-AEB5-4C01-8091-490289B655B7}" type="presParOf" srcId="{748837AD-AEAB-40ED-8B7C-F91B4006CB64}" destId="{96600256-6FAB-425F-8A2E-B25632C49CEC}" srcOrd="5" destOrd="0" presId="urn:microsoft.com/office/officeart/2008/layout/LinedList"/>
    <dgm:cxn modelId="{76A70B09-20E2-4741-A9A0-831FC211E4E7}" type="presParOf" srcId="{96600256-6FAB-425F-8A2E-B25632C49CEC}" destId="{2B75B581-9B63-4FC7-9A20-96067F0B44C5}" srcOrd="0" destOrd="0" presId="urn:microsoft.com/office/officeart/2008/layout/LinedList"/>
    <dgm:cxn modelId="{AA585F0E-5D6D-4906-B9FA-BB2772C008F1}" type="presParOf" srcId="{96600256-6FAB-425F-8A2E-B25632C49CEC}" destId="{80CB0836-5F1D-426B-B49E-0C16AE2F11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3D5BE0-2ADE-4B89-96EF-0576639E13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723FDE-FFD5-4BC8-A774-6ABFB0AE32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discrete measure</a:t>
          </a:r>
          <a:r>
            <a:rPr lang="ko-KR" b="1"/>
            <a:t>을 사용하여 이웃간의 거리 계산</a:t>
          </a:r>
          <a:r>
            <a:rPr lang="en-US" b="1"/>
            <a:t>(</a:t>
          </a:r>
          <a:r>
            <a:rPr lang="ko-KR" b="1"/>
            <a:t>유클리드</a:t>
          </a:r>
          <a:r>
            <a:rPr lang="en-US" b="1"/>
            <a:t>, </a:t>
          </a:r>
          <a:r>
            <a:rPr lang="ko-KR" b="1"/>
            <a:t>맨하튼</a:t>
          </a:r>
          <a:r>
            <a:rPr lang="en-US" b="1"/>
            <a:t>)</a:t>
          </a:r>
          <a:endParaRPr lang="en-US"/>
        </a:p>
      </dgm:t>
    </dgm:pt>
    <dgm:pt modelId="{93BBE9FA-8D68-4FDC-BBC6-8BB5A63D9C2C}" type="parTrans" cxnId="{2BD245E1-13F5-4993-BFF2-C16A7E1FF00D}">
      <dgm:prSet/>
      <dgm:spPr/>
      <dgm:t>
        <a:bodyPr/>
        <a:lstStyle/>
        <a:p>
          <a:endParaRPr lang="en-US"/>
        </a:p>
      </dgm:t>
    </dgm:pt>
    <dgm:pt modelId="{272D6BEE-7A9A-44B8-B183-AD81A5BF3CC3}" type="sibTrans" cxnId="{2BD245E1-13F5-4993-BFF2-C16A7E1FF0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1BED73-5A67-4794-9C16-0CFF505D945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b="1"/>
            <a:t>거리가 가까운 </a:t>
          </a:r>
          <a:r>
            <a:rPr lang="en-US" b="1"/>
            <a:t>k</a:t>
          </a:r>
          <a:r>
            <a:rPr lang="ko-KR" b="1"/>
            <a:t>개 이웃을 찾음</a:t>
          </a:r>
          <a:endParaRPr lang="en-US"/>
        </a:p>
      </dgm:t>
    </dgm:pt>
    <dgm:pt modelId="{085F7E3A-EF27-4530-B1EC-23C0A71BC235}" type="parTrans" cxnId="{09639227-1A60-44F0-9FFA-3A8B6F86AE6F}">
      <dgm:prSet/>
      <dgm:spPr/>
      <dgm:t>
        <a:bodyPr/>
        <a:lstStyle/>
        <a:p>
          <a:endParaRPr lang="en-US"/>
        </a:p>
      </dgm:t>
    </dgm:pt>
    <dgm:pt modelId="{195C9734-8EDB-433B-93BA-05735C518CC7}" type="sibTrans" cxnId="{09639227-1A60-44F0-9FFA-3A8B6F86AE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8E51CF-F85D-4D3E-A5FB-5AC23F765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(A / B) </a:t>
          </a:r>
          <a:r>
            <a:rPr lang="ko-KR" b="1"/>
            <a:t>가 </a:t>
          </a:r>
          <a:r>
            <a:rPr lang="en-US" b="1"/>
            <a:t>0.5 </a:t>
          </a:r>
          <a:r>
            <a:rPr lang="ko-KR" b="1"/>
            <a:t>보다 크면 </a:t>
          </a:r>
          <a:r>
            <a:rPr lang="en-US" b="1"/>
            <a:t>A, </a:t>
          </a:r>
          <a:r>
            <a:rPr lang="ko-KR" b="1"/>
            <a:t>보다 작으면 </a:t>
          </a:r>
          <a:r>
            <a:rPr lang="en-US" b="1"/>
            <a:t>B</a:t>
          </a:r>
          <a:r>
            <a:rPr lang="ko-KR" b="1"/>
            <a:t>로 분류</a:t>
          </a:r>
          <a:r>
            <a:rPr lang="en-US" b="1"/>
            <a:t>.</a:t>
          </a:r>
          <a:endParaRPr lang="en-US"/>
        </a:p>
      </dgm:t>
    </dgm:pt>
    <dgm:pt modelId="{7F29E0C9-39BD-40DA-AF85-9B7997DB1921}" type="parTrans" cxnId="{84D7E872-B00C-408E-B538-BAAD2421B34A}">
      <dgm:prSet/>
      <dgm:spPr/>
      <dgm:t>
        <a:bodyPr/>
        <a:lstStyle/>
        <a:p>
          <a:endParaRPr lang="en-US"/>
        </a:p>
      </dgm:t>
    </dgm:pt>
    <dgm:pt modelId="{D7B05BC7-2977-4798-88DA-A26445AC7B1C}" type="sibTrans" cxnId="{84D7E872-B00C-408E-B538-BAAD2421B34A}">
      <dgm:prSet/>
      <dgm:spPr/>
      <dgm:t>
        <a:bodyPr/>
        <a:lstStyle/>
        <a:p>
          <a:endParaRPr lang="en-US"/>
        </a:p>
      </dgm:t>
    </dgm:pt>
    <dgm:pt modelId="{6DDD4AB7-BD14-43AB-BAC8-518ADDB162C2}" type="pres">
      <dgm:prSet presAssocID="{2F3D5BE0-2ADE-4B89-96EF-0576639E13EC}" presName="root" presStyleCnt="0">
        <dgm:presLayoutVars>
          <dgm:dir/>
          <dgm:resizeHandles val="exact"/>
        </dgm:presLayoutVars>
      </dgm:prSet>
      <dgm:spPr/>
    </dgm:pt>
    <dgm:pt modelId="{3135E5D8-3B12-483B-A399-6804658AAB10}" type="pres">
      <dgm:prSet presAssocID="{2F3D5BE0-2ADE-4B89-96EF-0576639E13EC}" presName="container" presStyleCnt="0">
        <dgm:presLayoutVars>
          <dgm:dir/>
          <dgm:resizeHandles val="exact"/>
        </dgm:presLayoutVars>
      </dgm:prSet>
      <dgm:spPr/>
    </dgm:pt>
    <dgm:pt modelId="{C953C7A2-B291-402A-9DFB-129BC9632520}" type="pres">
      <dgm:prSet presAssocID="{D4723FDE-FFD5-4BC8-A774-6ABFB0AE320E}" presName="compNode" presStyleCnt="0"/>
      <dgm:spPr/>
    </dgm:pt>
    <dgm:pt modelId="{EFA70B96-5B32-4F03-B781-999D5C4D89D4}" type="pres">
      <dgm:prSet presAssocID="{D4723FDE-FFD5-4BC8-A774-6ABFB0AE320E}" presName="iconBgRect" presStyleLbl="bgShp" presStyleIdx="0" presStyleCnt="3"/>
      <dgm:spPr/>
    </dgm:pt>
    <dgm:pt modelId="{DB4522A0-A61D-426B-882A-0D84510CB179}" type="pres">
      <dgm:prSet presAssocID="{D4723FDE-FFD5-4BC8-A774-6ABFB0AE32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6BEC2D6-CD8F-4E14-B4C1-C6AABA13E8F3}" type="pres">
      <dgm:prSet presAssocID="{D4723FDE-FFD5-4BC8-A774-6ABFB0AE320E}" presName="spaceRect" presStyleCnt="0"/>
      <dgm:spPr/>
    </dgm:pt>
    <dgm:pt modelId="{B0017516-ACA5-4F8F-B4F9-62F6B3914B48}" type="pres">
      <dgm:prSet presAssocID="{D4723FDE-FFD5-4BC8-A774-6ABFB0AE320E}" presName="textRect" presStyleLbl="revTx" presStyleIdx="0" presStyleCnt="3">
        <dgm:presLayoutVars>
          <dgm:chMax val="1"/>
          <dgm:chPref val="1"/>
        </dgm:presLayoutVars>
      </dgm:prSet>
      <dgm:spPr/>
    </dgm:pt>
    <dgm:pt modelId="{246AA9C8-FA48-4AC9-B17E-FF3F930D8BA5}" type="pres">
      <dgm:prSet presAssocID="{272D6BEE-7A9A-44B8-B183-AD81A5BF3CC3}" presName="sibTrans" presStyleLbl="sibTrans2D1" presStyleIdx="0" presStyleCnt="0"/>
      <dgm:spPr/>
    </dgm:pt>
    <dgm:pt modelId="{98F80CBE-08DD-4481-9817-31DA6B853720}" type="pres">
      <dgm:prSet presAssocID="{201BED73-5A67-4794-9C16-0CFF505D945F}" presName="compNode" presStyleCnt="0"/>
      <dgm:spPr/>
    </dgm:pt>
    <dgm:pt modelId="{725B0471-46EB-44BA-8AC0-A2D5DAB3F11A}" type="pres">
      <dgm:prSet presAssocID="{201BED73-5A67-4794-9C16-0CFF505D945F}" presName="iconBgRect" presStyleLbl="bgShp" presStyleIdx="1" presStyleCnt="3"/>
      <dgm:spPr/>
    </dgm:pt>
    <dgm:pt modelId="{57E91BA3-BBE1-4143-ACDF-995E75C463A3}" type="pres">
      <dgm:prSet presAssocID="{201BED73-5A67-4794-9C16-0CFF505D94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CED449D-570D-4D35-92C7-D08834A9CDD5}" type="pres">
      <dgm:prSet presAssocID="{201BED73-5A67-4794-9C16-0CFF505D945F}" presName="spaceRect" presStyleCnt="0"/>
      <dgm:spPr/>
    </dgm:pt>
    <dgm:pt modelId="{11570D8C-23A0-440E-B9B7-A5D4666AB055}" type="pres">
      <dgm:prSet presAssocID="{201BED73-5A67-4794-9C16-0CFF505D945F}" presName="textRect" presStyleLbl="revTx" presStyleIdx="1" presStyleCnt="3">
        <dgm:presLayoutVars>
          <dgm:chMax val="1"/>
          <dgm:chPref val="1"/>
        </dgm:presLayoutVars>
      </dgm:prSet>
      <dgm:spPr/>
    </dgm:pt>
    <dgm:pt modelId="{D8BA02DD-1BF1-4473-8D2C-C0E06B611AAD}" type="pres">
      <dgm:prSet presAssocID="{195C9734-8EDB-433B-93BA-05735C518CC7}" presName="sibTrans" presStyleLbl="sibTrans2D1" presStyleIdx="0" presStyleCnt="0"/>
      <dgm:spPr/>
    </dgm:pt>
    <dgm:pt modelId="{26E2F886-C513-42B2-AB74-52A6466B3661}" type="pres">
      <dgm:prSet presAssocID="{E48E51CF-F85D-4D3E-A5FB-5AC23F7658C5}" presName="compNode" presStyleCnt="0"/>
      <dgm:spPr/>
    </dgm:pt>
    <dgm:pt modelId="{0E8FC7AB-98F0-4F55-8A75-7745A97DB293}" type="pres">
      <dgm:prSet presAssocID="{E48E51CF-F85D-4D3E-A5FB-5AC23F7658C5}" presName="iconBgRect" presStyleLbl="bgShp" presStyleIdx="2" presStyleCnt="3"/>
      <dgm:spPr/>
    </dgm:pt>
    <dgm:pt modelId="{9929EB87-07B9-4956-894C-DD627F8DAFE8}" type="pres">
      <dgm:prSet presAssocID="{E48E51CF-F85D-4D3E-A5FB-5AC23F7658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495321B-599B-41A2-8FB7-35785DE3F13A}" type="pres">
      <dgm:prSet presAssocID="{E48E51CF-F85D-4D3E-A5FB-5AC23F7658C5}" presName="spaceRect" presStyleCnt="0"/>
      <dgm:spPr/>
    </dgm:pt>
    <dgm:pt modelId="{5C059B8C-CA8E-4A3E-A6F6-97DA0388BB85}" type="pres">
      <dgm:prSet presAssocID="{E48E51CF-F85D-4D3E-A5FB-5AC23F7658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4C2FD11-02E9-4986-A3CC-B2D9C9094E9A}" type="presOf" srcId="{D4723FDE-FFD5-4BC8-A774-6ABFB0AE320E}" destId="{B0017516-ACA5-4F8F-B4F9-62F6B3914B48}" srcOrd="0" destOrd="0" presId="urn:microsoft.com/office/officeart/2018/2/layout/IconCircleList"/>
    <dgm:cxn modelId="{09639227-1A60-44F0-9FFA-3A8B6F86AE6F}" srcId="{2F3D5BE0-2ADE-4B89-96EF-0576639E13EC}" destId="{201BED73-5A67-4794-9C16-0CFF505D945F}" srcOrd="1" destOrd="0" parTransId="{085F7E3A-EF27-4530-B1EC-23C0A71BC235}" sibTransId="{195C9734-8EDB-433B-93BA-05735C518CC7}"/>
    <dgm:cxn modelId="{C5B97F31-1ACA-48E3-B4A2-76083A5627FF}" type="presOf" srcId="{2F3D5BE0-2ADE-4B89-96EF-0576639E13EC}" destId="{6DDD4AB7-BD14-43AB-BAC8-518ADDB162C2}" srcOrd="0" destOrd="0" presId="urn:microsoft.com/office/officeart/2018/2/layout/IconCircleList"/>
    <dgm:cxn modelId="{8893D335-64D9-4A44-908C-CAFD3DD97B84}" type="presOf" srcId="{E48E51CF-F85D-4D3E-A5FB-5AC23F7658C5}" destId="{5C059B8C-CA8E-4A3E-A6F6-97DA0388BB85}" srcOrd="0" destOrd="0" presId="urn:microsoft.com/office/officeart/2018/2/layout/IconCircleList"/>
    <dgm:cxn modelId="{3CA1473B-303F-4083-A863-141AD21A2770}" type="presOf" srcId="{201BED73-5A67-4794-9C16-0CFF505D945F}" destId="{11570D8C-23A0-440E-B9B7-A5D4666AB055}" srcOrd="0" destOrd="0" presId="urn:microsoft.com/office/officeart/2018/2/layout/IconCircleList"/>
    <dgm:cxn modelId="{84D7E872-B00C-408E-B538-BAAD2421B34A}" srcId="{2F3D5BE0-2ADE-4B89-96EF-0576639E13EC}" destId="{E48E51CF-F85D-4D3E-A5FB-5AC23F7658C5}" srcOrd="2" destOrd="0" parTransId="{7F29E0C9-39BD-40DA-AF85-9B7997DB1921}" sibTransId="{D7B05BC7-2977-4798-88DA-A26445AC7B1C}"/>
    <dgm:cxn modelId="{9656BE73-A42B-4244-AFA1-3A7DCFF6D61A}" type="presOf" srcId="{272D6BEE-7A9A-44B8-B183-AD81A5BF3CC3}" destId="{246AA9C8-FA48-4AC9-B17E-FF3F930D8BA5}" srcOrd="0" destOrd="0" presId="urn:microsoft.com/office/officeart/2018/2/layout/IconCircleList"/>
    <dgm:cxn modelId="{1C392FA9-DFE1-42F6-9DB8-99B2202D6F66}" type="presOf" srcId="{195C9734-8EDB-433B-93BA-05735C518CC7}" destId="{D8BA02DD-1BF1-4473-8D2C-C0E06B611AAD}" srcOrd="0" destOrd="0" presId="urn:microsoft.com/office/officeart/2018/2/layout/IconCircleList"/>
    <dgm:cxn modelId="{2BD245E1-13F5-4993-BFF2-C16A7E1FF00D}" srcId="{2F3D5BE0-2ADE-4B89-96EF-0576639E13EC}" destId="{D4723FDE-FFD5-4BC8-A774-6ABFB0AE320E}" srcOrd="0" destOrd="0" parTransId="{93BBE9FA-8D68-4FDC-BBC6-8BB5A63D9C2C}" sibTransId="{272D6BEE-7A9A-44B8-B183-AD81A5BF3CC3}"/>
    <dgm:cxn modelId="{FADB1D0B-298C-45AD-85E0-F08DD1609C3E}" type="presParOf" srcId="{6DDD4AB7-BD14-43AB-BAC8-518ADDB162C2}" destId="{3135E5D8-3B12-483B-A399-6804658AAB10}" srcOrd="0" destOrd="0" presId="urn:microsoft.com/office/officeart/2018/2/layout/IconCircleList"/>
    <dgm:cxn modelId="{B2005C90-7A5F-4AFE-823B-6EFE4D6ACC1A}" type="presParOf" srcId="{3135E5D8-3B12-483B-A399-6804658AAB10}" destId="{C953C7A2-B291-402A-9DFB-129BC9632520}" srcOrd="0" destOrd="0" presId="urn:microsoft.com/office/officeart/2018/2/layout/IconCircleList"/>
    <dgm:cxn modelId="{050CDAE4-44C8-4C97-AE98-0F26EA67B250}" type="presParOf" srcId="{C953C7A2-B291-402A-9DFB-129BC9632520}" destId="{EFA70B96-5B32-4F03-B781-999D5C4D89D4}" srcOrd="0" destOrd="0" presId="urn:microsoft.com/office/officeart/2018/2/layout/IconCircleList"/>
    <dgm:cxn modelId="{6A39BDDB-E2E8-4CB1-A897-EC02F17D0D05}" type="presParOf" srcId="{C953C7A2-B291-402A-9DFB-129BC9632520}" destId="{DB4522A0-A61D-426B-882A-0D84510CB179}" srcOrd="1" destOrd="0" presId="urn:microsoft.com/office/officeart/2018/2/layout/IconCircleList"/>
    <dgm:cxn modelId="{49D6F14D-BD4F-4F12-AC55-55B0253ED39C}" type="presParOf" srcId="{C953C7A2-B291-402A-9DFB-129BC9632520}" destId="{86BEC2D6-CD8F-4E14-B4C1-C6AABA13E8F3}" srcOrd="2" destOrd="0" presId="urn:microsoft.com/office/officeart/2018/2/layout/IconCircleList"/>
    <dgm:cxn modelId="{0BB492ED-2E0B-409C-A620-D54AAFC04655}" type="presParOf" srcId="{C953C7A2-B291-402A-9DFB-129BC9632520}" destId="{B0017516-ACA5-4F8F-B4F9-62F6B3914B48}" srcOrd="3" destOrd="0" presId="urn:microsoft.com/office/officeart/2018/2/layout/IconCircleList"/>
    <dgm:cxn modelId="{01043F57-F8F1-4DBB-82CF-415F97BCADD6}" type="presParOf" srcId="{3135E5D8-3B12-483B-A399-6804658AAB10}" destId="{246AA9C8-FA48-4AC9-B17E-FF3F930D8BA5}" srcOrd="1" destOrd="0" presId="urn:microsoft.com/office/officeart/2018/2/layout/IconCircleList"/>
    <dgm:cxn modelId="{0399885D-18BD-4A37-9985-7C1E95D881DF}" type="presParOf" srcId="{3135E5D8-3B12-483B-A399-6804658AAB10}" destId="{98F80CBE-08DD-4481-9817-31DA6B853720}" srcOrd="2" destOrd="0" presId="urn:microsoft.com/office/officeart/2018/2/layout/IconCircleList"/>
    <dgm:cxn modelId="{A3A026F9-D27B-49F5-9EBD-F0A9746CE590}" type="presParOf" srcId="{98F80CBE-08DD-4481-9817-31DA6B853720}" destId="{725B0471-46EB-44BA-8AC0-A2D5DAB3F11A}" srcOrd="0" destOrd="0" presId="urn:microsoft.com/office/officeart/2018/2/layout/IconCircleList"/>
    <dgm:cxn modelId="{681DAC8D-0CB3-4869-A726-24AAA208BE3F}" type="presParOf" srcId="{98F80CBE-08DD-4481-9817-31DA6B853720}" destId="{57E91BA3-BBE1-4143-ACDF-995E75C463A3}" srcOrd="1" destOrd="0" presId="urn:microsoft.com/office/officeart/2018/2/layout/IconCircleList"/>
    <dgm:cxn modelId="{4D9EDFE5-5666-4EA6-A572-E1C176EEA9F9}" type="presParOf" srcId="{98F80CBE-08DD-4481-9817-31DA6B853720}" destId="{7CED449D-570D-4D35-92C7-D08834A9CDD5}" srcOrd="2" destOrd="0" presId="urn:microsoft.com/office/officeart/2018/2/layout/IconCircleList"/>
    <dgm:cxn modelId="{0B3FC79D-09E2-4328-B813-6D01FC4E32AD}" type="presParOf" srcId="{98F80CBE-08DD-4481-9817-31DA6B853720}" destId="{11570D8C-23A0-440E-B9B7-A5D4666AB055}" srcOrd="3" destOrd="0" presId="urn:microsoft.com/office/officeart/2018/2/layout/IconCircleList"/>
    <dgm:cxn modelId="{AF6CAE7B-90A2-485E-AE0E-6D1B76216970}" type="presParOf" srcId="{3135E5D8-3B12-483B-A399-6804658AAB10}" destId="{D8BA02DD-1BF1-4473-8D2C-C0E06B611AAD}" srcOrd="3" destOrd="0" presId="urn:microsoft.com/office/officeart/2018/2/layout/IconCircleList"/>
    <dgm:cxn modelId="{2A30B5CC-E8B8-4D05-A283-7D0229163830}" type="presParOf" srcId="{3135E5D8-3B12-483B-A399-6804658AAB10}" destId="{26E2F886-C513-42B2-AB74-52A6466B3661}" srcOrd="4" destOrd="0" presId="urn:microsoft.com/office/officeart/2018/2/layout/IconCircleList"/>
    <dgm:cxn modelId="{03F6E9DB-CBBC-403F-85DE-8C6991BE4266}" type="presParOf" srcId="{26E2F886-C513-42B2-AB74-52A6466B3661}" destId="{0E8FC7AB-98F0-4F55-8A75-7745A97DB293}" srcOrd="0" destOrd="0" presId="urn:microsoft.com/office/officeart/2018/2/layout/IconCircleList"/>
    <dgm:cxn modelId="{84D3C8E9-7AD7-46E8-868A-B70437284096}" type="presParOf" srcId="{26E2F886-C513-42B2-AB74-52A6466B3661}" destId="{9929EB87-07B9-4956-894C-DD627F8DAFE8}" srcOrd="1" destOrd="0" presId="urn:microsoft.com/office/officeart/2018/2/layout/IconCircleList"/>
    <dgm:cxn modelId="{E6277C36-46D8-46AB-B4C7-32EDA79580DE}" type="presParOf" srcId="{26E2F886-C513-42B2-AB74-52A6466B3661}" destId="{E495321B-599B-41A2-8FB7-35785DE3F13A}" srcOrd="2" destOrd="0" presId="urn:microsoft.com/office/officeart/2018/2/layout/IconCircleList"/>
    <dgm:cxn modelId="{9CB27005-D92D-4FF7-91D4-A83F2C3CE1A4}" type="presParOf" srcId="{26E2F886-C513-42B2-AB74-52A6466B3661}" destId="{5C059B8C-CA8E-4A3E-A6F6-97DA0388BB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13102-2B93-4FBC-8ACF-284C7B15BFC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9E46F-6780-4A19-965C-6AD9BCC68E1E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Classification</a:t>
          </a:r>
          <a:r>
            <a:rPr lang="ko-KR" sz="2700" kern="1200"/>
            <a:t> </a:t>
          </a:r>
          <a:r>
            <a:rPr lang="en-US" sz="2700" kern="1200"/>
            <a:t>: </a:t>
          </a:r>
          <a:r>
            <a:rPr lang="ko-KR" sz="2700" kern="1200"/>
            <a:t>주어진 </a:t>
          </a:r>
          <a:r>
            <a:rPr lang="en-US" sz="2700" kern="1200"/>
            <a:t>dataset</a:t>
          </a:r>
          <a:r>
            <a:rPr lang="ko-KR" sz="2700" kern="1200"/>
            <a:t>과 그에 해당하는 </a:t>
          </a:r>
          <a:r>
            <a:rPr lang="en-US" sz="2700" kern="1200"/>
            <a:t>label </a:t>
          </a:r>
          <a:r>
            <a:rPr lang="ko-KR" sz="2700" kern="1200"/>
            <a:t>들이 있고불연속적인 값을 입력으로 들어왔을 때 분류를 하는 것</a:t>
          </a:r>
          <a:r>
            <a:rPr lang="en-US" sz="2700" kern="1200"/>
            <a:t>.</a:t>
          </a:r>
          <a:r>
            <a:rPr lang="ko-KR" sz="2700" kern="1200"/>
            <a:t> </a:t>
          </a:r>
          <a:endParaRPr lang="en-US" sz="2700" kern="1200"/>
        </a:p>
      </dsp:txBody>
      <dsp:txXfrm>
        <a:off x="0" y="2703"/>
        <a:ext cx="6900512" cy="1843578"/>
      </dsp:txXfrm>
    </dsp:sp>
    <dsp:sp modelId="{BCAE60D3-499F-462B-9A67-290B75B557E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9F7FB-4E63-451C-8AEC-71626E867BC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Regression : </a:t>
          </a:r>
          <a:r>
            <a:rPr lang="ko-KR" sz="2700" kern="1200"/>
            <a:t>주어진 </a:t>
          </a:r>
          <a:r>
            <a:rPr lang="en-US" sz="2700" kern="1200"/>
            <a:t>dataset</a:t>
          </a:r>
          <a:r>
            <a:rPr lang="ko-KR" sz="2700" kern="1200"/>
            <a:t>과 그에 해당하는 </a:t>
          </a:r>
          <a:r>
            <a:rPr lang="en-US" sz="2700" kern="1200"/>
            <a:t>label </a:t>
          </a:r>
          <a:r>
            <a:rPr lang="ko-KR" sz="2700" kern="1200"/>
            <a:t>들이 있고 연속적인 값을 특정한 함수에 넣어 값을 예측하는 것</a:t>
          </a:r>
          <a:r>
            <a:rPr lang="en-US" sz="2700" kern="1200"/>
            <a:t>.</a:t>
          </a:r>
        </a:p>
      </dsp:txBody>
      <dsp:txXfrm>
        <a:off x="0" y="1846281"/>
        <a:ext cx="6900512" cy="1843578"/>
      </dsp:txXfrm>
    </dsp:sp>
    <dsp:sp modelId="{7B89C09C-A6AD-4D73-BDE2-2B0709712F0C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5B581-9B63-4FC7-9A20-96067F0B44C5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Clustering : </a:t>
          </a:r>
          <a:r>
            <a:rPr lang="ko-KR" sz="2700" kern="1200"/>
            <a:t>데이터들의 특성을 보고 분류하는 방법을 결정 하는 것</a:t>
          </a:r>
          <a:r>
            <a:rPr lang="en-US" sz="2700" kern="1200"/>
            <a:t>.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70B96-5B32-4F03-B781-999D5C4D89D4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522A0-A61D-426B-882A-0D84510CB17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17516-ACA5-4F8F-B4F9-62F6B3914B48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discrete measure</a:t>
          </a:r>
          <a:r>
            <a:rPr lang="ko-KR" sz="1300" b="1" kern="1200"/>
            <a:t>을 사용하여 이웃간의 거리 계산</a:t>
          </a:r>
          <a:r>
            <a:rPr lang="en-US" sz="1300" b="1" kern="1200"/>
            <a:t>(</a:t>
          </a:r>
          <a:r>
            <a:rPr lang="ko-KR" sz="1300" b="1" kern="1200"/>
            <a:t>유클리드</a:t>
          </a:r>
          <a:r>
            <a:rPr lang="en-US" sz="1300" b="1" kern="1200"/>
            <a:t>, </a:t>
          </a:r>
          <a:r>
            <a:rPr lang="ko-KR" sz="1300" b="1" kern="1200"/>
            <a:t>맨하튼</a:t>
          </a:r>
          <a:r>
            <a:rPr lang="en-US" sz="1300" b="1" kern="1200"/>
            <a:t>)</a:t>
          </a:r>
          <a:endParaRPr lang="en-US" sz="1300" kern="1200"/>
        </a:p>
      </dsp:txBody>
      <dsp:txXfrm>
        <a:off x="1172126" y="1727046"/>
        <a:ext cx="2114937" cy="897246"/>
      </dsp:txXfrm>
    </dsp:sp>
    <dsp:sp modelId="{725B0471-46EB-44BA-8AC0-A2D5DAB3F11A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91BA3-BBE1-4143-ACDF-995E75C463A3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70D8C-23A0-440E-B9B7-A5D4666AB055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kern="1200"/>
            <a:t>거리가 가까운 </a:t>
          </a:r>
          <a:r>
            <a:rPr lang="en-US" sz="1300" b="1" kern="1200"/>
            <a:t>k</a:t>
          </a:r>
          <a:r>
            <a:rPr lang="ko-KR" sz="1300" b="1" kern="1200"/>
            <a:t>개 이웃을 찾음</a:t>
          </a:r>
          <a:endParaRPr lang="en-US" sz="1300" kern="1200"/>
        </a:p>
      </dsp:txBody>
      <dsp:txXfrm>
        <a:off x="4745088" y="1727046"/>
        <a:ext cx="2114937" cy="897246"/>
      </dsp:txXfrm>
    </dsp:sp>
    <dsp:sp modelId="{0E8FC7AB-98F0-4F55-8A75-7745A97DB293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9EB87-07B9-4956-894C-DD627F8DAFE8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59B8C-CA8E-4A3E-A6F6-97DA0388BB85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(A / B) </a:t>
          </a:r>
          <a:r>
            <a:rPr lang="ko-KR" sz="1300" b="1" kern="1200"/>
            <a:t>가 </a:t>
          </a:r>
          <a:r>
            <a:rPr lang="en-US" sz="1300" b="1" kern="1200"/>
            <a:t>0.5 </a:t>
          </a:r>
          <a:r>
            <a:rPr lang="ko-KR" sz="1300" b="1" kern="1200"/>
            <a:t>보다 크면 </a:t>
          </a:r>
          <a:r>
            <a:rPr lang="en-US" sz="1300" b="1" kern="1200"/>
            <a:t>A, </a:t>
          </a:r>
          <a:r>
            <a:rPr lang="ko-KR" sz="1300" b="1" kern="1200"/>
            <a:t>보다 작으면 </a:t>
          </a:r>
          <a:r>
            <a:rPr lang="en-US" sz="1300" b="1" kern="1200"/>
            <a:t>B</a:t>
          </a:r>
          <a:r>
            <a:rPr lang="ko-KR" sz="1300" b="1" kern="1200"/>
            <a:t>로 분류</a:t>
          </a:r>
          <a:r>
            <a:rPr lang="en-US" sz="1300" b="1" kern="1200"/>
            <a:t>.</a:t>
          </a:r>
          <a:endParaRPr lang="en-US" sz="1300" kern="1200"/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2185-9D2C-4CC4-9BBB-9700F7097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A8674-F486-4EA0-8BD9-4DC524E8C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2E4E-F386-4266-9856-5EB9E3C1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C414-C395-42AB-9F2A-5862597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115B-B5DC-45AE-BACC-DAC0485A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2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2ED4-9185-411F-9A5B-E44D6965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545A8-EE53-4ED8-9E32-D735B1A05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B57E-A191-404A-B8FE-92813CDF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A143-8673-4446-B00E-752C213E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6513-0761-4B25-BC27-5126C8E0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94F87-CA70-4310-BC4A-7B16C3C1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23BBD-95D0-41D7-8EA0-8C0AA384F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70F6-9B51-4E85-81B1-09ACF8B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F0115-EA12-4195-A419-F50B21F6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237B0-2018-46E9-8CEF-5597229D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3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7353-0F72-48E5-B2C5-2335FA6D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5642-B320-492E-85B3-E56BA3CB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ACFC-28C2-4195-99A2-F1D25C9B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23C3-5795-4998-A15A-0E6E71E5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544C5-22B3-4736-BB38-3E6647FE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73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E0D1-718A-4254-BDC9-01BCAD82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ED0E6-4200-42E0-AD1F-4B944F0A0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746C2-52F4-49B1-A101-A099CB21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9A5E-E7DC-4F82-8C51-99D16302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9AD0-4AC1-491A-9007-417094F0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0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B667-9559-400A-B336-B123EE11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E08A-1141-4558-BE7D-D550D93C5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6A983-D33C-4B55-B624-89257A3AB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CDFE-F111-443E-864D-729AFC89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110E-9120-49F3-92D6-259BF81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8C4D9-DF1B-48AC-82DD-ED6D4738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C997-A40C-4490-B110-54712468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E740-C8AC-4B4B-A024-FB33B13A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5E8F8-E41B-4E20-BAC9-3A7B7F45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4E10D-6CFE-43E1-8601-241FDE3F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91B6E-1C41-4E42-999F-8F4ED22C8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A52F2-C4B6-4D6C-81EC-D141E277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AEF28-46B4-4A0B-9528-0DBA2E34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D5FFB-59B1-49F5-AAB2-67C7BE4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2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20E3-03D3-4E2A-AA0A-CA959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A5BE3-7C24-4146-BDA1-42A7202B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4BE58-CE54-4AC3-9998-BACE4F0F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334C4-DB24-4B74-9AD3-3466AC6F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BD57E-7EF6-4886-9C27-9B02FCAB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455E0-704A-4B55-8AE1-2372358A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12FDD-7D2B-487A-B0C0-645BEDC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3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AF33-D9AD-46EE-A9D6-4428EB26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09E4-40BB-4711-9B85-016BB548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56838-B7BD-4599-986F-1E5537F17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DEFB4-7082-4B1D-B71E-A048A0E8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76A1-2D4A-4676-8560-BA0BA2CE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CE64-0991-43DD-B060-DD57679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A270-F99D-4EB5-94E0-BB5D3A5F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45D87-5A90-4D45-8448-1D3DAC0A6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D6E40-B406-4A0C-AD21-CCDF219C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416E-D45C-41E0-A9F7-2E96666A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47EBC-21CA-4293-BAA6-D10EEE19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520F8-11C5-481F-92F3-BF2B16AB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8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44AEA-426B-43C3-9F3C-D2E6A986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5FF00-841B-4FC7-B35C-823AB515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81584-00F2-4529-85F8-A85527DD8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AEB8-5C3E-4726-8BFD-F5CF2B8353A1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3AD-227A-46A6-970E-666D53B59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A9CB-8345-4014-8B1F-E6213CA47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CEF9-A97B-452D-98F4-99A463C4A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ko-KR" sz="4200"/>
              <a:t>Classification / Regression / Clustering</a:t>
            </a:r>
            <a:r>
              <a:rPr lang="ko-KR" altLang="en-US" sz="4200"/>
              <a:t>의 차이점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F676ED-2D33-4407-BB9F-FA2EE9C27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03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77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</a:t>
            </a:r>
            <a:r>
              <a:rPr lang="ko-KR" altLang="en-US" dirty="0"/>
              <a:t>과정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872E-B351-4A11-91B0-0A5CEAD2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689"/>
            <a:ext cx="10290907" cy="4250273"/>
          </a:xfrm>
        </p:spPr>
        <p:txBody>
          <a:bodyPr/>
          <a:lstStyle/>
          <a:p>
            <a:r>
              <a:rPr lang="en-US" altLang="ko-KR" dirty="0"/>
              <a:t>Bagging : tree </a:t>
            </a:r>
            <a:r>
              <a:rPr lang="ko-KR" altLang="en-US" dirty="0"/>
              <a:t>를 만들대 </a:t>
            </a:r>
            <a:r>
              <a:rPr lang="en-US" altLang="ko-KR" dirty="0"/>
              <a:t>training set</a:t>
            </a:r>
            <a:r>
              <a:rPr lang="ko-KR" altLang="en-US" dirty="0"/>
              <a:t>의 부분집합을 활용하여 형성한다</a:t>
            </a:r>
            <a:r>
              <a:rPr lang="en-US" altLang="ko-KR" dirty="0"/>
              <a:t>. </a:t>
            </a:r>
            <a:r>
              <a:rPr lang="ko-KR" altLang="en-US" dirty="0"/>
              <a:t>이 때 각각의 </a:t>
            </a:r>
            <a:r>
              <a:rPr lang="en-US" altLang="ko-KR" dirty="0"/>
              <a:t>tree</a:t>
            </a:r>
            <a:r>
              <a:rPr lang="ko-KR" altLang="en-US" dirty="0"/>
              <a:t>를 만들 때 중복을 허용한다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B57C27B-76A1-4FBA-8EB5-FD8590677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2901094"/>
            <a:ext cx="79914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4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 </a:t>
            </a:r>
            <a:r>
              <a:rPr lang="ko-KR" altLang="en-US" dirty="0"/>
              <a:t>과정 </a:t>
            </a:r>
            <a:r>
              <a:rPr lang="en-US" altLang="ko-KR" dirty="0"/>
              <a:t>III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872E-B351-4A11-91B0-0A5CEAD2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2068757"/>
            <a:ext cx="10290907" cy="4250273"/>
          </a:xfrm>
        </p:spPr>
        <p:txBody>
          <a:bodyPr/>
          <a:lstStyle/>
          <a:p>
            <a:r>
              <a:rPr lang="en-US" altLang="ko-KR" dirty="0"/>
              <a:t>Bagging Features : </a:t>
            </a:r>
            <a:r>
              <a:rPr lang="ko-KR" altLang="en-US" dirty="0"/>
              <a:t>데이터 셋의 </a:t>
            </a:r>
            <a:r>
              <a:rPr lang="en-US" altLang="ko-KR" dirty="0"/>
              <a:t>feature </a:t>
            </a:r>
            <a:r>
              <a:rPr lang="ko-KR" altLang="en-US" dirty="0"/>
              <a:t>또한 </a:t>
            </a:r>
            <a:r>
              <a:rPr lang="en-US" altLang="ko-KR" dirty="0"/>
              <a:t>random</a:t>
            </a:r>
            <a:r>
              <a:rPr lang="ko-KR" altLang="en-US" dirty="0"/>
              <a:t>하게 </a:t>
            </a:r>
            <a:r>
              <a:rPr lang="en-US" altLang="ko-KR" dirty="0"/>
              <a:t>select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주로 </a:t>
            </a:r>
            <a:r>
              <a:rPr lang="en-US" altLang="ko-KR" dirty="0"/>
              <a:t>sqrt(</a:t>
            </a:r>
            <a:r>
              <a:rPr lang="en-US" altLang="ko-KR" dirty="0" err="1"/>
              <a:t>total_features</a:t>
            </a:r>
            <a:r>
              <a:rPr lang="en-US" altLang="ko-KR" dirty="0"/>
              <a:t>)</a:t>
            </a:r>
            <a:r>
              <a:rPr lang="ko-KR" altLang="en-US" dirty="0"/>
              <a:t>만큼 </a:t>
            </a:r>
            <a:r>
              <a:rPr lang="en-US" altLang="ko-KR" dirty="0"/>
              <a:t>select</a:t>
            </a:r>
            <a:r>
              <a:rPr lang="ko-KR" altLang="en-US" dirty="0"/>
              <a:t>한다고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[Age, Sex, Height, Weight] =&gt; [Age, Height], [Age, Sex]…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00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Random Forest </a:t>
            </a:r>
            <a:r>
              <a:rPr lang="ko-KR" altLang="en-US">
                <a:solidFill>
                  <a:srgbClr val="FFFFFF"/>
                </a:solidFill>
              </a:rPr>
              <a:t>과정 </a:t>
            </a:r>
            <a:r>
              <a:rPr lang="en-US" altLang="ko-KR">
                <a:solidFill>
                  <a:srgbClr val="FFFFFF"/>
                </a:solidFill>
              </a:rPr>
              <a:t>IV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872E-B351-4A11-91B0-0A5CEAD2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Classify</a:t>
            </a:r>
          </a:p>
          <a:p>
            <a:r>
              <a:rPr lang="ko-KR" altLang="en-US" sz="2000"/>
              <a:t>임의의 데이터를 각 </a:t>
            </a:r>
            <a:r>
              <a:rPr lang="en-US" altLang="ko-KR" sz="2000"/>
              <a:t>Tree</a:t>
            </a:r>
            <a:r>
              <a:rPr lang="ko-KR" altLang="en-US" sz="2000"/>
              <a:t>들에게 전달해 결과값을 받았을 때 가장 많은 득표수</a:t>
            </a:r>
            <a:r>
              <a:rPr lang="en-US" altLang="ko-KR" sz="2000"/>
              <a:t>/regression</a:t>
            </a:r>
            <a:r>
              <a:rPr lang="ko-KR" altLang="en-US" sz="2000"/>
              <a:t>의 평균을 구해 분류</a:t>
            </a:r>
            <a:r>
              <a:rPr lang="en-US" altLang="ko-KR" sz="2000"/>
              <a:t>/</a:t>
            </a:r>
            <a:r>
              <a:rPr lang="ko-KR" altLang="en-US" sz="2000"/>
              <a:t>회귀된다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endParaRPr lang="en-US" altLang="ko-KR" sz="2000"/>
          </a:p>
          <a:p>
            <a:pPr marL="0" indent="0">
              <a:buNone/>
            </a:pPr>
            <a:endParaRPr lang="ko-KR" altLang="en-US" sz="2000"/>
          </a:p>
        </p:txBody>
      </p:sp>
      <p:pic>
        <p:nvPicPr>
          <p:cNvPr id="5122" name="Picture 2" descr="How Random Forest Algorithm Works in Machine Learning | Synced">
            <a:extLst>
              <a:ext uri="{FF2B5EF4-FFF2-40B4-BE49-F238E27FC236}">
                <a16:creationId xmlns:a16="http://schemas.microsoft.com/office/drawing/2014/main" id="{7DF87C6C-6ABD-4368-856C-895030BD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6821" y="3446698"/>
            <a:ext cx="5789187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2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ko-KR" sz="3000"/>
              <a:t>Classification / Regression / Clustering</a:t>
            </a:r>
            <a:r>
              <a:rPr lang="ko-KR" altLang="en-US" sz="3000"/>
              <a:t>의 차이점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Content Placeholder 2">
            <a:extLst>
              <a:ext uri="{FF2B5EF4-FFF2-40B4-BE49-F238E27FC236}">
                <a16:creationId xmlns:a16="http://schemas.microsoft.com/office/drawing/2014/main" id="{2BA0872E-B351-4A11-91B0-0A5CEAD2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altLang="ko-KR" sz="1800"/>
              <a:t>Clustering</a:t>
            </a:r>
            <a:r>
              <a:rPr lang="ko-KR" altLang="en-US" sz="1800"/>
              <a:t>은 </a:t>
            </a:r>
            <a:r>
              <a:rPr lang="en-US" altLang="ko-KR" sz="1800"/>
              <a:t>dataset</a:t>
            </a:r>
            <a:r>
              <a:rPr lang="ko-KR" altLang="en-US" sz="1800"/>
              <a:t>에 대한 </a:t>
            </a:r>
            <a:r>
              <a:rPr lang="en-US" altLang="ko-KR" sz="1800"/>
              <a:t>label</a:t>
            </a:r>
            <a:r>
              <a:rPr lang="ko-KR" altLang="en-US" sz="1800"/>
              <a:t>이 존재하지 않는다 </a:t>
            </a:r>
            <a:r>
              <a:rPr lang="en-US" altLang="ko-KR" sz="1800"/>
              <a:t>= unsupervised machine learning</a:t>
            </a:r>
          </a:p>
          <a:p>
            <a:r>
              <a:rPr lang="en-US" altLang="ko-KR" sz="1800"/>
              <a:t>Classification</a:t>
            </a:r>
            <a:r>
              <a:rPr lang="ko-KR" altLang="en-US" sz="1800"/>
              <a:t>은 </a:t>
            </a:r>
            <a:r>
              <a:rPr lang="en-US" altLang="ko-KR" sz="1800"/>
              <a:t>A</a:t>
            </a:r>
            <a:r>
              <a:rPr lang="ko-KR" altLang="en-US" sz="1800"/>
              <a:t>가 </a:t>
            </a:r>
            <a:r>
              <a:rPr lang="en-US" altLang="ko-KR" sz="1800"/>
              <a:t>X category</a:t>
            </a:r>
            <a:r>
              <a:rPr lang="ko-KR" altLang="en-US" sz="1800"/>
              <a:t>일 확률을</a:t>
            </a:r>
            <a:r>
              <a:rPr lang="en-US" altLang="ko-KR" sz="1800"/>
              <a:t> </a:t>
            </a:r>
            <a:r>
              <a:rPr lang="ko-KR" altLang="en-US" sz="1800"/>
              <a:t>찾는 것</a:t>
            </a:r>
            <a:r>
              <a:rPr lang="en-US" altLang="ko-KR" sz="1800"/>
              <a:t>. </a:t>
            </a:r>
          </a:p>
          <a:p>
            <a:r>
              <a:rPr lang="en-US" altLang="ko-KR" sz="1800"/>
              <a:t>Regression</a:t>
            </a:r>
            <a:r>
              <a:rPr lang="ko-KR" altLang="en-US" sz="1800"/>
              <a:t>은 </a:t>
            </a:r>
            <a:r>
              <a:rPr lang="en-US" altLang="ko-KR" sz="1800"/>
              <a:t>y=f(x)</a:t>
            </a:r>
            <a:r>
              <a:rPr lang="ko-KR" altLang="en-US" sz="1800"/>
              <a:t>에서 </a:t>
            </a:r>
            <a:r>
              <a:rPr lang="en-US" altLang="ko-KR" sz="1800"/>
              <a:t>y </a:t>
            </a:r>
            <a:r>
              <a:rPr lang="ko-KR" altLang="en-US" sz="1800"/>
              <a:t>와 </a:t>
            </a:r>
            <a:r>
              <a:rPr lang="en-US" altLang="ko-KR" sz="1800"/>
              <a:t>x</a:t>
            </a:r>
            <a:r>
              <a:rPr lang="ko-KR" altLang="en-US" sz="1800"/>
              <a:t>의 연관성을 찾는 것이다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</a:p>
        </p:txBody>
      </p:sp>
      <p:pic>
        <p:nvPicPr>
          <p:cNvPr id="1028" name="Picture 4" descr="Regression vs. Classification">
            <a:extLst>
              <a:ext uri="{FF2B5EF4-FFF2-40B4-BE49-F238E27FC236}">
                <a16:creationId xmlns:a16="http://schemas.microsoft.com/office/drawing/2014/main" id="{479764EC-5111-405A-B805-29B6AFDF4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3" y="2945277"/>
            <a:ext cx="5481509" cy="305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2C45C8E-2219-4841-B76F-FC310315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619854"/>
            <a:ext cx="5523082" cy="17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4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Classification Vs. Regression</a:t>
            </a:r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B9D5DF-F6C5-4FB1-B9F6-16144BDE4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44688"/>
              </p:ext>
            </p:extLst>
          </p:nvPr>
        </p:nvGraphicFramePr>
        <p:xfrm>
          <a:off x="838200" y="2129637"/>
          <a:ext cx="10515601" cy="39507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07266">
                  <a:extLst>
                    <a:ext uri="{9D8B030D-6E8A-4147-A177-3AD203B41FA5}">
                      <a16:colId xmlns:a16="http://schemas.microsoft.com/office/drawing/2014/main" val="3493621114"/>
                    </a:ext>
                  </a:extLst>
                </a:gridCol>
                <a:gridCol w="5408335">
                  <a:extLst>
                    <a:ext uri="{9D8B030D-6E8A-4147-A177-3AD203B41FA5}">
                      <a16:colId xmlns:a16="http://schemas.microsoft.com/office/drawing/2014/main" val="4075857297"/>
                    </a:ext>
                  </a:extLst>
                </a:gridCol>
              </a:tblGrid>
              <a:tr h="64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/>
                        <a:t>Classification</a:t>
                      </a:r>
                      <a:endParaRPr lang="ko-KR" altLang="en-US" sz="3000" b="1"/>
                    </a:p>
                  </a:txBody>
                  <a:tcPr marL="136548" marR="136548" marT="68274" marB="6827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/>
                        <a:t>Regression</a:t>
                      </a:r>
                      <a:endParaRPr lang="ko-KR" altLang="en-US" sz="3000" b="1"/>
                    </a:p>
                  </a:txBody>
                  <a:tcPr marL="136548" marR="136548" marT="68274" marB="68274" anchor="ctr"/>
                </a:tc>
                <a:extLst>
                  <a:ext uri="{0D108BD9-81ED-4DB2-BD59-A6C34878D82A}">
                    <a16:rowId xmlns:a16="http://schemas.microsoft.com/office/drawing/2014/main" val="2163449201"/>
                  </a:ext>
                </a:extLst>
              </a:tr>
              <a:tr h="64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/>
                        <a:t>Continuous</a:t>
                      </a:r>
                      <a:endParaRPr lang="ko-KR" altLang="en-US" sz="3000" b="1"/>
                    </a:p>
                  </a:txBody>
                  <a:tcPr marL="136548" marR="136548" marT="68274" marB="6827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/>
                        <a:t>Discrete</a:t>
                      </a:r>
                      <a:endParaRPr lang="ko-KR" altLang="en-US" sz="3000" b="1"/>
                    </a:p>
                  </a:txBody>
                  <a:tcPr marL="136548" marR="136548" marT="68274" marB="68274" anchor="ctr"/>
                </a:tc>
                <a:extLst>
                  <a:ext uri="{0D108BD9-81ED-4DB2-BD59-A6C34878D82A}">
                    <a16:rowId xmlns:a16="http://schemas.microsoft.com/office/drawing/2014/main" val="2277037994"/>
                  </a:ext>
                </a:extLst>
              </a:tr>
              <a:tr h="110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kern="1200">
                          <a:solidFill>
                            <a:schemeClr val="dk1"/>
                          </a:solidFill>
                          <a:effectLst/>
                        </a:rPr>
                        <a:t>continuous output variable(y)</a:t>
                      </a:r>
                      <a:r>
                        <a:rPr lang="ko-KR" altLang="en-US" sz="3000" b="1" kern="1200">
                          <a:solidFill>
                            <a:schemeClr val="dk1"/>
                          </a:solidFill>
                          <a:effectLst/>
                        </a:rPr>
                        <a:t>을 낸다</a:t>
                      </a:r>
                      <a:r>
                        <a:rPr lang="en-US" altLang="ko-KR" sz="3000" b="1" kern="120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ko-KR" altLang="en-US" sz="3000" b="1"/>
                    </a:p>
                  </a:txBody>
                  <a:tcPr marL="136548" marR="136548" marT="68274" marB="6827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kern="1200">
                          <a:solidFill>
                            <a:schemeClr val="dk1"/>
                          </a:solidFill>
                          <a:effectLst/>
                        </a:rPr>
                        <a:t>discrete output variable(y)</a:t>
                      </a:r>
                      <a:r>
                        <a:rPr lang="ko-KR" altLang="en-US" sz="3000" b="1" kern="1200">
                          <a:solidFill>
                            <a:schemeClr val="dk1"/>
                          </a:solidFill>
                          <a:effectLst/>
                        </a:rPr>
                        <a:t>을 낸다</a:t>
                      </a:r>
                      <a:r>
                        <a:rPr lang="en-US" altLang="ko-KR" sz="3000" b="1" kern="120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ko-KR" altLang="en-US" sz="3000" b="1"/>
                    </a:p>
                  </a:txBody>
                  <a:tcPr marL="136548" marR="136548" marT="68274" marB="68274" anchor="ctr"/>
                </a:tc>
                <a:extLst>
                  <a:ext uri="{0D108BD9-81ED-4DB2-BD59-A6C34878D82A}">
                    <a16:rowId xmlns:a16="http://schemas.microsoft.com/office/drawing/2014/main" val="3327412159"/>
                  </a:ext>
                </a:extLst>
              </a:tr>
              <a:tr h="1556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kern="1200">
                          <a:solidFill>
                            <a:schemeClr val="dk1"/>
                          </a:solidFill>
                          <a:effectLst/>
                        </a:rPr>
                        <a:t> find the </a:t>
                      </a:r>
                      <a:r>
                        <a:rPr lang="en-US" altLang="ko-KR" sz="3000" b="1" kern="1200">
                          <a:solidFill>
                            <a:schemeClr val="dk1"/>
                          </a:solidFill>
                          <a:effectLst/>
                        </a:rPr>
                        <a:t>best fit line</a:t>
                      </a:r>
                      <a:r>
                        <a:rPr lang="en-US" altLang="ko-KR" sz="3000" b="0" kern="1200">
                          <a:solidFill>
                            <a:schemeClr val="dk1"/>
                          </a:solidFill>
                          <a:effectLst/>
                        </a:rPr>
                        <a:t>, which can predict the output more accurately</a:t>
                      </a:r>
                      <a:endParaRPr lang="ko-KR" altLang="en-US" sz="3000"/>
                    </a:p>
                  </a:txBody>
                  <a:tcPr marL="136548" marR="136548" marT="68274" marB="6827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kern="1200">
                          <a:solidFill>
                            <a:schemeClr val="dk1"/>
                          </a:solidFill>
                          <a:effectLst/>
                        </a:rPr>
                        <a:t> find the </a:t>
                      </a:r>
                      <a:r>
                        <a:rPr lang="en-US" altLang="ko-KR" sz="3000" b="1" kern="1200">
                          <a:solidFill>
                            <a:schemeClr val="dk1"/>
                          </a:solidFill>
                          <a:effectLst/>
                        </a:rPr>
                        <a:t>decision boundary</a:t>
                      </a:r>
                      <a:r>
                        <a:rPr lang="en-US" altLang="ko-KR" sz="3000" b="0" kern="1200">
                          <a:solidFill>
                            <a:schemeClr val="dk1"/>
                          </a:solidFill>
                          <a:effectLst/>
                        </a:rPr>
                        <a:t>, which can divide the dataset into different classes</a:t>
                      </a:r>
                      <a:endParaRPr lang="ko-KR" altLang="en-US" sz="3000"/>
                    </a:p>
                  </a:txBody>
                  <a:tcPr marL="136548" marR="136548" marT="68274" marB="68274" anchor="ctr"/>
                </a:tc>
                <a:extLst>
                  <a:ext uri="{0D108BD9-81ED-4DB2-BD59-A6C34878D82A}">
                    <a16:rowId xmlns:a16="http://schemas.microsoft.com/office/drawing/2014/main" val="57862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61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altLang="ko-KR" sz="6000"/>
              <a:t>K-NN</a:t>
            </a:r>
            <a:endParaRPr lang="ko-KR" alt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872E-B351-4A11-91B0-0A5CEAD2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ko-KR" altLang="en-US" sz="2200"/>
              <a:t>거리기반 분류분석모델</a:t>
            </a:r>
            <a:endParaRPr lang="en-US" altLang="ko-KR" sz="2200"/>
          </a:p>
          <a:p>
            <a:r>
              <a:rPr lang="en-US" altLang="ko-KR" sz="2200"/>
              <a:t>“</a:t>
            </a:r>
            <a:r>
              <a:rPr lang="ko-KR" altLang="en-US" sz="2200"/>
              <a:t>거리가 가까우면 비슷한 </a:t>
            </a:r>
            <a:r>
              <a:rPr lang="en-US" altLang="ko-KR" sz="2200"/>
              <a:t>category </a:t>
            </a:r>
            <a:r>
              <a:rPr lang="ko-KR" altLang="en-US" sz="2200"/>
              <a:t>일 확률이 높다</a:t>
            </a:r>
            <a:r>
              <a:rPr lang="en-US" altLang="ko-KR" sz="2200"/>
              <a:t>＂</a:t>
            </a:r>
            <a:r>
              <a:rPr lang="ko-KR" altLang="en-US" sz="2200"/>
              <a:t>라는 전재</a:t>
            </a:r>
            <a:endParaRPr lang="en-US" altLang="ko-KR" sz="2200"/>
          </a:p>
          <a:p>
            <a:r>
              <a:rPr lang="ko-KR" altLang="en-US" sz="2200"/>
              <a:t>유클리디안 거리 계산법이 사용된다</a:t>
            </a:r>
            <a:endParaRPr lang="en-US" altLang="ko-KR" sz="2200"/>
          </a:p>
          <a:p>
            <a:r>
              <a:rPr lang="ko-KR" altLang="en-US" sz="2200"/>
              <a:t>이미지 처리</a:t>
            </a:r>
            <a:r>
              <a:rPr lang="en-US" altLang="ko-KR" sz="2200"/>
              <a:t>, </a:t>
            </a:r>
            <a:r>
              <a:rPr lang="ko-KR" altLang="en-US" sz="2200"/>
              <a:t>글자 인식</a:t>
            </a:r>
            <a:r>
              <a:rPr lang="en-US" altLang="ko-KR" sz="2200"/>
              <a:t>, </a:t>
            </a:r>
            <a:r>
              <a:rPr lang="ko-KR" altLang="en-US" sz="2200"/>
              <a:t>얼굴 인식</a:t>
            </a:r>
            <a:r>
              <a:rPr lang="en-US" altLang="ko-KR" sz="2200"/>
              <a:t>, </a:t>
            </a:r>
            <a:r>
              <a:rPr lang="ko-KR" altLang="en-US" sz="2200"/>
              <a:t>상품 추천 등 여러분야에 사용된다</a:t>
            </a:r>
            <a:r>
              <a:rPr lang="en-US" altLang="ko-KR" sz="2200"/>
              <a:t>.</a:t>
            </a:r>
          </a:p>
          <a:p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29746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altLang="ko-KR" sz="3200"/>
              <a:t>K-NN</a:t>
            </a:r>
            <a:endParaRPr lang="ko-KR" alt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872E-B351-4A11-91B0-0A5CEAD2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altLang="ko-KR" sz="1800"/>
          </a:p>
          <a:p>
            <a:endParaRPr lang="ko-KR" altLang="en-US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7707B6-057B-4090-9392-FA0D27EFE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11120"/>
              </p:ext>
            </p:extLst>
          </p:nvPr>
        </p:nvGraphicFramePr>
        <p:xfrm>
          <a:off x="557784" y="2974274"/>
          <a:ext cx="11164825" cy="30034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74851">
                  <a:extLst>
                    <a:ext uri="{9D8B030D-6E8A-4147-A177-3AD203B41FA5}">
                      <a16:colId xmlns:a16="http://schemas.microsoft.com/office/drawing/2014/main" val="1500276166"/>
                    </a:ext>
                  </a:extLst>
                </a:gridCol>
                <a:gridCol w="5589974">
                  <a:extLst>
                    <a:ext uri="{9D8B030D-6E8A-4147-A177-3AD203B41FA5}">
                      <a16:colId xmlns:a16="http://schemas.microsoft.com/office/drawing/2014/main" val="2973793918"/>
                    </a:ext>
                  </a:extLst>
                </a:gridCol>
              </a:tblGrid>
              <a:tr h="684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장점</a:t>
                      </a:r>
                      <a:endParaRPr lang="ko-KR" altLang="en-US" sz="3500"/>
                    </a:p>
                  </a:txBody>
                  <a:tcPr marL="112400" marR="112400" marT="56200" marB="56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/>
                        <a:t>단점</a:t>
                      </a:r>
                    </a:p>
                  </a:txBody>
                  <a:tcPr marL="112400" marR="112400" marT="56200" marB="56200" anchor="ctr"/>
                </a:tc>
                <a:extLst>
                  <a:ext uri="{0D108BD9-81ED-4DB2-BD59-A6C34878D82A}">
                    <a16:rowId xmlns:a16="http://schemas.microsoft.com/office/drawing/2014/main" val="2954131547"/>
                  </a:ext>
                </a:extLst>
              </a:tr>
              <a:tr h="52567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2400"/>
                        <a:t>쉽고 훈련 단계가 빠르며 성능이 좋다</a:t>
                      </a:r>
                      <a:r>
                        <a:rPr lang="en-US" altLang="ko-KR" sz="2400"/>
                        <a:t>.</a:t>
                      </a:r>
                    </a:p>
                  </a:txBody>
                  <a:tcPr marL="112400" marR="112400" marT="56200" marB="562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/>
                        <a:t>적절한 </a:t>
                      </a:r>
                      <a:r>
                        <a:rPr lang="en-US" altLang="ko-KR" sz="2400"/>
                        <a:t>k</a:t>
                      </a:r>
                      <a:r>
                        <a:rPr lang="ko-KR" altLang="en-US" sz="2400"/>
                        <a:t>의 선택이 필요하다</a:t>
                      </a:r>
                      <a:r>
                        <a:rPr lang="en-US" altLang="ko-KR" sz="2400"/>
                        <a:t>.</a:t>
                      </a:r>
                    </a:p>
                  </a:txBody>
                  <a:tcPr marL="112400" marR="112400" marT="56200" marB="56200" anchor="ctr"/>
                </a:tc>
                <a:extLst>
                  <a:ext uri="{0D108BD9-81ED-4DB2-BD59-A6C34878D82A}">
                    <a16:rowId xmlns:a16="http://schemas.microsoft.com/office/drawing/2014/main" val="4195595581"/>
                  </a:ext>
                </a:extLst>
              </a:tr>
              <a:tr h="896563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</a:rPr>
                        <a:t>continuous output variable(y)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을 낸다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모델이 없어 특징과 클래스의 관계를 이해하는데 한계가 있다</a:t>
                      </a:r>
                      <a:r>
                        <a:rPr lang="en-US" altLang="ko-KR" sz="2400"/>
                        <a:t>.</a:t>
                      </a:r>
                      <a:endParaRPr lang="ko-KR" altLang="en-US" sz="2400"/>
                    </a:p>
                  </a:txBody>
                  <a:tcPr marL="112400" marR="112400" marT="56200" marB="56200" anchor="ctr"/>
                </a:tc>
                <a:extLst>
                  <a:ext uri="{0D108BD9-81ED-4DB2-BD59-A6C34878D82A}">
                    <a16:rowId xmlns:a16="http://schemas.microsoft.com/office/drawing/2014/main" val="1008659880"/>
                  </a:ext>
                </a:extLst>
              </a:tr>
              <a:tr h="896563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</a:rPr>
                        <a:t> find the best fit line, which can predict the output more accurately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데이터가 많아지면 분류단계가 느려진다</a:t>
                      </a:r>
                      <a:r>
                        <a:rPr lang="en-US" altLang="ko-KR" sz="2400"/>
                        <a:t>.</a:t>
                      </a:r>
                      <a:endParaRPr lang="ko-KR" altLang="en-US" sz="2400"/>
                    </a:p>
                  </a:txBody>
                  <a:tcPr marL="112400" marR="112400" marT="56200" marB="56200" anchor="ctr"/>
                </a:tc>
                <a:extLst>
                  <a:ext uri="{0D108BD9-81ED-4DB2-BD59-A6C34878D82A}">
                    <a16:rowId xmlns:a16="http://schemas.microsoft.com/office/drawing/2014/main" val="119433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96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 </a:t>
            </a:r>
            <a:r>
              <a:rPr lang="ko-KR" altLang="en-US" dirty="0"/>
              <a:t>사용 시 변수 재조정 방법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872E-B351-4A11-91B0-0A5CEAD2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8252"/>
            <a:ext cx="10231315" cy="976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Min-max</a:t>
            </a:r>
            <a:r>
              <a:rPr lang="ko-KR" altLang="en-US" dirty="0"/>
              <a:t>는 </a:t>
            </a:r>
            <a:r>
              <a:rPr lang="en-US" altLang="ko-KR" dirty="0"/>
              <a:t>range</a:t>
            </a:r>
            <a:r>
              <a:rPr lang="ko-KR" altLang="en-US" dirty="0"/>
              <a:t>로</a:t>
            </a:r>
            <a:r>
              <a:rPr lang="en-US" altLang="ko-KR" dirty="0"/>
              <a:t>, Z-score</a:t>
            </a:r>
            <a:r>
              <a:rPr lang="ko-KR" altLang="en-US" dirty="0"/>
              <a:t>는 </a:t>
            </a:r>
            <a:r>
              <a:rPr lang="en-US" altLang="ko-KR" dirty="0"/>
              <a:t>mean</a:t>
            </a:r>
            <a:r>
              <a:rPr lang="ko-KR" altLang="en-US" dirty="0"/>
              <a:t>으로 데이터를 평가한다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7707B6-057B-4090-9392-FA0D27EFE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6968"/>
              </p:ext>
            </p:extLst>
          </p:nvPr>
        </p:nvGraphicFramePr>
        <p:xfrm>
          <a:off x="676765" y="1604840"/>
          <a:ext cx="10515600" cy="349034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002761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3793918"/>
                    </a:ext>
                  </a:extLst>
                </a:gridCol>
              </a:tblGrid>
              <a:tr h="899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Min-Max Normalization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z-Score </a:t>
                      </a:r>
                      <a:r>
                        <a:rPr lang="en-US" altLang="ko-KR" sz="2800" dirty="0" err="1"/>
                        <a:t>Standarization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131547"/>
                  </a:ext>
                </a:extLst>
              </a:tr>
              <a:tr h="2591318">
                <a:tc>
                  <a:txBody>
                    <a:bodyPr/>
                    <a:lstStyle/>
                    <a:p>
                      <a:pPr algn="ctr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5955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D1A74D-CCBF-40FD-9271-21EE9F63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21" y="2626247"/>
            <a:ext cx="3497873" cy="2324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35E48-3359-4F49-8946-0D7B0272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94" y="2669151"/>
            <a:ext cx="4146880" cy="22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K-NN </a:t>
            </a:r>
            <a:r>
              <a:rPr lang="ko-KR" altLang="en-US"/>
              <a:t>알고리즘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ko-KR" alt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77939B-E12E-4123-9594-C12455A3CF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34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Decision Tree</a:t>
            </a:r>
            <a:endParaRPr lang="ko-KR" altLang="en-US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872E-B351-4A11-91B0-0A5CEAD2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ko-KR" altLang="en-US" sz="1400">
                <a:latin typeface="Spoqa Han Sans"/>
              </a:rPr>
              <a:t>질문을 통해 데이터를 구분한다</a:t>
            </a:r>
            <a:r>
              <a:rPr lang="en-US" altLang="ko-KR" sz="1400">
                <a:latin typeface="Spoqa Han Sans"/>
              </a:rPr>
              <a:t>.</a:t>
            </a:r>
            <a:endParaRPr lang="en-US" altLang="ko-KR" sz="1400" b="0" i="0">
              <a:effectLst/>
              <a:latin typeface="Spoqa Han Sans"/>
            </a:endParaRPr>
          </a:p>
          <a:p>
            <a:r>
              <a:rPr lang="ko-KR" altLang="en-US" sz="1400" b="0" i="0">
                <a:effectLst/>
                <a:latin typeface="Spoqa Han Sans"/>
              </a:rPr>
              <a:t>분류</a:t>
            </a:r>
            <a:r>
              <a:rPr lang="en-US" altLang="ko-KR" sz="1400" b="0" i="0">
                <a:effectLst/>
                <a:latin typeface="Spoqa Han Sans"/>
              </a:rPr>
              <a:t>(Classification)</a:t>
            </a:r>
            <a:r>
              <a:rPr lang="ko-KR" altLang="en-US" sz="1400" b="0" i="0">
                <a:effectLst/>
                <a:latin typeface="Spoqa Han Sans"/>
              </a:rPr>
              <a:t>와 회귀</a:t>
            </a:r>
            <a:r>
              <a:rPr lang="en-US" altLang="ko-KR" sz="1400" b="0" i="0">
                <a:effectLst/>
                <a:latin typeface="Spoqa Han Sans"/>
              </a:rPr>
              <a:t>(Regression) </a:t>
            </a:r>
            <a:r>
              <a:rPr lang="ko-KR" altLang="en-US" sz="1400" b="0" i="0">
                <a:effectLst/>
                <a:latin typeface="Spoqa Han Sans"/>
              </a:rPr>
              <a:t>모두 가능한 지도 학습 모델</a:t>
            </a:r>
            <a:endParaRPr lang="en-US" altLang="ko-KR" sz="1400" b="0" i="0">
              <a:effectLst/>
              <a:latin typeface="Spoqa Han Sans"/>
            </a:endParaRPr>
          </a:p>
          <a:p>
            <a:r>
              <a:rPr lang="ko-KR" altLang="en-US" sz="1400"/>
              <a:t>분류 트리 분석은 예측된 결과로 입력 데이터가 분류되는 클래스를 출력한다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회귀 트리 분석은 예측된 결과로 특정의미를 지니는 실수 값을 출력한다</a:t>
            </a:r>
            <a:r>
              <a:rPr lang="en-US" altLang="ko-KR" sz="140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CCEC1-D4E0-4932-949E-A2797AA0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82" y="2290936"/>
            <a:ext cx="926164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2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B66E-2A84-4E11-949B-55BBCDA4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Random Forest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23DF33-F6DA-402A-8871-D299CD40F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" r="11266" b="-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872E-B351-4A11-91B0-0A5CEAD2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altLang="ko-KR" sz="2200"/>
              <a:t>Classification</a:t>
            </a:r>
            <a:r>
              <a:rPr lang="ko-KR" altLang="en-US" sz="2200"/>
              <a:t>과 </a:t>
            </a:r>
            <a:r>
              <a:rPr lang="en-US" altLang="ko-KR" sz="2200"/>
              <a:t>regression</a:t>
            </a:r>
            <a:r>
              <a:rPr lang="ko-KR" altLang="en-US" sz="2200"/>
              <a:t>을 위한 </a:t>
            </a:r>
            <a:r>
              <a:rPr lang="en-US" altLang="ko-KR" sz="2200"/>
              <a:t>ensemble </a:t>
            </a:r>
            <a:r>
              <a:rPr lang="ko-KR" altLang="en-US" sz="2200"/>
              <a:t>학습</a:t>
            </a:r>
            <a:r>
              <a:rPr lang="en-US" altLang="ko-KR" sz="2200"/>
              <a:t> </a:t>
            </a:r>
            <a:r>
              <a:rPr lang="ko-KR" altLang="en-US" sz="2200"/>
              <a:t>방법의 일종으로</a:t>
            </a:r>
            <a:r>
              <a:rPr lang="en-US" altLang="ko-KR" sz="2200"/>
              <a:t>, random selection</a:t>
            </a:r>
            <a:r>
              <a:rPr lang="ko-KR" altLang="en-US" sz="2200"/>
              <a:t>으로 데이터를</a:t>
            </a:r>
            <a:r>
              <a:rPr lang="en-US" altLang="ko-KR" sz="2200"/>
              <a:t> </a:t>
            </a:r>
            <a:r>
              <a:rPr lang="ko-KR" altLang="en-US" sz="2200"/>
              <a:t>가지고 </a:t>
            </a:r>
            <a:r>
              <a:rPr lang="en-US" altLang="ko-KR" sz="2200"/>
              <a:t>tree</a:t>
            </a:r>
            <a:r>
              <a:rPr lang="ko-KR" altLang="en-US" sz="2200"/>
              <a:t>를 구성해 인풋을 </a:t>
            </a:r>
            <a:r>
              <a:rPr lang="en-US" altLang="ko-KR" sz="2200"/>
              <a:t>decision tree</a:t>
            </a:r>
            <a:r>
              <a:rPr lang="ko-KR" altLang="en-US" sz="2200"/>
              <a:t>로 보네 종합적인 결과치를 출력하는 것</a:t>
            </a:r>
            <a:r>
              <a:rPr lang="en-US" altLang="ko-KR" sz="2200"/>
              <a:t>.</a:t>
            </a:r>
          </a:p>
          <a:p>
            <a:r>
              <a:rPr lang="en-US" altLang="ko-KR" sz="2200"/>
              <a:t>Tree</a:t>
            </a:r>
            <a:r>
              <a:rPr lang="ko-KR" altLang="en-US" sz="2200"/>
              <a:t>를 여러 개 씀으로 </a:t>
            </a: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  overfitting</a:t>
            </a:r>
            <a:r>
              <a:rPr lang="ko-KR" altLang="en-US" sz="2200"/>
              <a:t>을 줄일 수 있다</a:t>
            </a:r>
            <a:r>
              <a:rPr lang="en-US" altLang="ko-KR" sz="2200"/>
              <a:t>.</a:t>
            </a:r>
            <a:r>
              <a:rPr lang="ko-KR" altLang="en-US" sz="2200"/>
              <a:t> 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415C362-DCA3-40D7-A064-91AB59DE8B7F}"/>
              </a:ext>
            </a:extLst>
          </p:cNvPr>
          <p:cNvSpPr/>
          <p:nvPr/>
        </p:nvSpPr>
        <p:spPr>
          <a:xfrm>
            <a:off x="3311371" y="2685495"/>
            <a:ext cx="45719" cy="4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0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465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Spoqa Han Sans</vt:lpstr>
      <vt:lpstr>맑은 고딕</vt:lpstr>
      <vt:lpstr>Arial</vt:lpstr>
      <vt:lpstr>Calibri</vt:lpstr>
      <vt:lpstr>Office Theme</vt:lpstr>
      <vt:lpstr>Classification / Regression / Clustering의 차이점</vt:lpstr>
      <vt:lpstr>Classification / Regression / Clustering의 차이점</vt:lpstr>
      <vt:lpstr>Classification Vs. Regression</vt:lpstr>
      <vt:lpstr>K-NN</vt:lpstr>
      <vt:lpstr>K-NN</vt:lpstr>
      <vt:lpstr>K-NN 사용 시 변수 재조정 방법</vt:lpstr>
      <vt:lpstr>K-NN 알고리즘 방법</vt:lpstr>
      <vt:lpstr>Decision Tree</vt:lpstr>
      <vt:lpstr>Random Forest</vt:lpstr>
      <vt:lpstr>Random Forest 과정 I</vt:lpstr>
      <vt:lpstr>Random Forest 과정 III</vt:lpstr>
      <vt:lpstr>Random Forest 과정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/ Regression / Clustering의 차이점</dc:title>
  <dc:creator>Isaac Chae</dc:creator>
  <cp:lastModifiedBy>Isaac Chae</cp:lastModifiedBy>
  <cp:revision>1</cp:revision>
  <dcterms:created xsi:type="dcterms:W3CDTF">2021-01-19T08:46:05Z</dcterms:created>
  <dcterms:modified xsi:type="dcterms:W3CDTF">2021-01-19T08:47:12Z</dcterms:modified>
</cp:coreProperties>
</file>