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0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71" r:id="rId12"/>
    <p:sldId id="272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168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B0C12-EB82-46B5-BCB9-78685B968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9654AF-2310-45AC-A132-9F2D92DF5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BC946E-E474-4382-8BC5-7D5ABCF5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C4AA-212B-49BD-9C18-CDD2AF788F5C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C1C93C-F173-48E1-9AFE-B6F9B106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D7F06-610B-4D84-BB20-F676245F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A9F-F81D-4506-9475-5557C1CCE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88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C6E85-AA72-468C-B9C5-BFCA4A31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41AA6F-2216-4E5E-B9C6-EEF0E71E9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36EA2-550E-4E43-8DC9-83A0DFA04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C4AA-212B-49BD-9C18-CDD2AF788F5C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3A4E6-6E17-43B9-914D-63A13BDF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22475-AAE2-4712-984C-7F6904AA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A9F-F81D-4506-9475-5557C1CCE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07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F0B9FA-72CB-4E88-9ED9-118A2998B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E6302A-7C36-4E9B-805E-44A332DDA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36C4F2-11D4-4BFB-8889-BC630BBB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C4AA-212B-49BD-9C18-CDD2AF788F5C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D4AD1-13A2-46AA-AC1C-46BED20B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8A460E-269A-4D74-953F-5F08E3082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A9F-F81D-4506-9475-5557C1CCE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10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72842-0B5E-4E6E-8CC2-C014D1C6C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10A416-B86A-42C3-B29A-7D68DABA7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96D1D2-F4C3-44CB-9010-EFF27AC4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C4AA-212B-49BD-9C18-CDD2AF788F5C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9286F-BE51-4820-B3E3-43B7A6AD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A6AB51-2AD8-4C67-B970-8AF4DD6D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A9F-F81D-4506-9475-5557C1CCE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57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15A4C-2B0F-48F4-941F-FE376CC67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EE32AD-C45D-4B93-9631-ED2D3CEC0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49D27-39D4-4F3B-AA67-E14C76FA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C4AA-212B-49BD-9C18-CDD2AF788F5C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34092-8A7F-4433-826E-91A8427F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D0F656-A0B9-46CE-AEEF-FFC03DD0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A9F-F81D-4506-9475-5557C1CCE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9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4C22E-9330-4ADF-84C8-3E8FEA53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406EF-C3B2-4715-A51B-6A59E5986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0E36FD-C80A-459C-BF7E-5C018395E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4913A4-6371-49E3-9C77-BDC03E49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C4AA-212B-49BD-9C18-CDD2AF788F5C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D6A6C5-B5A0-4571-9A94-36E06B12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0F7B8E-12AB-442F-ACCC-6C2349E3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A9F-F81D-4506-9475-5557C1CCE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95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9B34B-CA09-460F-A458-5934267AE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07CA20-4BFD-42B0-8278-9EBA607CA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18EB36-6DB6-4F08-B53C-12AEE2E8E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BA3AF-7ABF-49A9-9EFA-A6B7E8E15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3E5467-07C7-4B7D-9632-63A18344D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DC3D56-3081-47CC-9BBC-4F498B21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C4AA-212B-49BD-9C18-CDD2AF788F5C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A65928-C9CF-43CD-8C90-82EBE31A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C1E7BE-64B9-4237-A611-863AE43E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A9F-F81D-4506-9475-5557C1CCE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45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32A5F-4FDE-4C40-8EDD-DCBE5FFE4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C637E2-10C3-4FD6-B427-6855C81F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C4AA-212B-49BD-9C18-CDD2AF788F5C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9D09C7-903D-4146-BC7C-0414E17D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BE3525-58B2-4C7C-8107-5FD47539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A9F-F81D-4506-9475-5557C1CCE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16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897966-1BA5-4328-AF86-29DF0B7B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C4AA-212B-49BD-9C18-CDD2AF788F5C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C5F109-5BC1-4EAF-9326-A3801748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1E5AA7-CD03-4254-B628-D93CB3B5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A9F-F81D-4506-9475-5557C1CCE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96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3C7A7-70D8-428A-8DDE-F3D7C348E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7DF456-2127-4124-A66C-E1492206C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25CD04-822F-4FC5-876B-1514517BF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2AE527-CA50-4A36-AB6F-1BFB17E2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C4AA-212B-49BD-9C18-CDD2AF788F5C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361D1E-8F7D-4BDD-A711-1440FFEA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150C13-803E-46E8-B75E-A4D2AF71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A9F-F81D-4506-9475-5557C1CCE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11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9A4B6-0722-4426-AF7E-431D2C988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0F7D49-5408-44D5-A519-04650F7C4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9FEDF5-DFAE-4A58-B7F5-AF800CDD1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8645A-4187-4274-9277-F4779297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C4AA-212B-49BD-9C18-CDD2AF788F5C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0A0BAC-9988-421B-A6B4-5B42DC75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86D21B-A513-4CFD-B597-D2CF105F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A9F-F81D-4506-9475-5557C1CCE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89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5D6A56-40E3-4552-9E84-FA2727F94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C5B874-E3FD-45D6-A647-5412A2947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34F2DD-C931-40B6-AF76-A8BFCFF86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9C4AA-212B-49BD-9C18-CDD2AF788F5C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2B8F4-738E-43DF-BFA0-A8071FEAD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D825A7-3440-461C-8D7B-6DC59EC3F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B4A9F-F81D-4506-9475-5557C1CCE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77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s.google.com/machine-learning/glossary?hl=ko%2Fs%2Fresults%2F%3Fq%3Done%20shot%20learning#weigh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F0168-E5D8-4143-9D0F-5E0C2C10F6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Machine Learning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FA1987-4845-4A32-8121-7A50DED5FE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Day3 Vocab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364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2A01E-F20C-4803-A3FD-F4253EFD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Transfer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312208-4F27-418D-8F91-717AC9CD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86" y="1811111"/>
            <a:ext cx="10515600" cy="4351338"/>
          </a:xfrm>
        </p:spPr>
        <p:txBody>
          <a:bodyPr/>
          <a:lstStyle/>
          <a:p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on storing knowledge gained while solving one problem and applying it to a different but related problem</a:t>
            </a:r>
          </a:p>
          <a:p>
            <a:endParaRPr lang="en-US" altLang="ko-KR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r>
              <a:rPr lang="ko-KR" altLang="en-US" dirty="0"/>
              <a:t>이미 풀고자 하는 문제와 비슷하면서 사이즈가 큰 데이터로 이미 학습이 되어 있는 모델이 있다면 그 모델을 이용하는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854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n Ultimate Guide To Transfer Learning In NLP">
            <a:extLst>
              <a:ext uri="{FF2B5EF4-FFF2-40B4-BE49-F238E27FC236}">
                <a16:creationId xmlns:a16="http://schemas.microsoft.com/office/drawing/2014/main" id="{BFDE1A6C-55FC-4895-982D-654256AC9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4262"/>
            <a:ext cx="13027476" cy="651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768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A Comprehensive Hands-on Guide to Transfer Learning with Real-World  Applications in Deep Learning | by Dipanjan (DJ) Sarkar | Towards Data  Science">
            <a:extLst>
              <a:ext uri="{FF2B5EF4-FFF2-40B4-BE49-F238E27FC236}">
                <a16:creationId xmlns:a16="http://schemas.microsoft.com/office/drawing/2014/main" id="{691D76F2-1255-423D-8123-CE49EF527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978" y="653143"/>
            <a:ext cx="9853661" cy="530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496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2A01E-F20C-4803-A3FD-F4253EFD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Validation 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312208-4F27-418D-8F91-717AC9CDE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모델의 성능을 평가하기 위하여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의 일부분을 사용하는 것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Test Accuracy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높일 수 있다</a:t>
            </a:r>
            <a:endParaRPr lang="en-US" altLang="ko-KR" dirty="0"/>
          </a:p>
          <a:p>
            <a:r>
              <a:rPr lang="en-US" altLang="ko-KR" dirty="0"/>
              <a:t>Overfitting</a:t>
            </a:r>
            <a:r>
              <a:rPr lang="ko-KR" altLang="en-US" dirty="0"/>
              <a:t>을 막을 수 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EE7073F-D532-4A45-992B-A3FBE2F72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35" y="3892550"/>
            <a:ext cx="78105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2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2A01E-F20C-4803-A3FD-F4253EFD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Normalization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312208-4F27-418D-8F91-717AC9CDE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02124"/>
                </a:solidFill>
                <a:effectLst/>
                <a:latin typeface="Roboto"/>
              </a:rPr>
              <a:t>실제 값 범위를 표준 값 범위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/>
              </a:rPr>
              <a:t>(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/>
              </a:rPr>
              <a:t>일반적으로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/>
              </a:rPr>
              <a:t>-1~+1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/>
              </a:rPr>
              <a:t>또는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/>
              </a:rPr>
              <a:t>0~1)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/>
              </a:rPr>
              <a:t>로 변환하는 과정</a:t>
            </a:r>
            <a:endParaRPr lang="en-US" altLang="ko-KR" b="0" i="0" dirty="0">
              <a:solidFill>
                <a:srgbClr val="202124"/>
              </a:solidFill>
              <a:effectLst/>
              <a:latin typeface="Roboto"/>
            </a:endParaRPr>
          </a:p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기본적의 데이터가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질의되고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조작되게 하기 위해서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주로 사용 되는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정규화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1. Min-Max Normalization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2. Z-Score Normalization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1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B844EF8-6FC8-421B-B18D-E0C00EFA46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629431"/>
              </p:ext>
            </p:extLst>
          </p:nvPr>
        </p:nvGraphicFramePr>
        <p:xfrm>
          <a:off x="838200" y="1151314"/>
          <a:ext cx="10515600" cy="348615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96070970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45046240"/>
                    </a:ext>
                  </a:extLst>
                </a:gridCol>
              </a:tblGrid>
              <a:tr h="8953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Min-Max Normalization</a:t>
                      </a:r>
                      <a:endParaRPr lang="en-US"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z-Score Normalization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71926"/>
                  </a:ext>
                </a:extLst>
              </a:tr>
              <a:tr h="259080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53473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79799F6-9995-41BA-B035-B0E5965BE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208" y="4768795"/>
            <a:ext cx="9923584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Min-max는</a:t>
            </a:r>
            <a:r>
              <a:rPr kumimoji="0" lang="ko-KR" altLang="ko-KR" sz="2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2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range로</a:t>
            </a:r>
            <a:r>
              <a:rPr kumimoji="0" lang="ko-KR" altLang="ko-KR" sz="2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ko-KR" sz="2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Z-score는</a:t>
            </a:r>
            <a:r>
              <a:rPr kumimoji="0" lang="ko-KR" altLang="ko-KR" sz="2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2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mean으로</a:t>
            </a:r>
            <a:r>
              <a:rPr kumimoji="0" lang="ko-KR" altLang="ko-KR" sz="2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데이터를 평가한다.</a:t>
            </a:r>
            <a:endParaRPr kumimoji="0" lang="en-US" altLang="ko-KR" sz="2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Outlier</a:t>
            </a:r>
            <a:r>
              <a:rPr kumimoji="0" lang="ko-KR" altLang="en-US" sz="2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kumimoji="0" lang="ko-KR" altLang="en-US" sz="2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있을때</a:t>
            </a:r>
            <a:r>
              <a:rPr kumimoji="0" lang="ko-KR" altLang="en-US" sz="2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값을 </a:t>
            </a:r>
            <a:r>
              <a:rPr kumimoji="0" lang="en-US" altLang="ko-KR" sz="2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normal distribution</a:t>
            </a:r>
            <a:r>
              <a:rPr kumimoji="0" lang="ko-KR" altLang="en-US" sz="2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으로 만들 때</a:t>
            </a:r>
            <a:r>
              <a:rPr lang="ko-KR" altLang="en-US" sz="27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27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Z-score Normalization</a:t>
            </a:r>
            <a:r>
              <a:rPr lang="ko-KR" altLang="en-US" sz="27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 잘 처리한다</a:t>
            </a:r>
            <a:r>
              <a:rPr lang="en-US" altLang="ko-KR" sz="27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C1FB1398-C42B-4A6D-A18F-949CC39A5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831" y="2238581"/>
            <a:ext cx="3217224" cy="213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D180889-20A0-4378-AA23-6F4A47E9C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297" y="2238581"/>
            <a:ext cx="4042696" cy="211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51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2A01E-F20C-4803-A3FD-F4253EFD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One-shot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312208-4F27-418D-8F91-717AC9CDE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주어지는 학습 </a:t>
            </a:r>
            <a:r>
              <a:rPr lang="en-US" altLang="ko-KR" dirty="0"/>
              <a:t>set</a:t>
            </a:r>
            <a:r>
              <a:rPr lang="ko-KR" altLang="en-US" dirty="0"/>
              <a:t>이 부족할 때 분류문제를 푸는 방법으로 </a:t>
            </a:r>
            <a:r>
              <a:rPr lang="en-US" altLang="ko-KR" dirty="0"/>
              <a:t>distance function </a:t>
            </a:r>
            <a:r>
              <a:rPr lang="ko-KR" altLang="en-US" dirty="0"/>
              <a:t>으로 두개의 </a:t>
            </a:r>
            <a:r>
              <a:rPr lang="en-US" altLang="ko-KR" dirty="0"/>
              <a:t>distinct set</a:t>
            </a:r>
            <a:r>
              <a:rPr lang="ko-KR" altLang="en-US" dirty="0"/>
              <a:t>이 같은 부류인지 아닌지를 </a:t>
            </a:r>
            <a:r>
              <a:rPr lang="ko-KR" altLang="en-US" dirty="0" err="1"/>
              <a:t>편결하는</a:t>
            </a:r>
            <a:r>
              <a:rPr lang="ko-KR" altLang="en-US" dirty="0"/>
              <a:t> 것</a:t>
            </a:r>
            <a:endParaRPr lang="en-US" altLang="ko-KR" dirty="0"/>
          </a:p>
          <a:p>
            <a:r>
              <a:rPr lang="en-US" altLang="ko-KR" dirty="0"/>
              <a:t>K-NN </a:t>
            </a:r>
            <a:r>
              <a:rPr lang="ko-KR" altLang="en-US" dirty="0"/>
              <a:t>도 </a:t>
            </a:r>
            <a:r>
              <a:rPr lang="en-US" altLang="ko-KR" dirty="0"/>
              <a:t>one-shot learning</a:t>
            </a:r>
            <a:r>
              <a:rPr lang="ko-KR" altLang="en-US" dirty="0"/>
              <a:t>의 종류</a:t>
            </a:r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overfitting</a:t>
            </a:r>
            <a:r>
              <a:rPr lang="ko-KR" altLang="en-US" dirty="0"/>
              <a:t>이 쉽게 일어나기 때문에 </a:t>
            </a:r>
            <a:r>
              <a:rPr lang="en-US" altLang="ko-KR" dirty="0"/>
              <a:t>transfer-learning</a:t>
            </a:r>
            <a:r>
              <a:rPr lang="ko-KR" altLang="en-US" dirty="0"/>
              <a:t>이랑 같이 쓰인다고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9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2A01E-F20C-4803-A3FD-F4253EFD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Optimizer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312208-4F27-418D-8F91-717AC9CDE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경사하강법의 구체적인 구현</a:t>
            </a:r>
            <a:endParaRPr lang="en-US" altLang="ko-KR"/>
          </a:p>
          <a:p>
            <a:r>
              <a:rPr lang="ko-KR" altLang="en-US"/>
              <a:t>그 예로 </a:t>
            </a:r>
            <a:r>
              <a:rPr lang="en-US" altLang="ko-KR"/>
              <a:t>Adam, ADAgrad, SGD </a:t>
            </a:r>
            <a:r>
              <a:rPr lang="ko-KR" altLang="en-US"/>
              <a:t>등이 있다</a:t>
            </a:r>
            <a:r>
              <a:rPr lang="en-US" altLang="ko-KR"/>
              <a:t>.</a:t>
            </a:r>
            <a:endParaRPr lang="ko-KR" altLang="en-US" dirty="0"/>
          </a:p>
        </p:txBody>
      </p:sp>
      <p:pic>
        <p:nvPicPr>
          <p:cNvPr id="3076" name="Picture 4" descr="Optimizer 종류 및 정리">
            <a:extLst>
              <a:ext uri="{FF2B5EF4-FFF2-40B4-BE49-F238E27FC236}">
                <a16:creationId xmlns:a16="http://schemas.microsoft.com/office/drawing/2014/main" id="{4882D393-2C93-4292-B663-B5321A670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686" y="3178629"/>
            <a:ext cx="5728513" cy="273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24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2A01E-F20C-4803-A3FD-F4253EFD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312208-4F27-418D-8F91-717AC9CDE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02124"/>
                </a:solidFill>
                <a:effectLst/>
                <a:latin typeface="Roboto"/>
              </a:rPr>
              <a:t>다른 대부분의 값과 동떨어진 값입니다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/>
              </a:rPr>
              <a:t>. 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Roboto"/>
              </a:rPr>
              <a:t>머신러닝에서는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/>
              </a:rPr>
              <a:t> 다음과 같은 경우가 이상점에 해당된다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/>
              </a:rPr>
              <a:t>.</a:t>
            </a:r>
          </a:p>
          <a:p>
            <a:pPr algn="l"/>
            <a:endParaRPr lang="en-US" altLang="ko-KR" b="0" i="0" dirty="0">
              <a:solidFill>
                <a:srgbClr val="202124"/>
              </a:solidFill>
              <a:effectLst/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u="none" strike="noStrike" dirty="0">
                <a:solidFill>
                  <a:srgbClr val="1A73E8"/>
                </a:solidFill>
                <a:effectLst/>
                <a:latin typeface="Roboto"/>
                <a:hlinkClick r:id="rId2"/>
              </a:rPr>
              <a:t>가중치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/>
              </a:rPr>
              <a:t>의 절대값이 높은 경우</a:t>
            </a:r>
            <a:endParaRPr lang="en-US" altLang="ko-KR" b="0" i="0" dirty="0">
              <a:solidFill>
                <a:srgbClr val="202124"/>
              </a:solidFill>
              <a:effectLst/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202124"/>
              </a:solidFill>
              <a:effectLst/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02124"/>
                </a:solidFill>
                <a:effectLst/>
                <a:latin typeface="Roboto"/>
              </a:rPr>
              <a:t>예측된 값이 실제 값과 비교적 멀리 떨어진 경우</a:t>
            </a:r>
            <a:endParaRPr lang="en-US" altLang="ko-KR" b="0" i="0" dirty="0">
              <a:solidFill>
                <a:srgbClr val="202124"/>
              </a:solidFill>
              <a:effectLst/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202124"/>
              </a:solidFill>
              <a:effectLst/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02124"/>
                </a:solidFill>
                <a:effectLst/>
                <a:latin typeface="Roboto"/>
              </a:rPr>
              <a:t>입력 데이터의 값이 평균에서 대략적으로 표준편차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/>
              </a:rPr>
              <a:t>(sigma)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/>
              </a:rPr>
              <a:t>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/>
              </a:rPr>
              <a:t>3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/>
              </a:rPr>
              <a:t>만큼 떨어진 경우</a:t>
            </a:r>
          </a:p>
          <a:p>
            <a:endParaRPr lang="ko-KR" altLang="en-US" dirty="0"/>
          </a:p>
        </p:txBody>
      </p:sp>
      <p:pic>
        <p:nvPicPr>
          <p:cNvPr id="4100" name="Picture 4" descr="Knowing all about Outliers in Machine Learning">
            <a:extLst>
              <a:ext uri="{FF2B5EF4-FFF2-40B4-BE49-F238E27FC236}">
                <a16:creationId xmlns:a16="http://schemas.microsoft.com/office/drawing/2014/main" id="{F4C1AAF4-0A6E-4187-857D-257FADBFA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972" y="217714"/>
            <a:ext cx="2425046" cy="160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303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2A01E-F20C-4803-A3FD-F4253EFD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Partial Derivative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312208-4F27-418D-8F91-717AC9CDE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02124"/>
                </a:solidFill>
                <a:effectLst/>
                <a:latin typeface="Roboto"/>
              </a:rPr>
              <a:t>하나를 제외한 모든 변수를 상수로 간주하고 구한 도함수</a:t>
            </a:r>
            <a:endParaRPr lang="en-US" altLang="ko-KR" b="0" i="0" dirty="0">
              <a:solidFill>
                <a:srgbClr val="202124"/>
              </a:solidFill>
              <a:effectLst/>
              <a:latin typeface="Roboto"/>
            </a:endParaRPr>
          </a:p>
          <a:p>
            <a:endParaRPr lang="en-US" altLang="ko-KR" dirty="0">
              <a:solidFill>
                <a:srgbClr val="202124"/>
              </a:solidFill>
              <a:latin typeface="Roboto"/>
            </a:endParaRPr>
          </a:p>
          <a:p>
            <a:r>
              <a:rPr lang="en-US" altLang="ko-KR" dirty="0">
                <a:solidFill>
                  <a:srgbClr val="202124"/>
                </a:solidFill>
                <a:latin typeface="Roboto"/>
              </a:rPr>
              <a:t>ex</a:t>
            </a:r>
            <a:r>
              <a:rPr lang="en-US" altLang="ko-KR" dirty="0">
                <a:solidFill>
                  <a:srgbClr val="202124"/>
                </a:solidFill>
                <a:latin typeface="Roboto"/>
                <a:sym typeface="Wingdings" panose="05000000000000000000" pitchFamily="2" charset="2"/>
              </a:rPr>
              <a:t>) </a:t>
            </a:r>
            <a:endParaRPr lang="ko-KR" altLang="en-US" dirty="0"/>
          </a:p>
        </p:txBody>
      </p:sp>
      <p:pic>
        <p:nvPicPr>
          <p:cNvPr id="5122" name="Picture 2" descr="Multivariate Functions and Partial Derivatives - SAGE Research Methods">
            <a:extLst>
              <a:ext uri="{FF2B5EF4-FFF2-40B4-BE49-F238E27FC236}">
                <a16:creationId xmlns:a16="http://schemas.microsoft.com/office/drawing/2014/main" id="{59F405F1-880C-4C53-9CE9-57258CE95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131" y="2690813"/>
            <a:ext cx="7309669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29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2A01E-F20C-4803-A3FD-F4253EFD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312208-4F27-418D-8F91-717AC9CD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829" y="1549854"/>
            <a:ext cx="10515600" cy="4351338"/>
          </a:xfrm>
        </p:spPr>
        <p:txBody>
          <a:bodyPr/>
          <a:lstStyle/>
          <a:p>
            <a:r>
              <a:rPr lang="ko-KR" altLang="en-US" b="0" i="0" dirty="0">
                <a:solidFill>
                  <a:srgbClr val="202124"/>
                </a:solidFill>
                <a:effectLst/>
                <a:latin typeface="Roboto"/>
              </a:rPr>
              <a:t>이전의 </a:t>
            </a:r>
            <a:r>
              <a:rPr lang="en-US" altLang="ko-KR" dirty="0">
                <a:solidFill>
                  <a:srgbClr val="202124"/>
                </a:solidFill>
                <a:latin typeface="Roboto"/>
              </a:rPr>
              <a:t>Convolution Layer</a:t>
            </a:r>
            <a:r>
              <a:rPr lang="ko-KR" altLang="en-US" dirty="0">
                <a:solidFill>
                  <a:srgbClr val="202124"/>
                </a:solidFill>
                <a:latin typeface="Roboto"/>
              </a:rPr>
              <a:t>에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/>
              </a:rPr>
              <a:t>서 생성된 행렬을 작은 행렬로 줄이는 과정</a:t>
            </a:r>
            <a:endParaRPr lang="en-US" altLang="ko-KR" b="0" i="0" dirty="0">
              <a:solidFill>
                <a:srgbClr val="202124"/>
              </a:solidFill>
              <a:effectLst/>
              <a:latin typeface="Roboto"/>
            </a:endParaRPr>
          </a:p>
          <a:p>
            <a:r>
              <a:rPr lang="en-US" altLang="ko-KR" b="0" i="0" dirty="0">
                <a:solidFill>
                  <a:srgbClr val="202124"/>
                </a:solidFill>
                <a:effectLst/>
                <a:latin typeface="Roboto"/>
              </a:rPr>
              <a:t>Sub Sampling, Down Sampling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/>
              </a:rPr>
              <a:t>이라고도 불린다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/>
              </a:rPr>
              <a:t>.</a:t>
            </a:r>
          </a:p>
          <a:p>
            <a:r>
              <a:rPr lang="en-US" altLang="ko-KR" dirty="0"/>
              <a:t>Max pooling, Mean pooling 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146" name="Picture 2" descr="Image for post">
            <a:extLst>
              <a:ext uri="{FF2B5EF4-FFF2-40B4-BE49-F238E27FC236}">
                <a16:creationId xmlns:a16="http://schemas.microsoft.com/office/drawing/2014/main" id="{651AAC1B-84EC-4152-BA0D-D0C3CB744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36" y="3429000"/>
            <a:ext cx="5529036" cy="319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93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2A01E-F20C-4803-A3FD-F4253EFD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ROC curve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312208-4F27-418D-8F91-717AC9CDE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 </a:t>
            </a:r>
            <a:r>
              <a:rPr lang="ko-KR" altLang="en-US" dirty="0"/>
              <a:t>축이 </a:t>
            </a:r>
            <a:r>
              <a:rPr lang="en-US" altLang="ko-KR" dirty="0"/>
              <a:t>FPR, y </a:t>
            </a:r>
            <a:r>
              <a:rPr lang="ko-KR" altLang="en-US" dirty="0"/>
              <a:t>축이 </a:t>
            </a:r>
            <a:r>
              <a:rPr lang="en-US" altLang="ko-KR" dirty="0"/>
              <a:t>TPR</a:t>
            </a:r>
            <a:r>
              <a:rPr lang="ko-KR" altLang="en-US" dirty="0"/>
              <a:t>인 그래프</a:t>
            </a:r>
            <a:r>
              <a:rPr lang="en-US" altLang="ko-KR" dirty="0"/>
              <a:t>.  AUC</a:t>
            </a:r>
            <a:r>
              <a:rPr lang="ko-KR" altLang="en-US" dirty="0"/>
              <a:t>가 클수록 좋은 함수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172" name="Picture 4" descr="ROC Curve Transforms the Way We Look at a Classification Problem | by Huy  Bui | Towards Data Science">
            <a:extLst>
              <a:ext uri="{FF2B5EF4-FFF2-40B4-BE49-F238E27FC236}">
                <a16:creationId xmlns:a16="http://schemas.microsoft.com/office/drawing/2014/main" id="{E098AFFE-C339-4644-94DA-B82CC3099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656" y="2403475"/>
            <a:ext cx="4902160" cy="367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99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288</Words>
  <Application>Microsoft Office PowerPoint</Application>
  <PresentationFormat>와이드스크린</PresentationFormat>
  <Paragraphs>49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Apple SD Gothic Neo</vt:lpstr>
      <vt:lpstr>Roboto</vt:lpstr>
      <vt:lpstr>맑은 고딕</vt:lpstr>
      <vt:lpstr>Arial</vt:lpstr>
      <vt:lpstr>Office 테마</vt:lpstr>
      <vt:lpstr>Machine Learning</vt:lpstr>
      <vt:lpstr>Normalization</vt:lpstr>
      <vt:lpstr>PowerPoint 프레젠테이션</vt:lpstr>
      <vt:lpstr>One-shot learning</vt:lpstr>
      <vt:lpstr>Optimizer</vt:lpstr>
      <vt:lpstr>Outliers</vt:lpstr>
      <vt:lpstr>Partial Derivative</vt:lpstr>
      <vt:lpstr>Pooling</vt:lpstr>
      <vt:lpstr>ROC curve</vt:lpstr>
      <vt:lpstr>Transfer Learning</vt:lpstr>
      <vt:lpstr>PowerPoint 프레젠테이션</vt:lpstr>
      <vt:lpstr>PowerPoint 프레젠테이션</vt:lpstr>
      <vt:lpstr>Validation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isaac chae</dc:creator>
  <cp:lastModifiedBy>isaac chae</cp:lastModifiedBy>
  <cp:revision>7</cp:revision>
  <dcterms:created xsi:type="dcterms:W3CDTF">2021-01-20T04:14:37Z</dcterms:created>
  <dcterms:modified xsi:type="dcterms:W3CDTF">2021-01-20T06:22:57Z</dcterms:modified>
</cp:coreProperties>
</file>