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60" r:id="rId4"/>
    <p:sldId id="285" r:id="rId5"/>
    <p:sldId id="261" r:id="rId6"/>
    <p:sldId id="259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66" r:id="rId15"/>
    <p:sldId id="284" r:id="rId16"/>
    <p:sldId id="288" r:id="rId17"/>
    <p:sldId id="267" r:id="rId18"/>
    <p:sldId id="282" r:id="rId19"/>
    <p:sldId id="268" r:id="rId20"/>
    <p:sldId id="283" r:id="rId21"/>
    <p:sldId id="289" r:id="rId22"/>
    <p:sldId id="269" r:id="rId23"/>
    <p:sldId id="270" r:id="rId24"/>
    <p:sldId id="271" r:id="rId25"/>
    <p:sldId id="273" r:id="rId26"/>
    <p:sldId id="274" r:id="rId27"/>
    <p:sldId id="276" r:id="rId28"/>
    <p:sldId id="275" r:id="rId29"/>
    <p:sldId id="281" r:id="rId30"/>
    <p:sldId id="262" r:id="rId31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8FC"/>
    <a:srgbClr val="59595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</a:defRPr>
            </a:lvl1pPr>
          </a:lstStyle>
          <a:p>
            <a:fld id="{932C7B75-0AC9-4752-89A1-389411F32247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</a:defRPr>
            </a:lvl1pPr>
          </a:lstStyle>
          <a:p>
            <a:fld id="{E18C60E6-53AD-4E82-9432-F2B46D0FA5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배달의민족 주아" panose="02020603020101020101" pitchFamily="18" charset="-127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배달의민족 주아" panose="02020603020101020101" pitchFamily="18" charset="-127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배달의민족 주아" panose="02020603020101020101" pitchFamily="18" charset="-127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배달의민족 주아" panose="02020603020101020101" pitchFamily="18" charset="-127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배달의민족 주아" panose="02020603020101020101" pitchFamily="18" charset="-127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894569" y="-490355"/>
            <a:ext cx="1670882" cy="167088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68724" y="1764626"/>
            <a:ext cx="3574043" cy="3574043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743895" y="-686814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a typeface="배달의민족 주아" panose="02020603020101020101" pitchFamily="18" charset="-127"/>
              </a:rPr>
              <a:t>프레임워크 프로그래밍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01903"/>
            <a:ext cx="6858000" cy="1379802"/>
          </a:xfrm>
        </p:spPr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2017156004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김동현</a:t>
            </a:r>
          </a:p>
        </p:txBody>
      </p:sp>
      <p:sp>
        <p:nvSpPr>
          <p:cNvPr id="6" name="타원 5"/>
          <p:cNvSpPr/>
          <p:nvPr/>
        </p:nvSpPr>
        <p:spPr>
          <a:xfrm>
            <a:off x="727266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079107" y="1709119"/>
            <a:ext cx="4094422" cy="442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spc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Framework Programming</a:t>
            </a:r>
            <a:endParaRPr lang="ko-KR" altLang="en-US" sz="1100" spc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8538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Test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관련 클래스</a:t>
            </a:r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B23020A8-21C9-A364-1397-638BFB045A95}"/>
              </a:ext>
            </a:extLst>
          </p:cNvPr>
          <p:cNvGraphicFramePr>
            <a:graphicFrameLocks noGrp="1" noDrilldown="1" noChangeAspect="1" noMove="1" noResize="1"/>
          </p:cNvGraphicFramePr>
          <p:nvPr>
            <p:extLst>
              <p:ext uri="{D42A27DB-BD31-4B8C-83A1-F6EECF244321}">
                <p14:modId xmlns:p14="http://schemas.microsoft.com/office/powerpoint/2010/main" val="4275478137"/>
              </p:ext>
            </p:extLst>
          </p:nvPr>
        </p:nvGraphicFramePr>
        <p:xfrm>
          <a:off x="650172" y="2008435"/>
          <a:ext cx="22669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266920" imgH="2057400" progId="Paint.Picture">
                  <p:embed/>
                </p:oleObj>
              </mc:Choice>
              <mc:Fallback>
                <p:oleObj name="비트맵 이미지" r:id="rId2" imgW="2266920" imgH="205740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964FE1AC-76B1-F673-E5E2-636A243E7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172" y="2008435"/>
                        <a:ext cx="226695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4050462" y="2203575"/>
            <a:ext cx="3769390" cy="1720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관련 테스트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관련 테스트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Service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관련 테스트 클래스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414744DE-BEEB-5191-D54B-DC7681E254A1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2589E5A-D05C-5562-428B-4EF981809C09}"/>
              </a:ext>
            </a:extLst>
          </p:cNvPr>
          <p:cNvSpPr/>
          <p:nvPr/>
        </p:nvSpPr>
        <p:spPr>
          <a:xfrm>
            <a:off x="2796099" y="2357792"/>
            <a:ext cx="365005" cy="49970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5DF853F1-953B-1261-4AE7-15511B14E34E}"/>
              </a:ext>
            </a:extLst>
          </p:cNvPr>
          <p:cNvSpPr/>
          <p:nvPr/>
        </p:nvSpPr>
        <p:spPr>
          <a:xfrm>
            <a:off x="2554274" y="3206857"/>
            <a:ext cx="606830" cy="29130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3BA81EBB-49DE-3862-8E70-B698DF182A77}"/>
              </a:ext>
            </a:extLst>
          </p:cNvPr>
          <p:cNvSpPr/>
          <p:nvPr/>
        </p:nvSpPr>
        <p:spPr>
          <a:xfrm>
            <a:off x="2896435" y="3763398"/>
            <a:ext cx="264669" cy="20576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6" name="직선 화살표 연결선 1025">
            <a:extLst>
              <a:ext uri="{FF2B5EF4-FFF2-40B4-BE49-F238E27FC236}">
                <a16:creationId xmlns:a16="http://schemas.microsoft.com/office/drawing/2014/main" id="{EC572FDD-5948-E926-4537-1062B7EFF54A}"/>
              </a:ext>
            </a:extLst>
          </p:cNvPr>
          <p:cNvCxnSpPr>
            <a:stCxn id="11" idx="1"/>
          </p:cNvCxnSpPr>
          <p:nvPr/>
        </p:nvCxnSpPr>
        <p:spPr>
          <a:xfrm flipV="1">
            <a:off x="3161104" y="2304893"/>
            <a:ext cx="889358" cy="30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B83824E3-54B8-DA88-A103-D42A200AC38D}"/>
              </a:ext>
            </a:extLst>
          </p:cNvPr>
          <p:cNvCxnSpPr>
            <a:stCxn id="22" idx="1"/>
          </p:cNvCxnSpPr>
          <p:nvPr/>
        </p:nvCxnSpPr>
        <p:spPr>
          <a:xfrm flipV="1">
            <a:off x="3161104" y="3183901"/>
            <a:ext cx="910045" cy="168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060E7C2E-A7FE-8340-B26A-9C02E1B39F3B}"/>
              </a:ext>
            </a:extLst>
          </p:cNvPr>
          <p:cNvCxnSpPr>
            <a:stCxn id="31" idx="1"/>
          </p:cNvCxnSpPr>
          <p:nvPr/>
        </p:nvCxnSpPr>
        <p:spPr>
          <a:xfrm flipV="1">
            <a:off x="3161104" y="3763397"/>
            <a:ext cx="910045" cy="10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Mapper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관련 폴더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3740822" y="2234140"/>
            <a:ext cx="3769390" cy="159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알고리즘 게시판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연동을 위한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Mapper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자료구조 게시판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연동을 위한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Mapper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언어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연동을 위한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Mapper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사용자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연동을 위한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Mapper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D4C1A19C-A771-1BF8-2D07-43D1A5382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308769"/>
              </p:ext>
            </p:extLst>
          </p:nvPr>
        </p:nvGraphicFramePr>
        <p:xfrm>
          <a:off x="516822" y="2239559"/>
          <a:ext cx="2474040" cy="149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533680" imgH="1533600" progId="Paint.Picture">
                  <p:embed/>
                </p:oleObj>
              </mc:Choice>
              <mc:Fallback>
                <p:oleObj name="비트맵 이미지" r:id="rId2" imgW="2533680" imgH="153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6822" y="2239559"/>
                        <a:ext cx="2474040" cy="149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제목 1">
            <a:extLst>
              <a:ext uri="{FF2B5EF4-FFF2-40B4-BE49-F238E27FC236}">
                <a16:creationId xmlns:a16="http://schemas.microsoft.com/office/drawing/2014/main" id="{537AFADC-323E-0FDD-489D-F39E2F09C391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F8C03F-9D8E-01F6-E6B0-1A4C874E56A5}"/>
              </a:ext>
            </a:extLst>
          </p:cNvPr>
          <p:cNvCxnSpPr/>
          <p:nvPr/>
        </p:nvCxnSpPr>
        <p:spPr>
          <a:xfrm flipV="1">
            <a:off x="2584502" y="2418248"/>
            <a:ext cx="1156320" cy="219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B5B3E3-C3A1-D552-B637-A746E174046E}"/>
              </a:ext>
            </a:extLst>
          </p:cNvPr>
          <p:cNvCxnSpPr/>
          <p:nvPr/>
        </p:nvCxnSpPr>
        <p:spPr>
          <a:xfrm flipV="1">
            <a:off x="2763557" y="2739947"/>
            <a:ext cx="977265" cy="74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60236-CDDC-2FE3-422C-393B8AA38602}"/>
              </a:ext>
            </a:extLst>
          </p:cNvPr>
          <p:cNvCxnSpPr/>
          <p:nvPr/>
        </p:nvCxnSpPr>
        <p:spPr>
          <a:xfrm>
            <a:off x="2357792" y="2988281"/>
            <a:ext cx="1450948" cy="96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372F27-0166-FF35-3CA8-ADC38541201E}"/>
              </a:ext>
            </a:extLst>
          </p:cNvPr>
          <p:cNvCxnSpPr/>
          <p:nvPr/>
        </p:nvCxnSpPr>
        <p:spPr>
          <a:xfrm>
            <a:off x="2057180" y="3155614"/>
            <a:ext cx="1683641" cy="27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9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images, </a:t>
            </a:r>
            <a:r>
              <a:rPr lang="en-US" altLang="ko-KR" b="1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css</a:t>
            </a:r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, </a:t>
            </a:r>
            <a:r>
              <a:rPr lang="en-US" altLang="ko-KR" b="1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js</a:t>
            </a:r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관련 </a:t>
            </a:r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static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폴더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3748379" y="2056856"/>
            <a:ext cx="3769390" cy="29829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이미지 파일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css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파일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javascript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파일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116BC37-18A6-0E1C-637F-B429CDFCA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84544"/>
              </p:ext>
            </p:extLst>
          </p:nvPr>
        </p:nvGraphicFramePr>
        <p:xfrm>
          <a:off x="666654" y="1299878"/>
          <a:ext cx="22860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286000" imgH="3762360" progId="Paint.Picture">
                  <p:embed/>
                </p:oleObj>
              </mc:Choice>
              <mc:Fallback>
                <p:oleObj name="비트맵 이미지" r:id="rId2" imgW="2286000" imgH="376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654" y="1299878"/>
                        <a:ext cx="2286000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72C8A897-FF0B-AC1A-D8BE-45B677FF0496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B6B11EBA-9A92-9472-5DE9-9DC4CFF2FF81}"/>
              </a:ext>
            </a:extLst>
          </p:cNvPr>
          <p:cNvSpPr/>
          <p:nvPr/>
        </p:nvSpPr>
        <p:spPr>
          <a:xfrm>
            <a:off x="2848998" y="1995055"/>
            <a:ext cx="400523" cy="95218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F32A10A-8B82-AA0B-1FB3-0605E3869082}"/>
              </a:ext>
            </a:extLst>
          </p:cNvPr>
          <p:cNvSpPr/>
          <p:nvPr/>
        </p:nvSpPr>
        <p:spPr>
          <a:xfrm>
            <a:off x="2501449" y="3041357"/>
            <a:ext cx="785931" cy="1755793"/>
          </a:xfrm>
          <a:prstGeom prst="rightBrace">
            <a:avLst>
              <a:gd name="adj1" fmla="val 8333"/>
              <a:gd name="adj2" fmla="val 3149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F6867E-5EBB-1496-188C-83ECF8E4E00D}"/>
              </a:ext>
            </a:extLst>
          </p:cNvPr>
          <p:cNvCxnSpPr>
            <a:stCxn id="6" idx="1"/>
          </p:cNvCxnSpPr>
          <p:nvPr/>
        </p:nvCxnSpPr>
        <p:spPr>
          <a:xfrm flipV="1">
            <a:off x="3249521" y="2206651"/>
            <a:ext cx="498858" cy="26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776555-00D4-08AA-4E60-4F8FB84164A1}"/>
              </a:ext>
            </a:extLst>
          </p:cNvPr>
          <p:cNvCxnSpPr>
            <a:stCxn id="7" idx="1"/>
          </p:cNvCxnSpPr>
          <p:nvPr/>
        </p:nvCxnSpPr>
        <p:spPr>
          <a:xfrm flipV="1">
            <a:off x="3287380" y="3548342"/>
            <a:ext cx="460999" cy="4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F7DDB8-1BAD-1B64-A6EB-FA6A3B3BBFAC}"/>
              </a:ext>
            </a:extLst>
          </p:cNvPr>
          <p:cNvCxnSpPr/>
          <p:nvPr/>
        </p:nvCxnSpPr>
        <p:spPr>
          <a:xfrm flipV="1">
            <a:off x="2231964" y="4840221"/>
            <a:ext cx="1516415" cy="16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6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view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관련 폴더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3748379" y="2056857"/>
            <a:ext cx="3769390" cy="2982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공통된 화면 저장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9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목록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9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게시글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수정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9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게시글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보기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9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게시글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쓰기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홈 화면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로그인 화면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회원가입 화면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사용자 프로필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1E6DA481-5CAC-4A5E-9F0E-E0500EC00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69879"/>
              </p:ext>
            </p:extLst>
          </p:nvPr>
        </p:nvGraphicFramePr>
        <p:xfrm>
          <a:off x="825658" y="1199076"/>
          <a:ext cx="189547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895400" imgH="3772080" progId="Paint.Picture">
                  <p:embed/>
                </p:oleObj>
              </mc:Choice>
              <mc:Fallback>
                <p:oleObj name="비트맵 이미지" r:id="rId2" imgW="1895400" imgH="377208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0CFD22E2-F7DF-9D5A-C7F8-B8D13BAE8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658" y="1199076"/>
                        <a:ext cx="1895475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22B095-C83F-D965-D449-A70BBB919890}"/>
              </a:ext>
            </a:extLst>
          </p:cNvPr>
          <p:cNvCxnSpPr/>
          <p:nvPr/>
        </p:nvCxnSpPr>
        <p:spPr>
          <a:xfrm flipV="1">
            <a:off x="2372906" y="2176423"/>
            <a:ext cx="1458506" cy="60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AA6648-C284-99F4-BFD6-B51AD5B1305D}"/>
              </a:ext>
            </a:extLst>
          </p:cNvPr>
          <p:cNvCxnSpPr/>
          <p:nvPr/>
        </p:nvCxnSpPr>
        <p:spPr>
          <a:xfrm flipV="1">
            <a:off x="2380463" y="2728086"/>
            <a:ext cx="1443392" cy="619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3F0AB0-6B42-3F79-DFB8-582C637491E9}"/>
              </a:ext>
            </a:extLst>
          </p:cNvPr>
          <p:cNvCxnSpPr/>
          <p:nvPr/>
        </p:nvCxnSpPr>
        <p:spPr>
          <a:xfrm flipV="1">
            <a:off x="2546717" y="3037924"/>
            <a:ext cx="1284695" cy="468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79BCAC-C356-DF83-F83D-9082538E0CE3}"/>
              </a:ext>
            </a:extLst>
          </p:cNvPr>
          <p:cNvCxnSpPr/>
          <p:nvPr/>
        </p:nvCxnSpPr>
        <p:spPr>
          <a:xfrm flipV="1">
            <a:off x="2433362" y="3279749"/>
            <a:ext cx="1398050" cy="4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8FB862CB-92BD-A4A2-C202-128A2A9CE24C}"/>
              </a:ext>
            </a:extLst>
          </p:cNvPr>
          <p:cNvCxnSpPr/>
          <p:nvPr/>
        </p:nvCxnSpPr>
        <p:spPr>
          <a:xfrm flipV="1">
            <a:off x="2440919" y="3589587"/>
            <a:ext cx="1382936" cy="26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A0FA1928-C058-507F-53F0-7C5BE2216BBC}"/>
              </a:ext>
            </a:extLst>
          </p:cNvPr>
          <p:cNvCxnSpPr/>
          <p:nvPr/>
        </p:nvCxnSpPr>
        <p:spPr>
          <a:xfrm flipV="1">
            <a:off x="2183980" y="3861640"/>
            <a:ext cx="1639875" cy="16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29D06D76-FD3B-5867-9858-E0898FF34090}"/>
              </a:ext>
            </a:extLst>
          </p:cNvPr>
          <p:cNvCxnSpPr/>
          <p:nvPr/>
        </p:nvCxnSpPr>
        <p:spPr>
          <a:xfrm>
            <a:off x="2168866" y="4179035"/>
            <a:ext cx="1654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DE77B495-9B24-37ED-8BE7-712291018B76}"/>
              </a:ext>
            </a:extLst>
          </p:cNvPr>
          <p:cNvCxnSpPr/>
          <p:nvPr/>
        </p:nvCxnSpPr>
        <p:spPr>
          <a:xfrm>
            <a:off x="2183980" y="4345289"/>
            <a:ext cx="1639875" cy="10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AE138318-FDD8-6013-5CC3-EA5AB7C6C48A}"/>
              </a:ext>
            </a:extLst>
          </p:cNvPr>
          <p:cNvCxnSpPr/>
          <p:nvPr/>
        </p:nvCxnSpPr>
        <p:spPr>
          <a:xfrm>
            <a:off x="2380463" y="4515924"/>
            <a:ext cx="1367916" cy="207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2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2354825"/>
            <a:ext cx="4312664" cy="56323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DI 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설정 코드 설명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70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2127215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코드 설명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0C9764AC-41AC-1181-5CEE-471DEED94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84741"/>
              </p:ext>
            </p:extLst>
          </p:nvPr>
        </p:nvGraphicFramePr>
        <p:xfrm>
          <a:off x="1015631" y="1167010"/>
          <a:ext cx="71056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105680" imgH="3562200" progId="Paint.Picture">
                  <p:embed/>
                </p:oleObj>
              </mc:Choice>
              <mc:Fallback>
                <p:oleObj name="비트맵 이미지" r:id="rId2" imgW="7105680" imgH="3562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5631" y="1167010"/>
                        <a:ext cx="7105650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5734A4-989E-075E-5051-FC79670FA780}"/>
              </a:ext>
            </a:extLst>
          </p:cNvPr>
          <p:cNvSpPr txBox="1"/>
          <p:nvPr/>
        </p:nvSpPr>
        <p:spPr>
          <a:xfrm>
            <a:off x="5577084" y="1990350"/>
            <a:ext cx="744367" cy="261610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+mj-ea"/>
                <a:ea typeface="+mj-ea"/>
              </a:rPr>
              <a:t>  DS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373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2127215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코드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DBA115-AD9E-0E00-E271-7A5586D5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31" y="997034"/>
            <a:ext cx="3236594" cy="3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2354825"/>
            <a:ext cx="4312664" cy="56323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AOP 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설정 코드 설명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0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248" y="2295409"/>
            <a:ext cx="4424386" cy="1358640"/>
          </a:xfrm>
        </p:spPr>
        <p:txBody>
          <a:bodyPr>
            <a:normAutofit/>
          </a:bodyPr>
          <a:lstStyle/>
          <a:p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게시판 수정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,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삭제 시 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안전하지 않은 직접 객체 참고 문제 해결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2127215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코드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668B1-4F30-7631-4CC0-1229395D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1" y="761333"/>
            <a:ext cx="3299162" cy="49536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000279-A3B4-E12A-9958-2E3DCF0A695E}"/>
              </a:ext>
            </a:extLst>
          </p:cNvPr>
          <p:cNvSpPr/>
          <p:nvPr/>
        </p:nvSpPr>
        <p:spPr>
          <a:xfrm>
            <a:off x="496703" y="1968957"/>
            <a:ext cx="1929101" cy="388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D57087-4719-0402-9E95-659B41FD8F59}"/>
              </a:ext>
            </a:extLst>
          </p:cNvPr>
          <p:cNvSpPr/>
          <p:nvPr/>
        </p:nvSpPr>
        <p:spPr>
          <a:xfrm>
            <a:off x="611318" y="4373350"/>
            <a:ext cx="2963685" cy="4933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46655" y="2379459"/>
            <a:ext cx="5805959" cy="563237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트랜잭션 적용 시나리오와 코드 설명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710566" y="77499"/>
            <a:ext cx="5482397" cy="548239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341037" y="803291"/>
            <a:ext cx="2461923" cy="2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spc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1100" spc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97729" y="47373"/>
            <a:ext cx="1548541" cy="80970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598" y="1048570"/>
            <a:ext cx="5399128" cy="451132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프로젝트 개요</a:t>
            </a:r>
            <a:endParaRPr lang="en-US" altLang="ko-KR" sz="2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프로젝트 구성</a:t>
            </a:r>
            <a:endParaRPr lang="en-US" altLang="ko-KR" sz="2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DI </a:t>
            </a: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설정 코드 설명</a:t>
            </a:r>
            <a:endParaRPr lang="en-US" altLang="ko-KR" sz="2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AOP </a:t>
            </a: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설정  코드 설명</a:t>
            </a:r>
            <a:endParaRPr lang="en-US" altLang="ko-KR" sz="2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트랜잭션 적용 시나리오와 코드 설명</a:t>
            </a:r>
            <a:endParaRPr lang="en-US" altLang="ko-KR" sz="2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a typeface="배달의민족 주아" panose="02020603020101020101" pitchFamily="18" charset="-127"/>
              </a:rPr>
              <a:t>실행 결과 화면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7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view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관련 폴더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3343896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트랜잭션 적용 시나리오와 코드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AD8C1-6EDF-4D0C-FDC9-2E9705A7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4" y="939450"/>
            <a:ext cx="5705287" cy="3254820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711A0644-2297-1ECF-3C6E-183613B64DCA}"/>
              </a:ext>
            </a:extLst>
          </p:cNvPr>
          <p:cNvSpPr txBox="1">
            <a:spLocks/>
          </p:cNvSpPr>
          <p:nvPr/>
        </p:nvSpPr>
        <p:spPr>
          <a:xfrm>
            <a:off x="1931826" y="4388919"/>
            <a:ext cx="5236040" cy="1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게시글 조회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시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,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게시글이 삭제될 경우 읽을 수 없도록 함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a typeface="배달의민족 주아" panose="02020603020101020101" pitchFamily="18" charset="-127"/>
              </a:rPr>
              <a:t>게시글 추가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시 트랜잭션을 이용하여 데이터 무결성을 보장</a:t>
            </a:r>
          </a:p>
        </p:txBody>
      </p:sp>
    </p:spTree>
    <p:extLst>
      <p:ext uri="{BB962C8B-B14F-4D97-AF65-F5344CB8AC3E}">
        <p14:creationId xmlns:p14="http://schemas.microsoft.com/office/powerpoint/2010/main" val="107883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view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관련 폴더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7D94905-C279-C67E-54F9-AD195F2B278E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3343896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트랜잭션 적용 시나리오와 코드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711A0644-2297-1ECF-3C6E-183613B64DCA}"/>
              </a:ext>
            </a:extLst>
          </p:cNvPr>
          <p:cNvSpPr txBox="1">
            <a:spLocks/>
          </p:cNvSpPr>
          <p:nvPr/>
        </p:nvSpPr>
        <p:spPr>
          <a:xfrm>
            <a:off x="1982538" y="3591191"/>
            <a:ext cx="5236040" cy="1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테스트 클래스에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Transactional Annotation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을 추가하여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각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test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를 마쳐 </a:t>
            </a:r>
            <a:r>
              <a:rPr lang="en-US" altLang="ko-KR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db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가 변경된 사항을 </a:t>
            </a:r>
            <a:r>
              <a:rPr lang="ko-KR" altLang="en-US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롤백함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3A0BB-8587-4E57-F3E3-AC695848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2" y="1281897"/>
            <a:ext cx="8308333" cy="17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9020" y="2385585"/>
            <a:ext cx="5805959" cy="563237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69DD5737-B774-9EE8-9579-2BA3489D9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7843"/>
              </p:ext>
            </p:extLst>
          </p:nvPr>
        </p:nvGraphicFramePr>
        <p:xfrm>
          <a:off x="681126" y="1405851"/>
          <a:ext cx="7903654" cy="395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8288000" imgH="9153360" progId="Paint.Picture">
                  <p:embed/>
                </p:oleObj>
              </mc:Choice>
              <mc:Fallback>
                <p:oleObj name="비트맵 이미지" r:id="rId2" imgW="18288000" imgH="9153360" progId="Paint.Pictur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1F37153-F648-CC74-D86B-A64D729AD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126" y="1405851"/>
                        <a:ext cx="7903654" cy="3955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부제목 2">
            <a:extLst>
              <a:ext uri="{FF2B5EF4-FFF2-40B4-BE49-F238E27FC236}">
                <a16:creationId xmlns:a16="http://schemas.microsoft.com/office/drawing/2014/main" id="{F3722810-0708-E772-14D8-E6D3C147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Home </a:t>
            </a: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08133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1331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45CF59A-BD2E-070D-8095-0B4B543F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65647"/>
              </p:ext>
            </p:extLst>
          </p:nvPr>
        </p:nvGraphicFramePr>
        <p:xfrm>
          <a:off x="436452" y="1713314"/>
          <a:ext cx="3981922" cy="250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162920" imgH="4514760" progId="Paint.Picture">
                  <p:embed/>
                </p:oleObj>
              </mc:Choice>
              <mc:Fallback>
                <p:oleObj name="비트맵 이미지" r:id="rId2" imgW="7162920" imgH="451476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245CF59A-BD2E-070D-8095-0B4B543F4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452" y="1713314"/>
                        <a:ext cx="3981922" cy="2509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845E207-3DA9-A521-4FA5-23AE8BDC4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59234"/>
              </p:ext>
            </p:extLst>
          </p:nvPr>
        </p:nvGraphicFramePr>
        <p:xfrm>
          <a:off x="4923312" y="1720488"/>
          <a:ext cx="3545629" cy="250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010280" imgH="4962600" progId="Paint.Picture">
                  <p:embed/>
                </p:oleObj>
              </mc:Choice>
              <mc:Fallback>
                <p:oleObj name="비트맵 이미지" r:id="rId4" imgW="7010280" imgH="496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3312" y="1720488"/>
                        <a:ext cx="3545629" cy="2509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회원가입</a:t>
            </a:r>
            <a:r>
              <a:rPr lang="en-US" altLang="ko-KR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, </a:t>
            </a: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423111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1331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게시판 화면</a:t>
            </a:r>
          </a:p>
        </p:txBody>
      </p:sp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57F7C7A5-8466-F3F5-894E-E1A7F0A25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15885"/>
              </p:ext>
            </p:extLst>
          </p:nvPr>
        </p:nvGraphicFramePr>
        <p:xfrm>
          <a:off x="1524000" y="1317625"/>
          <a:ext cx="6096000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8126000" imgH="9153360" progId="Paint.Picture">
                  <p:embed/>
                </p:oleObj>
              </mc:Choice>
              <mc:Fallback>
                <p:oleObj name="비트맵 이미지" r:id="rId2" imgW="18126000" imgH="9153360" progId="Paint.Pictur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0E9BC383-5E11-29DE-F9F4-889BFDFD4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1317625"/>
                        <a:ext cx="6096000" cy="307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57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-13356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게시판 내부 화면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C73FD85-9CDB-095A-B2C7-04EADA02E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37727"/>
              </p:ext>
            </p:extLst>
          </p:nvPr>
        </p:nvGraphicFramePr>
        <p:xfrm>
          <a:off x="1520456" y="1546838"/>
          <a:ext cx="60960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8278640" imgH="9153360" progId="Paint.Picture">
                  <p:embed/>
                </p:oleObj>
              </mc:Choice>
              <mc:Fallback>
                <p:oleObj name="비트맵 이미지" r:id="rId2" imgW="18278640" imgH="9153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456" y="1546838"/>
                        <a:ext cx="6096000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31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-13356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게시판 내부 화면</a:t>
            </a: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28DCC9EE-750D-41D5-BE20-FCAD5C971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91783"/>
              </p:ext>
            </p:extLst>
          </p:nvPr>
        </p:nvGraphicFramePr>
        <p:xfrm>
          <a:off x="1732052" y="1558645"/>
          <a:ext cx="60960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8278640" imgH="9153360" progId="Paint.Picture">
                  <p:embed/>
                </p:oleObj>
              </mc:Choice>
              <mc:Fallback>
                <p:oleObj name="비트맵 이미지" r:id="rId2" imgW="18278640" imgH="9153360" progId="Paint.Pictur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F1A16F7D-B21A-DAC2-E0A7-DCDB582DD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2052" y="1558645"/>
                        <a:ext cx="6096000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95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1331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글쓰기 화면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5506E208-B206-657A-08F9-B3D839FA2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09106"/>
              </p:ext>
            </p:extLst>
          </p:nvPr>
        </p:nvGraphicFramePr>
        <p:xfrm>
          <a:off x="2428506" y="1178686"/>
          <a:ext cx="42799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9458280" imgH="8982000" progId="Paint.Picture">
                  <p:embed/>
                </p:oleObj>
              </mc:Choice>
              <mc:Fallback>
                <p:oleObj name="비트맵 이미지" r:id="rId2" imgW="9458280" imgH="898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8506" y="1178686"/>
                        <a:ext cx="42799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60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-13356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4D0429D-8569-70A2-DC64-E49AEBAF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61" y="797357"/>
            <a:ext cx="3769390" cy="3600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2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사용자 프로필 화면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7933A8-D4BB-479E-8980-3328211D6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08148"/>
              </p:ext>
            </p:extLst>
          </p:nvPr>
        </p:nvGraphicFramePr>
        <p:xfrm>
          <a:off x="1638909" y="1311576"/>
          <a:ext cx="586263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601120" imgH="5962680" progId="Paint.Picture">
                  <p:embed/>
                </p:oleObj>
              </mc:Choice>
              <mc:Fallback>
                <p:oleObj name="비트맵 이미지" r:id="rId2" imgW="8601120" imgH="5962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8909" y="1311576"/>
                        <a:ext cx="586263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66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2354825"/>
            <a:ext cx="4312664" cy="563237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53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008957" y="1006887"/>
            <a:ext cx="5686475" cy="5686475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44674"/>
            <a:ext cx="5353777" cy="304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76888" y="2728251"/>
            <a:ext cx="2890794" cy="56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 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0674" y="2286219"/>
            <a:ext cx="5637243" cy="442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</a:t>
            </a:r>
          </a:p>
          <a:p>
            <a:pPr algn="l"/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YOU.</a:t>
            </a:r>
            <a:endParaRPr lang="ko-KR" altLang="en-US" sz="8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  <a:alpha val="26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4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87039" y="903688"/>
            <a:ext cx="3162834" cy="3600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개발 목적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337840" y="521402"/>
            <a:ext cx="621201" cy="27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DCode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577689" y="1493040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2550755" y="1493040"/>
            <a:ext cx="4035401" cy="1289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기술 익히기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MVC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개발 방식 익히기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47632-6B77-3982-162E-4EA07FC3110B}"/>
              </a:ext>
            </a:extLst>
          </p:cNvPr>
          <p:cNvSpPr txBox="1">
            <a:spLocks/>
          </p:cNvSpPr>
          <p:nvPr/>
        </p:nvSpPr>
        <p:spPr>
          <a:xfrm>
            <a:off x="1003337" y="3690967"/>
            <a:ext cx="7133782" cy="1289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시간에 배운 스프링 기술을 최대한 활용할 것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시간 외에 추가할 기술이 있으면 학습하여 추가할 것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9CCF4EDC-826D-F941-869B-ED323F579E25}"/>
              </a:ext>
            </a:extLst>
          </p:cNvPr>
          <p:cNvSpPr txBox="1">
            <a:spLocks/>
          </p:cNvSpPr>
          <p:nvPr/>
        </p:nvSpPr>
        <p:spPr>
          <a:xfrm>
            <a:off x="2987039" y="3069545"/>
            <a:ext cx="3162834" cy="360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ea typeface="배달의민족 주아" panose="02020603020101020101" pitchFamily="18" charset="-127"/>
              </a:rPr>
              <a:t>개발 방향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37B7DE-4296-EF9D-FF33-84B215FC0310}"/>
              </a:ext>
            </a:extLst>
          </p:cNvPr>
          <p:cNvCxnSpPr/>
          <p:nvPr/>
        </p:nvCxnSpPr>
        <p:spPr>
          <a:xfrm>
            <a:off x="2577689" y="3538340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3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2354825"/>
            <a:ext cx="4312664" cy="563237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배달의민족 주아" panose="02020603020101020101" pitchFamily="18" charset="-127"/>
              </a:rPr>
              <a:t>프로젝트 구성</a:t>
            </a: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5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8146" y="-22493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9B116857-E73F-20FE-3775-6C158328B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24512"/>
              </p:ext>
            </p:extLst>
          </p:nvPr>
        </p:nvGraphicFramePr>
        <p:xfrm>
          <a:off x="678747" y="1947849"/>
          <a:ext cx="22098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209680" imgH="1733400" progId="Paint.Picture">
                  <p:embed/>
                </p:oleObj>
              </mc:Choice>
              <mc:Fallback>
                <p:oleObj name="비트맵 이미지" r:id="rId2" imgW="2209680" imgH="1733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747" y="1947849"/>
                        <a:ext cx="220980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AOP, </a:t>
            </a:r>
            <a:r>
              <a:rPr lang="en-US" altLang="ko-KR" b="1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Cotroller</a:t>
            </a:r>
            <a:endParaRPr lang="ko-KR" altLang="en-US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8F96CC-02D0-3AA8-4E15-D5E3F2EC3183}"/>
              </a:ext>
            </a:extLst>
          </p:cNvPr>
          <p:cNvCxnSpPr>
            <a:cxnSpLocks/>
          </p:cNvCxnSpPr>
          <p:nvPr/>
        </p:nvCxnSpPr>
        <p:spPr>
          <a:xfrm flipV="1">
            <a:off x="2274664" y="1995074"/>
            <a:ext cx="1712947" cy="37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3987611" y="1845207"/>
            <a:ext cx="3769390" cy="273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게시판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AOP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설정 자바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로그인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컨트롤러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컨트롤러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Home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컨트롤러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컨트롤러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, 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a typeface="배달의민족 주아" panose="02020603020101020101" pitchFamily="18" charset="-127"/>
              </a:rPr>
              <a:t>Rest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a typeface="배달의민족 주아" panose="02020603020101020101" pitchFamily="18" charset="-127"/>
              </a:rPr>
              <a:t>컨트롤러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계정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컨트롤러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, DB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연동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a typeface="배달의민족 주아" panose="02020603020101020101" pitchFamily="18" charset="-127"/>
              </a:rPr>
              <a:t>Rest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a typeface="배달의민족 주아" panose="02020603020101020101" pitchFamily="18" charset="-127"/>
              </a:rPr>
              <a:t>컨트롤러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ea typeface="배달의민족 주아" panose="02020603020101020101" pitchFamily="18" charset="-127"/>
              </a:rPr>
              <a:t>유저 프로필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컨트롤러</a:t>
            </a: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3D819-BA8D-502F-F514-957473A63D22}"/>
              </a:ext>
            </a:extLst>
          </p:cNvPr>
          <p:cNvCxnSpPr>
            <a:cxnSpLocks/>
          </p:cNvCxnSpPr>
          <p:nvPr/>
        </p:nvCxnSpPr>
        <p:spPr>
          <a:xfrm flipV="1">
            <a:off x="2393137" y="2352116"/>
            <a:ext cx="1585935" cy="356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C811B1-970E-A062-F711-836F37790C61}"/>
              </a:ext>
            </a:extLst>
          </p:cNvPr>
          <p:cNvCxnSpPr>
            <a:cxnSpLocks/>
          </p:cNvCxnSpPr>
          <p:nvPr/>
        </p:nvCxnSpPr>
        <p:spPr>
          <a:xfrm flipV="1">
            <a:off x="2393137" y="2694358"/>
            <a:ext cx="1704408" cy="163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6E66FE-26C6-F4FB-189C-CEBD04ED789C}"/>
              </a:ext>
            </a:extLst>
          </p:cNvPr>
          <p:cNvCxnSpPr>
            <a:cxnSpLocks/>
          </p:cNvCxnSpPr>
          <p:nvPr/>
        </p:nvCxnSpPr>
        <p:spPr>
          <a:xfrm>
            <a:off x="2456033" y="3085026"/>
            <a:ext cx="15315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9697B456-0F49-CA8B-0CAE-8EC4424704B6}"/>
              </a:ext>
            </a:extLst>
          </p:cNvPr>
          <p:cNvCxnSpPr>
            <a:cxnSpLocks/>
          </p:cNvCxnSpPr>
          <p:nvPr/>
        </p:nvCxnSpPr>
        <p:spPr>
          <a:xfrm>
            <a:off x="2637402" y="3234407"/>
            <a:ext cx="1350209" cy="18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878840DF-8D5E-FFAC-1709-D068995404BE}"/>
              </a:ext>
            </a:extLst>
          </p:cNvPr>
          <p:cNvCxnSpPr>
            <a:cxnSpLocks/>
          </p:cNvCxnSpPr>
          <p:nvPr/>
        </p:nvCxnSpPr>
        <p:spPr>
          <a:xfrm>
            <a:off x="2543274" y="3378907"/>
            <a:ext cx="1490880" cy="35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815740F2-A1E7-2368-09E3-AF62B8474FCD}"/>
              </a:ext>
            </a:extLst>
          </p:cNvPr>
          <p:cNvCxnSpPr>
            <a:cxnSpLocks/>
          </p:cNvCxnSpPr>
          <p:nvPr/>
        </p:nvCxnSpPr>
        <p:spPr>
          <a:xfrm>
            <a:off x="2399592" y="3592966"/>
            <a:ext cx="1642587" cy="485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5DFC004C-11B4-F5D8-2540-B953B528396F}"/>
              </a:ext>
            </a:extLst>
          </p:cNvPr>
          <p:cNvSpPr txBox="1">
            <a:spLocks/>
          </p:cNvSpPr>
          <p:nvPr/>
        </p:nvSpPr>
        <p:spPr>
          <a:xfrm>
            <a:off x="3744835" y="2176664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3FB1B8D4-B711-FE50-D18A-970270A55933}"/>
              </a:ext>
            </a:extLst>
          </p:cNvPr>
          <p:cNvSpPr txBox="1">
            <a:spLocks/>
          </p:cNvSpPr>
          <p:nvPr/>
        </p:nvSpPr>
        <p:spPr>
          <a:xfrm>
            <a:off x="3825861" y="3808465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0B5F779F-98AE-6E6E-1552-08071D60B887}"/>
              </a:ext>
            </a:extLst>
          </p:cNvPr>
          <p:cNvSpPr txBox="1">
            <a:spLocks/>
          </p:cNvSpPr>
          <p:nvPr/>
        </p:nvSpPr>
        <p:spPr>
          <a:xfrm>
            <a:off x="3797250" y="3473943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16892B69-AFC7-B4C6-5774-D150CEF71343}"/>
              </a:ext>
            </a:extLst>
          </p:cNvPr>
          <p:cNvSpPr txBox="1">
            <a:spLocks/>
          </p:cNvSpPr>
          <p:nvPr/>
        </p:nvSpPr>
        <p:spPr>
          <a:xfrm>
            <a:off x="3753374" y="2538605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8367F4AC-187B-E47A-6BA0-3CD280E9334C}"/>
              </a:ext>
            </a:extLst>
          </p:cNvPr>
          <p:cNvSpPr txBox="1">
            <a:spLocks/>
          </p:cNvSpPr>
          <p:nvPr/>
        </p:nvSpPr>
        <p:spPr>
          <a:xfrm>
            <a:off x="3797250" y="2829462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A319E3FF-3A94-21D2-4F90-2E15369A8F73}"/>
              </a:ext>
            </a:extLst>
          </p:cNvPr>
          <p:cNvSpPr txBox="1">
            <a:spLocks/>
          </p:cNvSpPr>
          <p:nvPr/>
        </p:nvSpPr>
        <p:spPr>
          <a:xfrm>
            <a:off x="3750707" y="3163984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8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5441" y="779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4546144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Domain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클래스</a:t>
            </a:r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, Exception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클래스 관련 패키지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4525342" y="1918936"/>
            <a:ext cx="3769390" cy="237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게시글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언어 설정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VO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게시글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VO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사용자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VO</a:t>
            </a:r>
          </a:p>
          <a:p>
            <a:pPr algn="just"/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API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요청 실패 시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VO</a:t>
            </a: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예외 발생 </a:t>
            </a:r>
            <a:r>
              <a:rPr lang="en-US" altLang="ko-KR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ExceptionHandler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UserNotFoundException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FD7459AC-1F79-986D-FA5F-29EFD2E6E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72649"/>
              </p:ext>
            </p:extLst>
          </p:nvPr>
        </p:nvGraphicFramePr>
        <p:xfrm>
          <a:off x="610216" y="2210657"/>
          <a:ext cx="2346862" cy="127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571840" imgH="1400040" progId="Paint.Picture">
                  <p:embed/>
                </p:oleObj>
              </mc:Choice>
              <mc:Fallback>
                <p:oleObj name="비트맵 이미지" r:id="rId2" imgW="2571840" imgH="1400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0216" y="2210657"/>
                        <a:ext cx="2346862" cy="127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798BDAF0-E6E9-83BD-1184-2E99AF6B43EC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77875C-5737-2466-6B50-3814F5CDC74D}"/>
              </a:ext>
            </a:extLst>
          </p:cNvPr>
          <p:cNvCxnSpPr>
            <a:cxnSpLocks/>
          </p:cNvCxnSpPr>
          <p:nvPr/>
        </p:nvCxnSpPr>
        <p:spPr>
          <a:xfrm flipV="1">
            <a:off x="1965309" y="2096226"/>
            <a:ext cx="2602203" cy="35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5CD5FE-BC92-9E27-E6E9-AA291AEED582}"/>
              </a:ext>
            </a:extLst>
          </p:cNvPr>
          <p:cNvCxnSpPr>
            <a:cxnSpLocks/>
          </p:cNvCxnSpPr>
          <p:nvPr/>
        </p:nvCxnSpPr>
        <p:spPr>
          <a:xfrm flipV="1">
            <a:off x="1694032" y="2434027"/>
            <a:ext cx="2873480" cy="202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3C36B5-A975-1677-F095-41F989D1543F}"/>
              </a:ext>
            </a:extLst>
          </p:cNvPr>
          <p:cNvCxnSpPr>
            <a:cxnSpLocks/>
          </p:cNvCxnSpPr>
          <p:nvPr/>
        </p:nvCxnSpPr>
        <p:spPr>
          <a:xfrm>
            <a:off x="1694031" y="2755430"/>
            <a:ext cx="2877969" cy="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E612B-32E1-3A4F-5848-19007EDFB7A6}"/>
              </a:ext>
            </a:extLst>
          </p:cNvPr>
          <p:cNvCxnSpPr>
            <a:cxnSpLocks/>
          </p:cNvCxnSpPr>
          <p:nvPr/>
        </p:nvCxnSpPr>
        <p:spPr>
          <a:xfrm>
            <a:off x="2213665" y="3067028"/>
            <a:ext cx="2311677" cy="35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A96264-55A5-2EC5-ABB6-FB0BE9E526F8}"/>
              </a:ext>
            </a:extLst>
          </p:cNvPr>
          <p:cNvCxnSpPr>
            <a:cxnSpLocks/>
          </p:cNvCxnSpPr>
          <p:nvPr/>
        </p:nvCxnSpPr>
        <p:spPr>
          <a:xfrm>
            <a:off x="2875030" y="3231523"/>
            <a:ext cx="1650312" cy="188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AF3869-056A-3A0B-3A3C-63A89259F567}"/>
              </a:ext>
            </a:extLst>
          </p:cNvPr>
          <p:cNvCxnSpPr>
            <a:cxnSpLocks/>
          </p:cNvCxnSpPr>
          <p:nvPr/>
        </p:nvCxnSpPr>
        <p:spPr>
          <a:xfrm>
            <a:off x="2434621" y="3397777"/>
            <a:ext cx="2089770" cy="46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부제목 2">
            <a:extLst>
              <a:ext uri="{FF2B5EF4-FFF2-40B4-BE49-F238E27FC236}">
                <a16:creationId xmlns:a16="http://schemas.microsoft.com/office/drawing/2014/main" id="{0380202C-6888-67CD-C4B3-C9035ED8E8B6}"/>
              </a:ext>
            </a:extLst>
          </p:cNvPr>
          <p:cNvSpPr txBox="1">
            <a:spLocks/>
          </p:cNvSpPr>
          <p:nvPr/>
        </p:nvSpPr>
        <p:spPr>
          <a:xfrm>
            <a:off x="3683846" y="2207925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F97F2363-6314-7E40-D061-E5A948BF94C7}"/>
              </a:ext>
            </a:extLst>
          </p:cNvPr>
          <p:cNvSpPr txBox="1">
            <a:spLocks/>
          </p:cNvSpPr>
          <p:nvPr/>
        </p:nvSpPr>
        <p:spPr>
          <a:xfrm>
            <a:off x="3700477" y="2541610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49811F11-B3E8-6A78-3203-A136C450247E}"/>
              </a:ext>
            </a:extLst>
          </p:cNvPr>
          <p:cNvSpPr txBox="1">
            <a:spLocks/>
          </p:cNvSpPr>
          <p:nvPr/>
        </p:nvSpPr>
        <p:spPr>
          <a:xfrm>
            <a:off x="3881191" y="2867719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9E0BA9DD-D794-AF1E-0D17-0C6E2D616A4C}"/>
              </a:ext>
            </a:extLst>
          </p:cNvPr>
          <p:cNvSpPr txBox="1">
            <a:spLocks/>
          </p:cNvSpPr>
          <p:nvPr/>
        </p:nvSpPr>
        <p:spPr>
          <a:xfrm>
            <a:off x="4525342" y="3115700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D96AD475-48D0-2018-4BB2-B75105DC38BD}"/>
              </a:ext>
            </a:extLst>
          </p:cNvPr>
          <p:cNvSpPr txBox="1">
            <a:spLocks/>
          </p:cNvSpPr>
          <p:nvPr/>
        </p:nvSpPr>
        <p:spPr>
          <a:xfrm>
            <a:off x="4416899" y="3420070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68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8604" y="-32275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DAO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관련 패키지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4248469" y="1956430"/>
            <a:ext cx="3769390" cy="253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알고리즘 게시판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자료구조 게시판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언어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인터페이스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언어 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게시판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인터페이스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유저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인터페이스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유저</a:t>
            </a: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DAO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구현 클래스</a:t>
            </a: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D2DE9E1-1A2C-F24A-7A91-D10AFAD0B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92393"/>
              </p:ext>
            </p:extLst>
          </p:nvPr>
        </p:nvGraphicFramePr>
        <p:xfrm>
          <a:off x="583497" y="2392343"/>
          <a:ext cx="24003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400480" imgH="1390680" progId="Paint.Picture">
                  <p:embed/>
                </p:oleObj>
              </mc:Choice>
              <mc:Fallback>
                <p:oleObj name="비트맵 이미지" r:id="rId2" imgW="2400480" imgH="1390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3497" y="2392343"/>
                        <a:ext cx="240030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D9B6F202-CDBF-670A-90B8-1F9A7A09C8C0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F51F0E-EB2C-FF59-24B6-C716963771BA}"/>
              </a:ext>
            </a:extLst>
          </p:cNvPr>
          <p:cNvCxnSpPr>
            <a:cxnSpLocks/>
          </p:cNvCxnSpPr>
          <p:nvPr/>
        </p:nvCxnSpPr>
        <p:spPr>
          <a:xfrm flipV="1">
            <a:off x="2592060" y="2130711"/>
            <a:ext cx="1671710" cy="55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F60A2C-46EC-9E5C-8A40-35C3B6A41AB7}"/>
              </a:ext>
            </a:extLst>
          </p:cNvPr>
          <p:cNvCxnSpPr>
            <a:cxnSpLocks/>
          </p:cNvCxnSpPr>
          <p:nvPr/>
        </p:nvCxnSpPr>
        <p:spPr>
          <a:xfrm flipV="1">
            <a:off x="2810746" y="2461063"/>
            <a:ext cx="1491241" cy="375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1322F2-7B99-7C47-0E0C-8DCC8D55ADF2}"/>
              </a:ext>
            </a:extLst>
          </p:cNvPr>
          <p:cNvCxnSpPr>
            <a:cxnSpLocks/>
          </p:cNvCxnSpPr>
          <p:nvPr/>
        </p:nvCxnSpPr>
        <p:spPr>
          <a:xfrm flipV="1">
            <a:off x="2107943" y="2797420"/>
            <a:ext cx="2194044" cy="205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D51806-D774-E3B5-68D0-AB7EDE60CE4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0002" y="3176655"/>
            <a:ext cx="1898467" cy="4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631D9F-864E-780D-FB42-BE4450AD2A7B}"/>
              </a:ext>
            </a:extLst>
          </p:cNvPr>
          <p:cNvCxnSpPr>
            <a:cxnSpLocks/>
          </p:cNvCxnSpPr>
          <p:nvPr/>
        </p:nvCxnSpPr>
        <p:spPr>
          <a:xfrm>
            <a:off x="1861420" y="3350236"/>
            <a:ext cx="2402350" cy="17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807089-D081-6BAA-A9B2-5B61D1B1F658}"/>
              </a:ext>
            </a:extLst>
          </p:cNvPr>
          <p:cNvCxnSpPr>
            <a:cxnSpLocks/>
          </p:cNvCxnSpPr>
          <p:nvPr/>
        </p:nvCxnSpPr>
        <p:spPr>
          <a:xfrm>
            <a:off x="1877455" y="3538448"/>
            <a:ext cx="2386315" cy="29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82802D-09FE-AE07-B7E3-6232C73736DA}"/>
              </a:ext>
            </a:extLst>
          </p:cNvPr>
          <p:cNvCxnSpPr>
            <a:cxnSpLocks/>
          </p:cNvCxnSpPr>
          <p:nvPr/>
        </p:nvCxnSpPr>
        <p:spPr>
          <a:xfrm>
            <a:off x="2097694" y="3712029"/>
            <a:ext cx="2128258" cy="47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40226B1A-F891-668C-1673-7786E3171320}"/>
              </a:ext>
            </a:extLst>
          </p:cNvPr>
          <p:cNvSpPr txBox="1">
            <a:spLocks/>
          </p:cNvSpPr>
          <p:nvPr/>
        </p:nvSpPr>
        <p:spPr>
          <a:xfrm>
            <a:off x="3913154" y="2353208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5B1606F2-D735-3345-D772-8D5434A8C090}"/>
              </a:ext>
            </a:extLst>
          </p:cNvPr>
          <p:cNvSpPr txBox="1">
            <a:spLocks/>
          </p:cNvSpPr>
          <p:nvPr/>
        </p:nvSpPr>
        <p:spPr>
          <a:xfrm>
            <a:off x="4012655" y="2664656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A6B5EDE3-C0DB-612E-B36C-BB1DDCBD964D}"/>
              </a:ext>
            </a:extLst>
          </p:cNvPr>
          <p:cNvSpPr txBox="1">
            <a:spLocks/>
          </p:cNvSpPr>
          <p:nvPr/>
        </p:nvSpPr>
        <p:spPr>
          <a:xfrm>
            <a:off x="4002884" y="2967011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C51916D7-A43F-0B1A-5588-B111539232CF}"/>
              </a:ext>
            </a:extLst>
          </p:cNvPr>
          <p:cNvSpPr txBox="1">
            <a:spLocks/>
          </p:cNvSpPr>
          <p:nvPr/>
        </p:nvSpPr>
        <p:spPr>
          <a:xfrm>
            <a:off x="4019062" y="3315008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C34A8AEC-4F5A-EB6E-D270-5A077A5F4860}"/>
              </a:ext>
            </a:extLst>
          </p:cNvPr>
          <p:cNvSpPr txBox="1">
            <a:spLocks/>
          </p:cNvSpPr>
          <p:nvPr/>
        </p:nvSpPr>
        <p:spPr>
          <a:xfrm>
            <a:off x="4156518" y="3686294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1C6DDAF7-E3B0-9869-9D29-59F9419EAA9A}"/>
              </a:ext>
            </a:extLst>
          </p:cNvPr>
          <p:cNvSpPr txBox="1">
            <a:spLocks/>
          </p:cNvSpPr>
          <p:nvPr/>
        </p:nvSpPr>
        <p:spPr>
          <a:xfrm>
            <a:off x="4179035" y="4039800"/>
            <a:ext cx="3769390" cy="36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43071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181" y="1299879"/>
            <a:ext cx="2510932" cy="3570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56276" y="1597014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FA176FA1-752D-7095-2372-4910E2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88" y="1237599"/>
            <a:ext cx="3769390" cy="360044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Service </a:t>
            </a:r>
            <a:r>
              <a:rPr lang="ko-KR" altLang="en-US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패키지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73219DA-2917-76B9-2139-1F13034EB43A}"/>
              </a:ext>
            </a:extLst>
          </p:cNvPr>
          <p:cNvSpPr txBox="1">
            <a:spLocks/>
          </p:cNvSpPr>
          <p:nvPr/>
        </p:nvSpPr>
        <p:spPr>
          <a:xfrm>
            <a:off x="3748379" y="2056856"/>
            <a:ext cx="3769390" cy="220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배달의민족 주아" panose="02020603020101020101" pitchFamily="18" charset="-127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알고리즘 게시판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서비스 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자료구조 게시판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서비스 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ea typeface="배달의민족 주아" panose="02020603020101020101" pitchFamily="18" charset="-127"/>
              </a:rPr>
              <a:t>게시판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서비스 인터페이스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사용자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서비스 인터페이스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배달의민족 주아" panose="02020603020101020101" pitchFamily="18" charset="-127"/>
              </a:rPr>
              <a:t>사용자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배달의민족 주아" panose="02020603020101020101" pitchFamily="18" charset="-127"/>
              </a:rPr>
              <a:t> 서비스 구현 클래스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  <a:p>
            <a:pPr algn="just"/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E209B2F3-3971-E1A2-1B96-E65F48BD7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31088"/>
              </p:ext>
            </p:extLst>
          </p:nvPr>
        </p:nvGraphicFramePr>
        <p:xfrm>
          <a:off x="586222" y="2619211"/>
          <a:ext cx="2394850" cy="94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619360" imgH="1028880" progId="Paint.Picture">
                  <p:embed/>
                </p:oleObj>
              </mc:Choice>
              <mc:Fallback>
                <p:oleObj name="비트맵 이미지" r:id="rId2" imgW="2619360" imgH="1028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222" y="2619211"/>
                        <a:ext cx="2394850" cy="940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29009E6A-4593-1733-617B-B3D03B8B4B80}"/>
              </a:ext>
            </a:extLst>
          </p:cNvPr>
          <p:cNvSpPr txBox="1">
            <a:spLocks/>
          </p:cNvSpPr>
          <p:nvPr/>
        </p:nvSpPr>
        <p:spPr>
          <a:xfrm>
            <a:off x="170121" y="230746"/>
            <a:ext cx="1887059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구성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5D929E-88AF-6148-66A9-BEEB6F190713}"/>
              </a:ext>
            </a:extLst>
          </p:cNvPr>
          <p:cNvCxnSpPr/>
          <p:nvPr/>
        </p:nvCxnSpPr>
        <p:spPr>
          <a:xfrm flipV="1">
            <a:off x="2539160" y="2229322"/>
            <a:ext cx="1209219" cy="62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C5DBE-F3FD-DD6E-7C57-29A9CA1243A8}"/>
              </a:ext>
            </a:extLst>
          </p:cNvPr>
          <p:cNvCxnSpPr/>
          <p:nvPr/>
        </p:nvCxnSpPr>
        <p:spPr>
          <a:xfrm flipV="1">
            <a:off x="2720529" y="2619211"/>
            <a:ext cx="1027850" cy="388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ED5A72-AC4B-3773-4618-B89BD6D4AE91}"/>
              </a:ext>
            </a:extLst>
          </p:cNvPr>
          <p:cNvCxnSpPr/>
          <p:nvPr/>
        </p:nvCxnSpPr>
        <p:spPr>
          <a:xfrm flipV="1">
            <a:off x="1859028" y="2932126"/>
            <a:ext cx="1995055" cy="234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7FD241B6-9E54-21E0-5797-BB044FA3D02E}"/>
              </a:ext>
            </a:extLst>
          </p:cNvPr>
          <p:cNvCxnSpPr/>
          <p:nvPr/>
        </p:nvCxnSpPr>
        <p:spPr>
          <a:xfrm flipV="1">
            <a:off x="1881699" y="3264635"/>
            <a:ext cx="1927041" cy="8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BBDDE32E-2519-FF30-C6C3-B4D7F62E7980}"/>
              </a:ext>
            </a:extLst>
          </p:cNvPr>
          <p:cNvCxnSpPr/>
          <p:nvPr/>
        </p:nvCxnSpPr>
        <p:spPr>
          <a:xfrm>
            <a:off x="2057180" y="3483788"/>
            <a:ext cx="1796903" cy="75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452</Words>
  <Application>Microsoft Office PowerPoint</Application>
  <PresentationFormat>화면 슬라이드 쇼(16:10)</PresentationFormat>
  <Paragraphs>144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배달의민족 주아</vt:lpstr>
      <vt:lpstr>맑은 고딕</vt:lpstr>
      <vt:lpstr>Calibri</vt:lpstr>
      <vt:lpstr>Arial</vt:lpstr>
      <vt:lpstr>Calibri Light</vt:lpstr>
      <vt:lpstr>Office 테마</vt:lpstr>
      <vt:lpstr>비트맵 이미지</vt:lpstr>
      <vt:lpstr>프레임워크 프로그래밍</vt:lpstr>
      <vt:lpstr>목차</vt:lpstr>
      <vt:lpstr>프로젝트 개요</vt:lpstr>
      <vt:lpstr>PowerPoint 프레젠테이션</vt:lpstr>
      <vt:lpstr>프로젝트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 설정 코드 설명</vt:lpstr>
      <vt:lpstr>PowerPoint 프레젠테이션</vt:lpstr>
      <vt:lpstr>PowerPoint 프레젠테이션</vt:lpstr>
      <vt:lpstr>AOP 설정 코드 설명</vt:lpstr>
      <vt:lpstr>PowerPoint 프레젠테이션</vt:lpstr>
      <vt:lpstr>트랜잭션 적용 시나리오와 코드 설명</vt:lpstr>
      <vt:lpstr>PowerPoint 프레젠테이션</vt:lpstr>
      <vt:lpstr>PowerPoint 프레젠테이션</vt:lpstr>
      <vt:lpstr>실행 결과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피피티 템플릿</dc:title>
  <dc:creator>duck</dc:creator>
  <cp:lastModifiedBy>김유진</cp:lastModifiedBy>
  <cp:revision>56</cp:revision>
  <dcterms:created xsi:type="dcterms:W3CDTF">2020-06-01T02:58:57Z</dcterms:created>
  <dcterms:modified xsi:type="dcterms:W3CDTF">2022-05-30T05:40:44Z</dcterms:modified>
</cp:coreProperties>
</file>