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48" r:id="rId2"/>
    <p:sldMasterId id="2147483656" r:id="rId3"/>
    <p:sldMasterId id="2147483660" r:id="rId4"/>
  </p:sldMasterIdLst>
  <p:notesMasterIdLst>
    <p:notesMasterId r:id="rId18"/>
  </p:notesMasterIdLst>
  <p:sldIdLst>
    <p:sldId id="258" r:id="rId5"/>
    <p:sldId id="260" r:id="rId6"/>
    <p:sldId id="261" r:id="rId7"/>
    <p:sldId id="262" r:id="rId8"/>
    <p:sldId id="270" r:id="rId9"/>
    <p:sldId id="263" r:id="rId10"/>
    <p:sldId id="269" r:id="rId11"/>
    <p:sldId id="271" r:id="rId12"/>
    <p:sldId id="264" r:id="rId13"/>
    <p:sldId id="272" r:id="rId14"/>
    <p:sldId id="265" r:id="rId15"/>
    <p:sldId id="273" r:id="rId16"/>
    <p:sldId id="267" r:id="rId17"/>
  </p:sldIdLst>
  <p:sldSz cx="12192000" cy="6858000"/>
  <p:notesSz cx="6858000" cy="9144000"/>
  <p:embeddedFontLst>
    <p:embeddedFont>
      <p:font typeface="나눔고딕" panose="020D0604000000000000" pitchFamily="50" charset="-127"/>
      <p:regular r:id="rId19"/>
      <p:bold r:id="rId20"/>
    </p:embeddedFont>
    <p:embeddedFont>
      <p:font typeface="나눔고딕 ExtraBold" panose="020D0904000000000000" pitchFamily="50" charset="-127"/>
      <p:bold r:id="rId21"/>
    </p:embeddedFont>
    <p:embeddedFont>
      <p:font typeface="나눔스퀘어" panose="020B0600000101010101" pitchFamily="50" charset="-127"/>
      <p:regular r:id="rId22"/>
    </p:embeddedFont>
    <p:embeddedFont>
      <p:font typeface="나눔스퀘어 Bold" panose="020B0600000101010101" pitchFamily="50" charset="-127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AB63B-2015-4CFD-BEE8-B802062C9C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055223"/>
            <a:ext cx="12192000" cy="36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14768" y="3308496"/>
            <a:ext cx="4562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</a:t>
            </a:r>
            <a:endParaRPr lang="en-US" altLang="ko-KR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 스터디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0BBC3-EB69-44DF-9611-170EE75EB793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래픽 3" descr="서버">
            <a:extLst>
              <a:ext uri="{FF2B5EF4-FFF2-40B4-BE49-F238E27FC236}">
                <a16:creationId xmlns:a16="http://schemas.microsoft.com/office/drawing/2014/main" id="{5E337BF0-6386-4860-8840-3D87E5E71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9288" y="850120"/>
            <a:ext cx="1353424" cy="13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773000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400" b="1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다섯 명의 이름</a:t>
            </a:r>
            <a:r>
              <a:rPr lang="en-US" altLang="ko-KR" sz="1400" b="1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국어</a:t>
            </a:r>
            <a:r>
              <a:rPr lang="en-US" altLang="ko-KR" sz="1400" b="1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영어 </a:t>
            </a:r>
            <a:r>
              <a:rPr lang="en-US" altLang="ko-KR" sz="1400" b="1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수학 성적을 처리하여 다음과 같이 출력하는 프로그램을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1400" b="1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400" b="1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학번은 </a:t>
            </a:r>
            <a:r>
              <a:rPr lang="en-US" altLang="ko-KR" sz="1400" b="1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b="1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번부터 오름차순으로 증가한다</a:t>
            </a:r>
            <a:r>
              <a:rPr lang="en-US" altLang="ko-KR" sz="1400" b="1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학번    이름    국어    영어    수학    총점    평균</a:t>
            </a:r>
            <a:endParaRPr lang="en-US" altLang="ko-KR" sz="1400" dirty="0">
              <a:ln w="22225">
                <a:noFill/>
              </a:ln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================================</a:t>
            </a:r>
          </a:p>
          <a:p>
            <a:endParaRPr lang="en-US" altLang="ko-KR" sz="1400" dirty="0">
              <a:ln w="22225">
                <a:noFill/>
              </a:ln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r>
              <a:rPr lang="en-US" altLang="ko-KR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구조체</a:t>
            </a:r>
            <a:r>
              <a:rPr lang="en-US" altLang="ko-KR" sz="14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내에서 다음 클래스</a:t>
            </a:r>
            <a:r>
              <a:rPr lang="en-US" altLang="ko-KR" sz="14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구조체</a:t>
            </a:r>
            <a:r>
              <a:rPr lang="en-US" altLang="ko-KR" sz="14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가리키는 포인터 변수를 선언하고</a:t>
            </a:r>
            <a:r>
              <a:rPr lang="en-US" altLang="ko-KR" sz="14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ko-KR" altLang="en-US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클래스</a:t>
            </a:r>
            <a:r>
              <a:rPr lang="en-US" altLang="ko-KR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구조체</a:t>
            </a:r>
            <a:r>
              <a:rPr lang="en-US" altLang="ko-KR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다섯 번째 까지 탐색하는 함수를 </a:t>
            </a:r>
            <a:r>
              <a:rPr lang="ko-KR" altLang="en-US" sz="1400" b="1" dirty="0" err="1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dirty="0">
              <a:ln w="22225">
                <a:noFill/>
              </a:ln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4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4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int </a:t>
            </a:r>
            <a:r>
              <a:rPr lang="ko-KR" altLang="en-US" sz="14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형으로 선언</a:t>
            </a:r>
            <a:endParaRPr lang="en-US" altLang="ko-KR" sz="14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 err="1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Circle</a:t>
            </a:r>
            <a:r>
              <a:rPr lang="en-US" altLang="ko-KR" sz="1400" dirty="0" err="1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.next</a:t>
            </a:r>
            <a:r>
              <a:rPr lang="en-US" altLang="ko-KR" sz="1400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-&gt;data;</a:t>
            </a:r>
          </a:p>
          <a:p>
            <a:endParaRPr lang="en-US" altLang="ko-KR" sz="1400" dirty="0">
              <a:ln w="22225">
                <a:noFill/>
              </a:ln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4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r>
              <a:rPr lang="en-US" altLang="ko-KR" sz="14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구조체</a:t>
            </a:r>
            <a:r>
              <a:rPr lang="en-US" altLang="ko-KR" sz="14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배열을 선언하고</a:t>
            </a:r>
            <a:endParaRPr lang="en-US" altLang="ko-KR" sz="1400" b="1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클래스</a:t>
            </a:r>
            <a:r>
              <a:rPr lang="en-US" altLang="ko-KR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구조체</a:t>
            </a:r>
            <a:r>
              <a:rPr lang="en-US" altLang="ko-KR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다섯 번째까지 탐색하는 함수를 </a:t>
            </a:r>
            <a:r>
              <a:rPr lang="ko-KR" altLang="en-US" sz="1400" b="1" dirty="0" err="1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1400" b="1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078" y="229970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316505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46995" y="1399981"/>
            <a:ext cx="365196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 w="22225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재귀호출</a:t>
            </a:r>
            <a:endParaRPr lang="en-US" altLang="ko-KR" sz="2400" b="1" dirty="0">
              <a:ln w="22225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함수가 자기 자신을 호출하여 순환을 수행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>
              <a:ln w="22225">
                <a:noFill/>
              </a:ln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n w="22225">
                  <a:noFill/>
                </a:ln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f(int x){</a:t>
            </a:r>
          </a:p>
          <a:p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  if(x&lt;=0)</a:t>
            </a:r>
          </a:p>
          <a:p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  return;</a:t>
            </a:r>
          </a:p>
          <a:p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600" dirty="0" err="1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printf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(“Hello %</a:t>
            </a:r>
            <a:r>
              <a:rPr lang="en-US" altLang="ko-KR" sz="1600" dirty="0" err="1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d”,x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  f(--x);</a:t>
            </a:r>
          </a:p>
          <a:p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en-US" altLang="ko-KR" sz="1600" dirty="0">
              <a:ln w="22225">
                <a:noFill/>
              </a:ln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486" y="229970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재귀호출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D802E-9637-4477-A215-312DD6D0C4DD}"/>
              </a:ext>
            </a:extLst>
          </p:cNvPr>
          <p:cNvSpPr txBox="1"/>
          <p:nvPr/>
        </p:nvSpPr>
        <p:spPr>
          <a:xfrm>
            <a:off x="946995" y="4295163"/>
            <a:ext cx="9203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재귀호출을 이용해 피보나치 수열을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까지 출력하는 프로그램을 </a:t>
            </a: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a[0] = 1, a[1] = 1, a[2]=2, a[3] = 3 …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반복문을 이용해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1~100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까지의 합을 출력하는 프로그램을 </a:t>
            </a: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재귀호출을 이용해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1~100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까지의 합을 출력하는 프로그램을 </a:t>
            </a: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72158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486" y="229970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재귀호출</a:t>
            </a:r>
          </a:p>
        </p:txBody>
      </p:sp>
      <p:pic>
        <p:nvPicPr>
          <p:cNvPr id="2050" name="그림 16" descr="화면, 건물, 배구, 우리이(가) 표시된 사진&#10;&#10;자동 생성된 설명">
            <a:extLst>
              <a:ext uri="{FF2B5EF4-FFF2-40B4-BE49-F238E27FC236}">
                <a16:creationId xmlns:a16="http://schemas.microsoft.com/office/drawing/2014/main" id="{043D0A1B-A34A-4CE7-97C1-CD6A6AB05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7" y="2461955"/>
            <a:ext cx="46767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그림 4" descr="시계, 탑, 화면, 옅은이(가) 표시된 사진&#10;&#10;자동 생성된 설명">
            <a:extLst>
              <a:ext uri="{FF2B5EF4-FFF2-40B4-BE49-F238E27FC236}">
                <a16:creationId xmlns:a16="http://schemas.microsoft.com/office/drawing/2014/main" id="{65CFD02A-4E8C-4373-A071-0524223A6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74" y="2461955"/>
            <a:ext cx="46767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887E600-657F-4DEA-A85B-65063B2E8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76" y="1375358"/>
            <a:ext cx="596830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4. 2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차원 배열을 만들어 영역별 도형 좌표에 해당 </a:t>
            </a:r>
            <a:r>
              <a:rPr kumimoji="0" lang="ko-KR" altLang="en-US" sz="1400" b="1" i="0" u="none" strike="noStrike" cap="none" normalizeH="0" baseline="0" dirty="0" err="1">
                <a:ln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색상값을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추가하고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Yellow : 2, Black : 1, White : 0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대상 도형의 흰색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(White)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색을 검은색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(Black)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으로 순환 함수를 이용해 변경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단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최초 검색될 좌표는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(0, 0)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부터 시작한다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.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F892D2-C444-4FB7-B894-29BCE3801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63" y="57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4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3969" y="3782944"/>
            <a:ext cx="2424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Ponybuhagom.tistory.com/number</a:t>
            </a:r>
          </a:p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689" y="2644170"/>
            <a:ext cx="1966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25630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37124" y="2004912"/>
            <a:ext cx="27848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0302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 </a:t>
            </a:r>
            <a:r>
              <a:rPr lang="ko-KR" altLang="en-US" sz="2000" b="1" dirty="0">
                <a:solidFill>
                  <a:srgbClr val="30302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endParaRPr lang="en-US" altLang="ko-KR" sz="2000" b="1" dirty="0">
              <a:solidFill>
                <a:srgbClr val="30302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>
              <a:solidFill>
                <a:srgbClr val="30302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30302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 </a:t>
            </a:r>
            <a:r>
              <a:rPr lang="ko-KR" altLang="en-US" sz="2000" b="1" dirty="0">
                <a:solidFill>
                  <a:srgbClr val="30302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포인터</a:t>
            </a:r>
            <a:endParaRPr lang="en-US" altLang="ko-KR" sz="2000" b="1" dirty="0">
              <a:solidFill>
                <a:srgbClr val="30302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>
              <a:solidFill>
                <a:srgbClr val="30302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30302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 </a:t>
            </a:r>
            <a:r>
              <a:rPr lang="ko-KR" altLang="en-US" sz="2000" b="1" dirty="0">
                <a:solidFill>
                  <a:srgbClr val="30302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r>
              <a:rPr lang="en-US" altLang="ko-KR" sz="2000" b="1" dirty="0">
                <a:solidFill>
                  <a:srgbClr val="30302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30302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구조체</a:t>
            </a:r>
            <a:r>
              <a:rPr lang="en-US" altLang="ko-KR" sz="2000" b="1" dirty="0">
                <a:solidFill>
                  <a:srgbClr val="30302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2000" b="1" dirty="0">
              <a:solidFill>
                <a:srgbClr val="30302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30302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 </a:t>
            </a:r>
            <a:r>
              <a:rPr lang="ko-KR" altLang="en-US" sz="2000" b="1" dirty="0">
                <a:solidFill>
                  <a:srgbClr val="30302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재귀호출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6183103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 w="22225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정의</a:t>
            </a:r>
            <a:endParaRPr lang="en-US" altLang="ko-KR" sz="2400" b="1" dirty="0">
              <a:ln w="22225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배열은 같은 자료를 나열하여 메모리에 </a:t>
            </a:r>
            <a:r>
              <a:rPr lang="ko-KR" altLang="en-US" sz="16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연속으로 저장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만든 자료그룹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dirty="0">
                <a:ln w="22225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선언</a:t>
            </a:r>
            <a:endParaRPr lang="en-US" altLang="ko-KR" sz="2400" b="1" dirty="0">
              <a:ln w="22225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자료형태 배열 명 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배열크기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선언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포인터 형식으로도 선언 가능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dirty="0">
                <a:ln w="22225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초기화</a:t>
            </a:r>
            <a:endParaRPr lang="en-US" altLang="ko-KR" sz="2400" b="1" dirty="0">
              <a:ln w="22225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선언과 동시에 초기값 설정 가능</a:t>
            </a:r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int A[5] = {1,2,3,4,5}; </a:t>
            </a:r>
          </a:p>
          <a:p>
            <a:r>
              <a:rPr lang="en-US" altLang="ko-KR" sz="16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int A[   ] = {1,2,3,4,5};</a:t>
            </a:r>
          </a:p>
          <a:p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solidFill>
                <a:srgbClr val="94C3B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775" y="22997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035E49-433A-4248-B85B-3EFD21DF0EF9}"/>
              </a:ext>
            </a:extLst>
          </p:cNvPr>
          <p:cNvSpPr txBox="1"/>
          <p:nvPr/>
        </p:nvSpPr>
        <p:spPr>
          <a:xfrm>
            <a:off x="5327983" y="2702420"/>
            <a:ext cx="3868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 </a:t>
            </a:r>
            <a:r>
              <a:rPr lang="en-US" altLang="ko-KR" sz="1600" b="1" dirty="0" err="1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i_array</a:t>
            </a:r>
            <a:r>
              <a:rPr lang="en-US" altLang="ko-KR" sz="1600" b="1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[10] </a:t>
            </a:r>
          </a:p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크기가 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4byte*10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 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 배열 </a:t>
            </a:r>
            <a:r>
              <a:rPr lang="en-US" altLang="ko-KR" sz="1600" dirty="0" err="1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i_array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선언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5F1BB-A67B-4757-A858-8C62D3A54C23}"/>
              </a:ext>
            </a:extLst>
          </p:cNvPr>
          <p:cNvSpPr txBox="1"/>
          <p:nvPr/>
        </p:nvSpPr>
        <p:spPr>
          <a:xfrm>
            <a:off x="4430012" y="4105031"/>
            <a:ext cx="2832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int A[5] = {1,2,3}; </a:t>
            </a:r>
          </a:p>
          <a:p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A[0]=1,</a:t>
            </a:r>
          </a:p>
          <a:p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A[1]=2,</a:t>
            </a:r>
          </a:p>
          <a:p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A[2]=3 </a:t>
            </a:r>
          </a:p>
          <a:p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이며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A[3], A[4] 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가짐</a:t>
            </a:r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893E4-9BEB-4D2F-826F-6F5F7B000AD5}"/>
              </a:ext>
            </a:extLst>
          </p:cNvPr>
          <p:cNvSpPr txBox="1"/>
          <p:nvPr/>
        </p:nvSpPr>
        <p:spPr>
          <a:xfrm>
            <a:off x="7810151" y="4105031"/>
            <a:ext cx="4447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int A[5];</a:t>
            </a:r>
          </a:p>
          <a:p>
            <a:r>
              <a:rPr lang="en-US" altLang="ko-KR" sz="16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A[0] = 1;</a:t>
            </a:r>
          </a:p>
          <a:p>
            <a:r>
              <a:rPr lang="en-US" altLang="ko-KR" sz="16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A[1] = 2;</a:t>
            </a:r>
          </a:p>
          <a:p>
            <a:r>
              <a:rPr lang="en-US" altLang="ko-KR" sz="16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A[2] = 3; </a:t>
            </a:r>
          </a:p>
          <a:p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위 </a:t>
            </a:r>
            <a:r>
              <a:rPr lang="ko-KR" altLang="en-US" sz="1600" dirty="0" err="1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처럼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개별 초기화도 가능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위 경우 </a:t>
            </a:r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초기화 되지 않은 </a:t>
            </a:r>
            <a:r>
              <a:rPr lang="ko-KR" altLang="en-US" sz="1600" dirty="0" err="1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배열값은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쓰레기 값을 가짐</a:t>
            </a:r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0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775" y="22997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CD652-6F37-43FA-9336-BAF0D30D6AD0}"/>
              </a:ext>
            </a:extLst>
          </p:cNvPr>
          <p:cNvSpPr txBox="1"/>
          <p:nvPr/>
        </p:nvSpPr>
        <p:spPr>
          <a:xfrm>
            <a:off x="955384" y="1425148"/>
            <a:ext cx="38363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 w="22225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다차원 배열</a:t>
            </a:r>
            <a:endParaRPr lang="en-US" altLang="ko-KR" sz="2400" b="1" dirty="0">
              <a:ln w="22225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배열의 차원을 늘려서 만든 배열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배열은 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배열의 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배열이고</a:t>
            </a:r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배열은 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배열의 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배열이다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dirty="0">
                <a:ln w="22225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선언</a:t>
            </a:r>
            <a:endParaRPr lang="en-US" altLang="ko-KR" sz="2400" b="1" dirty="0">
              <a:ln w="22225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 배열이름 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배열크기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[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배열크기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… </a:t>
            </a:r>
          </a:p>
          <a:p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solidFill>
                <a:srgbClr val="94C3B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04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775" y="22997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CD652-6F37-43FA-9336-BAF0D30D6AD0}"/>
              </a:ext>
            </a:extLst>
          </p:cNvPr>
          <p:cNvSpPr txBox="1"/>
          <p:nvPr/>
        </p:nvSpPr>
        <p:spPr>
          <a:xfrm>
            <a:off x="955384" y="1425148"/>
            <a:ext cx="933300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문자열을 입력 받고 문자의 수를 출력하는 프로그램을 </a:t>
            </a:r>
            <a:r>
              <a:rPr lang="ko-KR" altLang="en-US" sz="1400" b="1" dirty="0" err="1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다차원 배열을 이용해 키보드로 부터 문자열을 다섯 개를 입력 받아 화면에 출력하는 프로그램을 </a:t>
            </a: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char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10*10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크기의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배열을 동적 할당하여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선언하고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배열의 할당된 메모리를 </a:t>
            </a: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해제하시오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0~9</a:t>
            </a:r>
            <a:r>
              <a:rPr lang="ko-KR" altLang="en-US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까지의 정수를 계속 </a:t>
            </a:r>
            <a:r>
              <a:rPr lang="ko-KR" altLang="en-US" sz="1400" b="1" dirty="0" err="1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입력받고</a:t>
            </a:r>
            <a:r>
              <a:rPr lang="en-US" altLang="ko-KR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이에 해당하는 수가 아닌 값을 입력하면</a:t>
            </a:r>
            <a:r>
              <a:rPr lang="en-US" altLang="ko-KR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en-US" altLang="ko-KR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0~9</a:t>
            </a:r>
            <a:r>
              <a:rPr lang="ko-KR" altLang="en-US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입력한 정수의 빈도를 출력하는 프로그램을 </a:t>
            </a:r>
            <a:r>
              <a:rPr lang="ko-KR" altLang="en-US" sz="1400" b="1" dirty="0" err="1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endParaRPr lang="en-US" altLang="ko-KR" sz="1400" b="1" dirty="0">
              <a:solidFill>
                <a:srgbClr val="94C3B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개를 </a:t>
            </a: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입력받고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오름차순으로 정렬하는 프로그램을 </a:t>
            </a: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6. 10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정수를 </a:t>
            </a: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입력받아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미만의 수 중 가장 큰 수와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이상의 수 중 가장 작은 수를 출력하는 프로그램을 </a:t>
            </a: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해당하는 수가 없으면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출력한다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  <a:p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b="1" dirty="0">
                <a:solidFill>
                  <a:srgbClr val="94C3BB"/>
                </a:solidFill>
              </a:rPr>
              <a:t>7. </a:t>
            </a:r>
            <a:r>
              <a:rPr lang="ko-KR" altLang="en-US" sz="1400" b="1" dirty="0">
                <a:solidFill>
                  <a:srgbClr val="94C3BB"/>
                </a:solidFill>
              </a:rPr>
              <a:t>다음 프로그램의 출력 결과는 무엇인가</a:t>
            </a:r>
            <a:r>
              <a:rPr lang="en-US" altLang="ko-KR" sz="1400" b="1" dirty="0">
                <a:solidFill>
                  <a:srgbClr val="94C3BB"/>
                </a:solidFill>
              </a:rPr>
              <a:t>? </a:t>
            </a:r>
          </a:p>
          <a:p>
            <a:r>
              <a:rPr lang="en-US" altLang="ko-KR" sz="1400" b="1" dirty="0"/>
              <a:t>int </a:t>
            </a:r>
            <a:r>
              <a:rPr lang="en-US" altLang="ko-KR" sz="1400" b="1" dirty="0" err="1"/>
              <a:t>arr</a:t>
            </a:r>
            <a:r>
              <a:rPr lang="en-US" altLang="ko-KR" sz="1400" b="1" dirty="0"/>
              <a:t>[10] = {0, 9, 8, 4, 0, 0, 1, 2, 0, 1},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; </a:t>
            </a:r>
          </a:p>
          <a:p>
            <a:r>
              <a:rPr lang="en-US" altLang="ko-KR" sz="1400" b="1" dirty="0"/>
              <a:t>for (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 = 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 &lt; 9;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 { </a:t>
            </a:r>
          </a:p>
          <a:p>
            <a:r>
              <a:rPr lang="en-US" altLang="ko-KR" sz="1400" b="1" dirty="0" err="1"/>
              <a:t>arr</a:t>
            </a:r>
            <a:r>
              <a:rPr lang="en-US" altLang="ko-KR" sz="1400" b="1" dirty="0"/>
              <a:t>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 + 1] += </a:t>
            </a:r>
            <a:r>
              <a:rPr lang="en-US" altLang="ko-KR" sz="1400" b="1" dirty="0" err="1"/>
              <a:t>arr</a:t>
            </a:r>
            <a:r>
              <a:rPr lang="en-US" altLang="ko-KR" sz="1400" b="1" dirty="0"/>
              <a:t>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]; </a:t>
            </a:r>
          </a:p>
          <a:p>
            <a:r>
              <a:rPr lang="en-US" altLang="ko-KR" sz="1400" b="1" dirty="0"/>
              <a:t>} </a:t>
            </a:r>
          </a:p>
          <a:p>
            <a:r>
              <a:rPr lang="en-US" altLang="ko-KR" sz="1400" b="1" dirty="0" err="1"/>
              <a:t>printf</a:t>
            </a:r>
            <a:r>
              <a:rPr lang="en-US" altLang="ko-KR" sz="1400" b="1" dirty="0"/>
              <a:t>("%d\n", </a:t>
            </a:r>
            <a:r>
              <a:rPr lang="en-US" altLang="ko-KR" sz="1400" b="1" dirty="0" err="1"/>
              <a:t>arr</a:t>
            </a:r>
            <a:r>
              <a:rPr lang="en-US" altLang="ko-KR" sz="1400" b="1" dirty="0"/>
              <a:t>[7] - </a:t>
            </a:r>
            <a:r>
              <a:rPr lang="en-US" altLang="ko-KR" sz="1400" b="1" dirty="0" err="1"/>
              <a:t>arr</a:t>
            </a:r>
            <a:r>
              <a:rPr lang="en-US" altLang="ko-KR" sz="1400" b="1" dirty="0"/>
              <a:t>[2]);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73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7131" y="229970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포인터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5E7DF-85A5-48D5-9A98-C7CA11E87019}"/>
              </a:ext>
            </a:extLst>
          </p:cNvPr>
          <p:cNvSpPr txBox="1"/>
          <p:nvPr/>
        </p:nvSpPr>
        <p:spPr>
          <a:xfrm>
            <a:off x="955384" y="1425148"/>
            <a:ext cx="33230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 w="22225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포인터</a:t>
            </a:r>
            <a:endParaRPr lang="en-US" altLang="ko-KR" sz="2400" b="1" dirty="0">
              <a:ln w="22225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변수의 메모리 주소를 가리키는 변수</a:t>
            </a:r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는 주소의 </a:t>
            </a:r>
            <a:r>
              <a:rPr lang="ko-KR" altLang="en-US" sz="16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참조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참조 연산자</a:t>
            </a:r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sz="16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변수의 주소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얻는 연산자</a:t>
            </a:r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dirty="0">
                <a:ln w="22225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선언</a:t>
            </a:r>
            <a:endParaRPr lang="en-US" altLang="ko-KR" sz="2400" b="1" dirty="0">
              <a:ln w="22225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 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sz="1600" dirty="0" err="1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자료형의 </a:t>
            </a:r>
            <a:r>
              <a:rPr lang="ko-KR" altLang="en-US" sz="1600" dirty="0" err="1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주소값을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가지겠다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dirty="0">
                <a:ln w="22225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초기화</a:t>
            </a:r>
            <a:endParaRPr lang="en-US" altLang="ko-KR" sz="2400" b="1" dirty="0">
              <a:ln w="22225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주소 연산자의 이용</a:t>
            </a:r>
            <a:endParaRPr lang="en-US" altLang="ko-KR" sz="1600" b="1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b="1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int </a:t>
            </a:r>
            <a:r>
              <a:rPr lang="en-US" altLang="ko-KR" sz="1200" dirty="0" err="1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2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r>
              <a:rPr lang="en-US" altLang="ko-KR" sz="12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int *</a:t>
            </a:r>
            <a:r>
              <a:rPr lang="en-US" altLang="ko-KR" sz="1200" dirty="0" err="1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ptr</a:t>
            </a:r>
            <a:r>
              <a:rPr lang="en-US" altLang="ko-KR" sz="12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= &amp;</a:t>
            </a:r>
            <a:r>
              <a:rPr lang="en-US" altLang="ko-KR" sz="1200" dirty="0" err="1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2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; </a:t>
            </a:r>
          </a:p>
          <a:p>
            <a:endParaRPr lang="en-US" altLang="ko-KR" sz="12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 err="1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ko-KR" altLang="en-US" sz="14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 주소를 값으로 가지는 </a:t>
            </a:r>
            <a:endParaRPr lang="en-US" altLang="ko-KR" sz="14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 err="1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ptr</a:t>
            </a:r>
            <a:r>
              <a:rPr lang="en-US" altLang="ko-KR" sz="14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포인터 변수 선언</a:t>
            </a:r>
            <a:endParaRPr lang="en-US" altLang="ko-KR" sz="14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solidFill>
                <a:srgbClr val="94C3B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966F5F8-C3B0-4C3F-963D-C91EFA0D7955}"/>
              </a:ext>
            </a:extLst>
          </p:cNvPr>
          <p:cNvGrpSpPr/>
          <p:nvPr/>
        </p:nvGrpSpPr>
        <p:grpSpPr>
          <a:xfrm>
            <a:off x="5012856" y="1425148"/>
            <a:ext cx="1124125" cy="623726"/>
            <a:chOff x="6459523" y="2463423"/>
            <a:chExt cx="1124125" cy="62372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BE9C3B7C-DC5A-42EF-B893-C5CF23DC281F}"/>
                </a:ext>
              </a:extLst>
            </p:cNvPr>
            <p:cNvSpPr/>
            <p:nvPr/>
          </p:nvSpPr>
          <p:spPr>
            <a:xfrm>
              <a:off x="6652470" y="2709644"/>
              <a:ext cx="931178" cy="3775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F1B169-0660-4C03-96A3-1931B2A3A20D}"/>
                </a:ext>
              </a:extLst>
            </p:cNvPr>
            <p:cNvSpPr txBox="1"/>
            <p:nvPr/>
          </p:nvSpPr>
          <p:spPr>
            <a:xfrm>
              <a:off x="6736360" y="2463423"/>
              <a:ext cx="763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12345678</a:t>
              </a:r>
              <a:endParaRPr lang="ko-KR" alt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77804F-3AC8-4C79-8E0E-934977F0FFB2}"/>
                </a:ext>
              </a:extLst>
            </p:cNvPr>
            <p:cNvSpPr txBox="1"/>
            <p:nvPr/>
          </p:nvSpPr>
          <p:spPr>
            <a:xfrm>
              <a:off x="6459523" y="2757987"/>
              <a:ext cx="1929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</a:t>
              </a:r>
              <a:endParaRPr lang="ko-KR" altLang="en-US" sz="12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184F5A-65C0-4EA5-B5B5-2E6456707EF0}"/>
              </a:ext>
            </a:extLst>
          </p:cNvPr>
          <p:cNvGrpSpPr/>
          <p:nvPr/>
        </p:nvGrpSpPr>
        <p:grpSpPr>
          <a:xfrm>
            <a:off x="4811520" y="2359955"/>
            <a:ext cx="1325461" cy="623726"/>
            <a:chOff x="6258187" y="2463423"/>
            <a:chExt cx="1325461" cy="62372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6F3587B-E297-4151-B91C-A9CADD46422B}"/>
                </a:ext>
              </a:extLst>
            </p:cNvPr>
            <p:cNvSpPr/>
            <p:nvPr/>
          </p:nvSpPr>
          <p:spPr>
            <a:xfrm>
              <a:off x="6652470" y="2709644"/>
              <a:ext cx="931178" cy="3775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12345678</a:t>
              </a:r>
              <a:endParaRPr lang="ko-KR" alt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26BFAD-8063-4AF6-B898-0C195052B029}"/>
                </a:ext>
              </a:extLst>
            </p:cNvPr>
            <p:cNvSpPr txBox="1"/>
            <p:nvPr/>
          </p:nvSpPr>
          <p:spPr>
            <a:xfrm>
              <a:off x="6736360" y="2463423"/>
              <a:ext cx="763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12345682</a:t>
              </a:r>
              <a:endParaRPr lang="ko-KR" altLang="en-US" sz="1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7C3626-7BF8-4BFD-8C8E-43CC2DC9C059}"/>
                </a:ext>
              </a:extLst>
            </p:cNvPr>
            <p:cNvSpPr txBox="1"/>
            <p:nvPr/>
          </p:nvSpPr>
          <p:spPr>
            <a:xfrm>
              <a:off x="6258187" y="2757987"/>
              <a:ext cx="394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ptr</a:t>
              </a:r>
              <a:endParaRPr lang="ko-KR" altLang="en-US" sz="1200" dirty="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45D7282-EEED-4C10-9E60-49A1DD14BA89}"/>
              </a:ext>
            </a:extLst>
          </p:cNvPr>
          <p:cNvCxnSpPr>
            <a:cxnSpLocks/>
          </p:cNvCxnSpPr>
          <p:nvPr/>
        </p:nvCxnSpPr>
        <p:spPr>
          <a:xfrm flipV="1">
            <a:off x="5289693" y="1858211"/>
            <a:ext cx="0" cy="93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D67FA6C-12CE-4192-B2DE-3A4129512311}"/>
              </a:ext>
            </a:extLst>
          </p:cNvPr>
          <p:cNvSpPr txBox="1"/>
          <p:nvPr/>
        </p:nvSpPr>
        <p:spPr>
          <a:xfrm>
            <a:off x="3038647" y="4488317"/>
            <a:ext cx="2190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 w="22225">
                  <a:noFill/>
                </a:ln>
                <a:latin typeface="+mj-lt"/>
                <a:ea typeface="나눔스퀘어" panose="020B0600000101010101" pitchFamily="50" charset="-127"/>
              </a:rPr>
              <a:t>동적 메모리 할당</a:t>
            </a:r>
            <a:endParaRPr lang="en-US" altLang="ko-KR" sz="1600" b="1" dirty="0">
              <a:ln w="22225">
                <a:noFill/>
              </a:ln>
              <a:latin typeface="+mj-lt"/>
              <a:ea typeface="나눔스퀘어" panose="020B0600000101010101" pitchFamily="50" charset="-127"/>
            </a:endParaRPr>
          </a:p>
          <a:p>
            <a:endParaRPr lang="en-US" altLang="ko-KR" sz="1600" b="1" dirty="0">
              <a:ln w="22225">
                <a:noFill/>
              </a:ln>
              <a:latin typeface="+mj-lt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+mj-lt"/>
              </a:rPr>
              <a:t>int *</a:t>
            </a:r>
            <a:r>
              <a:rPr lang="en-US" altLang="ko-KR" sz="1200" dirty="0" err="1">
                <a:latin typeface="+mj-lt"/>
              </a:rPr>
              <a:t>ptr</a:t>
            </a:r>
            <a:r>
              <a:rPr lang="en-US" altLang="ko-KR" sz="1200" dirty="0">
                <a:latin typeface="+mj-lt"/>
              </a:rPr>
              <a:t> = (int *)malloc(100);</a:t>
            </a:r>
            <a:endParaRPr lang="ko-KR" altLang="en-US" sz="1200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8CEF1E-8CC7-468B-B9ED-A736F802D1C6}"/>
              </a:ext>
            </a:extLst>
          </p:cNvPr>
          <p:cNvSpPr txBox="1"/>
          <p:nvPr/>
        </p:nvSpPr>
        <p:spPr>
          <a:xfrm>
            <a:off x="5372207" y="4474902"/>
            <a:ext cx="38389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문자열의 시작 주소 지정</a:t>
            </a:r>
            <a:endParaRPr lang="en-US" altLang="ko-KR" sz="1600" b="1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b="1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chat *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ptr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“Hello”;</a:t>
            </a: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ptr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문자열이 저장되는 것이 아닌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Hello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첫번째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요소의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주소값을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가짐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098510-D2A4-4ED1-8416-EE912E832716}"/>
              </a:ext>
            </a:extLst>
          </p:cNvPr>
          <p:cNvSpPr txBox="1"/>
          <p:nvPr/>
        </p:nvSpPr>
        <p:spPr>
          <a:xfrm>
            <a:off x="9411484" y="4472136"/>
            <a:ext cx="255864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배열의 첫 번째 요소를 이용</a:t>
            </a:r>
            <a:endParaRPr lang="en-US" altLang="ko-KR" sz="1600" b="1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b="1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int A[50];</a:t>
            </a:r>
          </a:p>
          <a:p>
            <a:endParaRPr lang="en-US" altLang="ko-KR" sz="12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int *</a:t>
            </a:r>
            <a:r>
              <a:rPr lang="en-US" altLang="ko-KR" sz="1200" dirty="0" err="1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ptr</a:t>
            </a:r>
            <a:r>
              <a:rPr lang="en-US" altLang="ko-KR" sz="12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= &amp;A[0];</a:t>
            </a:r>
          </a:p>
          <a:p>
            <a:r>
              <a:rPr lang="ko-KR" altLang="en-US" sz="12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또는</a:t>
            </a:r>
            <a:endParaRPr lang="en-US" altLang="ko-KR" sz="12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int *</a:t>
            </a:r>
            <a:r>
              <a:rPr lang="en-US" altLang="ko-KR" sz="1200" dirty="0" err="1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ptr</a:t>
            </a:r>
            <a:r>
              <a:rPr lang="en-US" altLang="ko-KR" sz="12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= A;                           </a:t>
            </a:r>
          </a:p>
          <a:p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30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7131" y="229970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포인터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CD652-6F37-43FA-9336-BAF0D30D6AD0}"/>
              </a:ext>
            </a:extLst>
          </p:cNvPr>
          <p:cNvSpPr txBox="1"/>
          <p:nvPr/>
        </p:nvSpPr>
        <p:spPr>
          <a:xfrm>
            <a:off x="955384" y="1425148"/>
            <a:ext cx="238879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 w="22225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포인터 배열</a:t>
            </a:r>
            <a:endParaRPr lang="en-US" altLang="ko-KR" sz="2400" b="1" dirty="0">
              <a:ln w="22225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포인터로만 이루어진 배열</a:t>
            </a:r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선언</a:t>
            </a:r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 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포인터 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배열크기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dirty="0">
                <a:ln w="22225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포인터</a:t>
            </a:r>
            <a:endParaRPr lang="en-US" altLang="ko-KR" sz="2400" b="1" dirty="0">
              <a:ln w="22225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포인터를 가리키는 포인터</a:t>
            </a:r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선언</a:t>
            </a:r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 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**</a:t>
            </a:r>
            <a:r>
              <a:rPr lang="ko-KR" altLang="en-US" sz="1600" dirty="0" err="1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</a:t>
            </a:r>
            <a:endParaRPr lang="en-US" altLang="ko-KR" sz="16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 구현 가능</a:t>
            </a:r>
            <a:r>
              <a:rPr lang="en-US" altLang="ko-KR" sz="16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endParaRPr lang="en-US" altLang="ko-KR" sz="1600" dirty="0">
              <a:ln w="22225">
                <a:noFill/>
              </a:ln>
              <a:solidFill>
                <a:srgbClr val="94C3B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49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7131" y="229970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포인터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CD652-6F37-43FA-9336-BAF0D30D6AD0}"/>
              </a:ext>
            </a:extLst>
          </p:cNvPr>
          <p:cNvSpPr txBox="1"/>
          <p:nvPr/>
        </p:nvSpPr>
        <p:spPr>
          <a:xfrm>
            <a:off x="955384" y="1425148"/>
            <a:ext cx="778770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int </a:t>
            </a:r>
            <a:r>
              <a:rPr lang="ko-KR" altLang="en-US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 변수를 </a:t>
            </a:r>
            <a:r>
              <a:rPr lang="en-US" altLang="ko-KR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선언하고</a:t>
            </a:r>
            <a:r>
              <a:rPr lang="en-US" altLang="ko-KR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값을 서로 바꾸는 함수를 </a:t>
            </a:r>
            <a:r>
              <a:rPr lang="ko-KR" altLang="en-US" sz="1400" b="1" dirty="0" err="1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문자열을 두 개 입력 받고 문자열이 </a:t>
            </a: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같은지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다른지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출력하는 프로그램을 </a:t>
            </a: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받은 문자열을 역순으로 출력하는 함수를 </a:t>
            </a: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받은 문자열이 회문인지 아닌지 판별하는 함수를 </a:t>
            </a:r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문자열을 입력 받아 대문자는</a:t>
            </a:r>
            <a:r>
              <a:rPr lang="en-US" altLang="ko-KR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소문자로</a:t>
            </a:r>
            <a:r>
              <a:rPr lang="en-US" altLang="ko-KR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소문자는 대문자로 변환하여 출력하는 프로그램을 </a:t>
            </a:r>
            <a:r>
              <a:rPr lang="ko-KR" altLang="en-US" sz="1400" b="1" dirty="0" err="1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작성하시오</a:t>
            </a:r>
            <a:r>
              <a:rPr lang="en-US" altLang="ko-KR" sz="1400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(lower, upper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금지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br>
              <a:rPr lang="en-US" altLang="ko-KR" sz="1400" b="1" dirty="0"/>
            </a:br>
            <a:endParaRPr lang="en-US" altLang="ko-KR" sz="1400" b="1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01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5479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 w="22225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r>
              <a:rPr lang="en-US" altLang="ko-KR" sz="2400" b="1" dirty="0">
                <a:ln w="22225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ln w="22225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구조체</a:t>
            </a:r>
            <a:endParaRPr lang="en-US" altLang="ko-KR" sz="2400" b="1" dirty="0">
              <a:ln w="22225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개의 데이터 형식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하나의 그룹으로 정의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사용하는 </a:t>
            </a:r>
            <a:r>
              <a:rPr lang="ko-KR" altLang="en-US" sz="16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endParaRPr lang="en-US" altLang="ko-KR" sz="1600" b="1" dirty="0">
              <a:ln w="22225">
                <a:noFill/>
              </a:ln>
              <a:solidFill>
                <a:srgbClr val="94C3B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078" y="229970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8D554-28E8-40FF-BE4C-0AAA96677154}"/>
              </a:ext>
            </a:extLst>
          </p:cNvPr>
          <p:cNvSpPr txBox="1"/>
          <p:nvPr/>
        </p:nvSpPr>
        <p:spPr>
          <a:xfrm>
            <a:off x="855677" y="2541864"/>
            <a:ext cx="17784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struct </a:t>
            </a:r>
            <a:r>
              <a:rPr lang="ko-KR" altLang="en-US" sz="1400" dirty="0">
                <a:latin typeface="+mn-ea"/>
              </a:rPr>
              <a:t>구조체 이름</a:t>
            </a:r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ko-KR" altLang="en-US" sz="1200" dirty="0">
                <a:latin typeface="+mn-ea"/>
              </a:rPr>
              <a:t>    자료형 </a:t>
            </a:r>
            <a:r>
              <a:rPr lang="ko-KR" altLang="en-US" sz="1200" dirty="0" err="1">
                <a:latin typeface="+mn-ea"/>
              </a:rPr>
              <a:t>변수명</a:t>
            </a:r>
            <a:r>
              <a:rPr lang="en-US" altLang="ko-KR" sz="1200" dirty="0">
                <a:latin typeface="+mn-ea"/>
              </a:rPr>
              <a:t>;</a:t>
            </a:r>
          </a:p>
          <a:p>
            <a:r>
              <a:rPr lang="ko-KR" altLang="en-US" sz="1200" dirty="0">
                <a:latin typeface="+mn-ea"/>
              </a:rPr>
              <a:t>    자료형 </a:t>
            </a:r>
            <a:r>
              <a:rPr lang="ko-KR" altLang="en-US" sz="1200" dirty="0" err="1">
                <a:latin typeface="+mn-ea"/>
              </a:rPr>
              <a:t>변수명</a:t>
            </a:r>
            <a:r>
              <a:rPr lang="en-US" altLang="ko-KR" sz="1200" dirty="0">
                <a:latin typeface="+mn-ea"/>
              </a:rPr>
              <a:t>;</a:t>
            </a:r>
          </a:p>
          <a:p>
            <a:r>
              <a:rPr lang="en-US" altLang="ko-KR" sz="1200" dirty="0">
                <a:latin typeface="+mn-ea"/>
              </a:rPr>
              <a:t>    …</a:t>
            </a:r>
          </a:p>
          <a:p>
            <a:r>
              <a:rPr lang="en-US" altLang="ko-KR" sz="1400" dirty="0">
                <a:latin typeface="+mn-ea"/>
              </a:rPr>
              <a:t>};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2C950-9EEC-4DAB-B5DB-F07C50A9B76E}"/>
              </a:ext>
            </a:extLst>
          </p:cNvPr>
          <p:cNvSpPr txBox="1"/>
          <p:nvPr/>
        </p:nvSpPr>
        <p:spPr>
          <a:xfrm>
            <a:off x="3615655" y="2541864"/>
            <a:ext cx="1778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class </a:t>
            </a:r>
            <a:r>
              <a:rPr lang="ko-KR" altLang="en-US" sz="1400" dirty="0">
                <a:latin typeface="+mj-ea"/>
                <a:ea typeface="+mj-ea"/>
              </a:rPr>
              <a:t>클래스명</a:t>
            </a:r>
            <a:r>
              <a:rPr lang="en-US" altLang="ko-KR" sz="1400" dirty="0">
                <a:latin typeface="+mj-ea"/>
                <a:ea typeface="+mj-ea"/>
              </a:rPr>
              <a:t>{</a:t>
            </a:r>
          </a:p>
          <a:p>
            <a:r>
              <a:rPr lang="en-US" altLang="ko-KR" sz="1400" dirty="0">
                <a:latin typeface="+mj-ea"/>
                <a:ea typeface="+mj-ea"/>
              </a:rPr>
              <a:t>public: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자료형 </a:t>
            </a:r>
            <a:r>
              <a:rPr lang="ko-KR" altLang="en-US" sz="1200" dirty="0" err="1">
                <a:latin typeface="+mj-ea"/>
                <a:ea typeface="+mj-ea"/>
              </a:rPr>
              <a:t>변수명</a:t>
            </a:r>
            <a:r>
              <a:rPr lang="en-US" altLang="ko-KR" sz="1200" dirty="0">
                <a:latin typeface="+mj-ea"/>
                <a:ea typeface="+mj-ea"/>
              </a:rPr>
              <a:t>;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자료형 </a:t>
            </a:r>
            <a:r>
              <a:rPr lang="ko-KR" altLang="en-US" sz="1200" dirty="0" err="1">
                <a:latin typeface="+mj-ea"/>
                <a:ea typeface="+mj-ea"/>
              </a:rPr>
              <a:t>변수명</a:t>
            </a:r>
            <a:r>
              <a:rPr lang="en-US" altLang="ko-KR" sz="1200" dirty="0">
                <a:latin typeface="+mj-ea"/>
                <a:ea typeface="+mj-ea"/>
              </a:rPr>
              <a:t>;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 …</a:t>
            </a:r>
          </a:p>
          <a:p>
            <a:r>
              <a:rPr lang="en-US" altLang="ko-KR" sz="1400" dirty="0">
                <a:latin typeface="+mj-ea"/>
                <a:ea typeface="+mj-ea"/>
              </a:rPr>
              <a:t>};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D1691-950F-4AD2-91C9-3511CA35E494}"/>
              </a:ext>
            </a:extLst>
          </p:cNvPr>
          <p:cNvSpPr txBox="1"/>
          <p:nvPr/>
        </p:nvSpPr>
        <p:spPr>
          <a:xfrm>
            <a:off x="955384" y="4258744"/>
            <a:ext cx="7222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참조</a:t>
            </a:r>
            <a:endParaRPr lang="en-US" altLang="ko-KR" sz="2400" b="1" dirty="0"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(.)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 구조체 변수의 데이터 항목을 참조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(-&gt;)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 구조체 포인터가 가리키는 변수의 데이터 항목을 참조</a:t>
            </a:r>
          </a:p>
        </p:txBody>
      </p:sp>
    </p:spTree>
    <p:extLst>
      <p:ext uri="{BB962C8B-B14F-4D97-AF65-F5344CB8AC3E}">
        <p14:creationId xmlns:p14="http://schemas.microsoft.com/office/powerpoint/2010/main" val="1177496133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1029</Words>
  <Application>Microsoft Office PowerPoint</Application>
  <PresentationFormat>와이드스크린</PresentationFormat>
  <Paragraphs>221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나눔스퀘어 ExtraBold</vt:lpstr>
      <vt:lpstr>나눔스퀘어 Bold</vt:lpstr>
      <vt:lpstr>나눔고딕 ExtraBold</vt:lpstr>
      <vt:lpstr>Arial</vt:lpstr>
      <vt:lpstr>나눔고딕</vt:lpstr>
      <vt:lpstr>맑은 고딕</vt:lpstr>
      <vt:lpstr>나눔스퀘어</vt:lpstr>
      <vt:lpstr>메인 레이아웃_1</vt:lpstr>
      <vt:lpstr>메인 레이아웃_2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김동현(2017156004)</cp:lastModifiedBy>
  <cp:revision>21</cp:revision>
  <dcterms:created xsi:type="dcterms:W3CDTF">2017-10-13T13:12:51Z</dcterms:created>
  <dcterms:modified xsi:type="dcterms:W3CDTF">2021-04-04T06:57:33Z</dcterms:modified>
</cp:coreProperties>
</file>