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9" r:id="rId5"/>
    <p:sldId id="262" r:id="rId6"/>
    <p:sldId id="263" r:id="rId7"/>
    <p:sldId id="265" r:id="rId8"/>
    <p:sldId id="266" r:id="rId9"/>
    <p:sldId id="264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61"/>
    <p:restoredTop sz="94535"/>
  </p:normalViewPr>
  <p:slideViewPr>
    <p:cSldViewPr snapToGrid="0" snapToObjects="1">
      <p:cViewPr varScale="1">
        <p:scale>
          <a:sx n="91" d="100"/>
          <a:sy n="91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53BDD-4B6F-4545-BAD7-07E2FEF6A638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910D-D729-E540-A85F-4133B9E88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5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9B8C-F363-3344-9752-D0049E491416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0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Noyaux actifs de galaxie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6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Spectre </a:t>
            </a:r>
            <a:r>
              <a:rPr lang="fr-FR" smtClean="0"/>
              <a:t>en énergie d’un AGN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88" y="1972330"/>
            <a:ext cx="6519203" cy="44151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43003" y="2305315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Synchrotron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017392" y="2489981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Inverse Compton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01041" y="1590933"/>
            <a:ext cx="49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composantes (simplification) d’émission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80393" y="2351444"/>
            <a:ext cx="36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Synchrotron : basse énergie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80393" y="2927289"/>
            <a:ext cx="36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Inverse Compton: haute énergie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31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classification des AGN</a:t>
            </a:r>
            <a:endParaRPr lang="fr-FR" dirty="0"/>
          </a:p>
        </p:txBody>
      </p:sp>
      <p:pic>
        <p:nvPicPr>
          <p:cNvPr id="3" name="Image 2" descr="../../../Desktop/Capture%20d’écran%202019-03-22%20à%2016.25.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94" y="2198800"/>
            <a:ext cx="6655753" cy="4304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912756" y="1593334"/>
            <a:ext cx="51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Existe différents moyens de classer </a:t>
            </a:r>
            <a:r>
              <a:rPr lang="fr-FR" smtClean="0"/>
              <a:t>les </a:t>
            </a:r>
            <a:r>
              <a:rPr lang="fr-FR" dirty="0" err="1" smtClean="0"/>
              <a:t>AGNs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72517" y="2321654"/>
            <a:ext cx="362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Indice Fermi-LAT en fonction </a:t>
            </a:r>
            <a:r>
              <a:rPr lang="fr-FR" smtClean="0"/>
              <a:t>de l’énergie du </a:t>
            </a:r>
            <a:r>
              <a:rPr lang="fr-FR" dirty="0" smtClean="0"/>
              <a:t>pic synchrotron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3" y="4184523"/>
            <a:ext cx="3635326" cy="246201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1739098" y="3987182"/>
            <a:ext cx="103771" cy="6129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3333106" y="4049871"/>
            <a:ext cx="740193" cy="7401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39280" y="3617850"/>
            <a:ext cx="213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Pic synchrotron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3284107" y="3680539"/>
            <a:ext cx="21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Fermi-LAT</a:t>
            </a:r>
          </a:p>
        </p:txBody>
      </p:sp>
    </p:spTree>
    <p:extLst>
      <p:ext uri="{BB962C8B-B14F-4D97-AF65-F5344CB8AC3E}">
        <p14:creationId xmlns:p14="http://schemas.microsoft.com/office/powerpoint/2010/main" val="203525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informatique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93913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Objectifs de la séance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09839" y="2739252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 Estimer les positions des pics synchrotron et des indices Fermi-LAT pour les deux sources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09839" y="4517540"/>
            <a:ext cx="945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2. Identifier </a:t>
            </a:r>
            <a:r>
              <a:rPr lang="fr-FR" dirty="0" smtClean="0"/>
              <a:t>les types de noyaux actifs </a:t>
            </a:r>
            <a:r>
              <a:rPr lang="fr-FR" dirty="0" smtClean="0"/>
              <a:t>de galaxie en comparant vos résultats à la figure précédente.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16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du module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11923" y="1849398"/>
            <a:ext cx="581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petite histoire des noyaux actifs de galaxies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611923" y="2377440"/>
            <a:ext cx="581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zoologie des noyaux actifs de galaxies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11923" y="3086431"/>
            <a:ext cx="581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unifié des noyaux actifs de galaxie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11923" y="3610756"/>
            <a:ext cx="581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projet informatique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4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petite histoire des noyaux actifs de </a:t>
            </a:r>
            <a:r>
              <a:rPr lang="fr-FR" dirty="0" smtClean="0"/>
              <a:t>galaxies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252329" y="2226365"/>
            <a:ext cx="79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1908 F</a:t>
            </a:r>
            <a:r>
              <a:rPr lang="fr-FR" dirty="0" smtClean="0"/>
              <a:t>ath  a montré de </a:t>
            </a:r>
            <a:r>
              <a:rPr lang="fr-FR" dirty="0" err="1" smtClean="0"/>
              <a:t>sfortes</a:t>
            </a:r>
            <a:r>
              <a:rPr lang="fr-FR" dirty="0" smtClean="0"/>
              <a:t> lignes d’émissions H</a:t>
            </a:r>
            <a:r>
              <a:rPr lang="fr-FR" dirty="0"/>
              <a:t>, O, Ne </a:t>
            </a:r>
            <a:r>
              <a:rPr lang="fr-FR" dirty="0" smtClean="0"/>
              <a:t>au centre de </a:t>
            </a:r>
            <a:r>
              <a:rPr lang="fr-FR" dirty="0"/>
              <a:t>NGC 1068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14939" y="46769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latin typeface="Rockwell" charset="0"/>
              </a:rPr>
              <a:t>1924-1929 </a:t>
            </a:r>
            <a:r>
              <a:rPr lang="fr-FR" dirty="0">
                <a:latin typeface="Rockwell" charset="0"/>
              </a:rPr>
              <a:t>– General </a:t>
            </a:r>
            <a:r>
              <a:rPr lang="fr-FR" dirty="0" err="1">
                <a:latin typeface="Rockwell" charset="0"/>
              </a:rPr>
              <a:t>realization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that</a:t>
            </a:r>
            <a:r>
              <a:rPr lang="fr-FR" dirty="0">
                <a:latin typeface="Rockwell" charset="0"/>
              </a:rPr>
              <a:t> galaxies are </a:t>
            </a:r>
            <a:r>
              <a:rPr lang="fr-FR" dirty="0" err="1">
                <a:latin typeface="Rockwell" charset="0"/>
              </a:rPr>
              <a:t>extragalactic</a:t>
            </a:r>
            <a:r>
              <a:rPr lang="fr-FR" dirty="0">
                <a:latin typeface="Rockwell" charset="0"/>
              </a:rPr>
              <a:t> – </a:t>
            </a:r>
            <a:r>
              <a:rPr lang="fr-FR" dirty="0" err="1">
                <a:latin typeface="Rockwell" charset="0"/>
              </a:rPr>
              <a:t>led</a:t>
            </a:r>
            <a:r>
              <a:rPr lang="fr-FR" dirty="0">
                <a:latin typeface="Rockwell" charset="0"/>
              </a:rPr>
              <a:t> by Edwin Hubble</a:t>
            </a:r>
            <a:br>
              <a:rPr lang="fr-FR" dirty="0">
                <a:latin typeface="Rockwell" charset="0"/>
              </a:rPr>
            </a:br>
            <a:endParaRPr lang="fr-FR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4939" y="3476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latin typeface="Rockwell" charset="0"/>
              </a:rPr>
              <a:t>1917 </a:t>
            </a:r>
            <a:r>
              <a:rPr lang="fr-FR" dirty="0">
                <a:latin typeface="Rockwell" charset="0"/>
              </a:rPr>
              <a:t>– </a:t>
            </a:r>
            <a:r>
              <a:rPr lang="fr-FR" dirty="0" err="1">
                <a:latin typeface="Rockwell" charset="0"/>
              </a:rPr>
              <a:t>Vesto</a:t>
            </a:r>
            <a:r>
              <a:rPr lang="fr-FR" dirty="0">
                <a:latin typeface="Rockwell" charset="0"/>
              </a:rPr>
              <a:t> Slipher </a:t>
            </a:r>
            <a:r>
              <a:rPr lang="fr-FR" dirty="0" err="1">
                <a:latin typeface="Rockwell" charset="0"/>
              </a:rPr>
              <a:t>obtains</a:t>
            </a:r>
            <a:r>
              <a:rPr lang="fr-FR" dirty="0">
                <a:latin typeface="Rockwell" charset="0"/>
              </a:rPr>
              <a:t> a </a:t>
            </a:r>
            <a:r>
              <a:rPr lang="fr-FR" dirty="0" err="1">
                <a:latin typeface="Rockwell" charset="0"/>
              </a:rPr>
              <a:t>higher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quality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spectrum</a:t>
            </a:r>
            <a:r>
              <a:rPr lang="fr-FR" dirty="0">
                <a:latin typeface="Rockwell" charset="0"/>
              </a:rPr>
              <a:t> of NGC 1068 and notes </a:t>
            </a:r>
            <a:r>
              <a:rPr lang="fr-FR" dirty="0" err="1">
                <a:latin typeface="Rockwell" charset="0"/>
              </a:rPr>
              <a:t>its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emission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lines</a:t>
            </a:r>
            <a:r>
              <a:rPr lang="fr-FR" dirty="0">
                <a:latin typeface="Rockwell" charset="0"/>
              </a:rPr>
              <a:t> are </a:t>
            </a:r>
            <a:r>
              <a:rPr lang="fr-FR" dirty="0" err="1">
                <a:latin typeface="Rockwell" charset="0"/>
              </a:rPr>
              <a:t>unusually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broad</a:t>
            </a:r>
            <a:r>
              <a:rPr lang="fr-FR" dirty="0">
                <a:latin typeface="Rockwell" charset="0"/>
              </a:rPr>
              <a:t/>
            </a:r>
            <a:br>
              <a:rPr lang="fr-FR" dirty="0">
                <a:latin typeface="Rockwell" charset="0"/>
              </a:rPr>
            </a:br>
            <a:endParaRPr lang="fr-FR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6278" y="56002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solidFill>
                  <a:srgbClr val="BF003F"/>
                </a:solidFill>
                <a:latin typeface="CMSSBX10" charset="0"/>
              </a:rPr>
              <a:t>1959 </a:t>
            </a:r>
            <a:r>
              <a:rPr lang="fr-FR">
                <a:latin typeface="CMSS10" charset="0"/>
              </a:rPr>
              <a:t>- </a:t>
            </a:r>
            <a:r>
              <a:rPr lang="fr-FR" dirty="0" err="1">
                <a:latin typeface="CMSS10" charset="0"/>
              </a:rPr>
              <a:t>Woltjer</a:t>
            </a:r>
            <a:r>
              <a:rPr lang="fr-FR" dirty="0">
                <a:latin typeface="CMSS10" charset="0"/>
              </a:rPr>
              <a:t> </a:t>
            </a:r>
            <a:r>
              <a:rPr lang="fr-FR" dirty="0" err="1">
                <a:latin typeface="CMSS10" charset="0"/>
              </a:rPr>
              <a:t>draws</a:t>
            </a:r>
            <a:r>
              <a:rPr lang="fr-FR" dirty="0">
                <a:latin typeface="CMSS10" charset="0"/>
              </a:rPr>
              <a:t> </a:t>
            </a:r>
            <a:r>
              <a:rPr lang="fr-FR" dirty="0" err="1">
                <a:latin typeface="CMSS10" charset="0"/>
              </a:rPr>
              <a:t>several</a:t>
            </a:r>
            <a:r>
              <a:rPr lang="fr-FR" dirty="0">
                <a:latin typeface="CMSS10" charset="0"/>
              </a:rPr>
              <a:t> important conclusions on “</a:t>
            </a:r>
            <a:r>
              <a:rPr lang="fr-FR" dirty="0" err="1">
                <a:latin typeface="CMSS10" charset="0"/>
              </a:rPr>
              <a:t>Seyfert</a:t>
            </a:r>
            <a:r>
              <a:rPr lang="fr-FR" dirty="0">
                <a:latin typeface="CMSS10" charset="0"/>
              </a:rPr>
              <a:t>” galaxies: </a:t>
            </a:r>
            <a:endParaRPr lang="fr-FR" dirty="0"/>
          </a:p>
          <a:p>
            <a:r>
              <a:rPr lang="fr-FR" dirty="0" err="1">
                <a:latin typeface="CMSS10" charset="0"/>
              </a:rPr>
              <a:t>Nuclei</a:t>
            </a:r>
            <a:r>
              <a:rPr lang="fr-FR" dirty="0">
                <a:latin typeface="CMSS10" charset="0"/>
              </a:rPr>
              <a:t> are </a:t>
            </a:r>
            <a:r>
              <a:rPr lang="fr-FR" dirty="0" err="1">
                <a:latin typeface="CMSS10" charset="0"/>
              </a:rPr>
              <a:t>unresolved</a:t>
            </a:r>
            <a:r>
              <a:rPr lang="fr-FR" dirty="0">
                <a:latin typeface="CMSS10" charset="0"/>
              </a:rPr>
              <a:t> (</a:t>
            </a:r>
            <a:r>
              <a:rPr lang="fr-FR" dirty="0">
                <a:latin typeface="CMMI10" charset="0"/>
              </a:rPr>
              <a:t>&lt; </a:t>
            </a:r>
            <a:r>
              <a:rPr lang="fr-FR" dirty="0">
                <a:latin typeface="CMSS10" charset="0"/>
              </a:rPr>
              <a:t>100 </a:t>
            </a:r>
            <a:r>
              <a:rPr lang="fr-FR" dirty="0">
                <a:latin typeface="CMSSI10" charset="0"/>
              </a:rPr>
              <a:t>pc</a:t>
            </a:r>
            <a:r>
              <a:rPr lang="fr-FR" dirty="0">
                <a:latin typeface="CMSS10" charset="0"/>
              </a:rPr>
              <a:t>) </a:t>
            </a:r>
            <a:endParaRPr lang="fr-FR" dirty="0"/>
          </a:p>
          <a:p>
            <a:r>
              <a:rPr lang="fr-FR" dirty="0" err="1">
                <a:latin typeface="CMSS10" charset="0"/>
              </a:rPr>
              <a:t>Nuclear</a:t>
            </a:r>
            <a:r>
              <a:rPr lang="fr-FR" dirty="0">
                <a:latin typeface="CMSS10" charset="0"/>
              </a:rPr>
              <a:t> </a:t>
            </a:r>
            <a:r>
              <a:rPr lang="fr-FR" dirty="0" err="1">
                <a:latin typeface="CMSS10" charset="0"/>
              </a:rPr>
              <a:t>emission</a:t>
            </a:r>
            <a:r>
              <a:rPr lang="fr-FR" dirty="0">
                <a:latin typeface="CMSS10" charset="0"/>
              </a:rPr>
              <a:t> last for </a:t>
            </a:r>
            <a:r>
              <a:rPr lang="fr-FR" dirty="0">
                <a:latin typeface="CMMI10" charset="0"/>
              </a:rPr>
              <a:t>&gt; </a:t>
            </a:r>
            <a:r>
              <a:rPr lang="fr-FR" dirty="0">
                <a:latin typeface="CMSS10" charset="0"/>
              </a:rPr>
              <a:t>10</a:t>
            </a:r>
            <a:r>
              <a:rPr lang="fr-FR" sz="1100" dirty="0">
                <a:latin typeface="CMSS8" charset="0"/>
              </a:rPr>
              <a:t>8 </a:t>
            </a:r>
            <a:r>
              <a:rPr lang="fr-FR" dirty="0" err="1">
                <a:latin typeface="CMSS10" charset="0"/>
              </a:rPr>
              <a:t>years</a:t>
            </a:r>
            <a:r>
              <a:rPr lang="fr-FR" dirty="0">
                <a:latin typeface="CMSS10" charset="0"/>
              </a:rPr>
              <a:t/>
            </a:r>
            <a:br>
              <a:rPr lang="fr-FR" dirty="0">
                <a:latin typeface="CMSS10" charset="0"/>
              </a:rPr>
            </a:b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95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Qu’est-ce-que c’est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53" y="1371600"/>
            <a:ext cx="2958548" cy="2949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4" y="1371600"/>
            <a:ext cx="4319053" cy="367747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23930" y="5686221"/>
            <a:ext cx="60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ne voit pas la galaxie hôte pour les </a:t>
            </a:r>
            <a:r>
              <a:rPr lang="fr-FR" smtClean="0"/>
              <a:t>plus lumineux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115801" y="23278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Rockwell" charset="0"/>
              </a:rPr>
              <a:t>Broad range of </a:t>
            </a:r>
            <a:r>
              <a:rPr lang="fr-FR" dirty="0" err="1">
                <a:latin typeface="Rockwell" charset="0"/>
              </a:rPr>
              <a:t>luminosities</a:t>
            </a:r>
            <a:r>
              <a:rPr lang="fr-FR" dirty="0">
                <a:latin typeface="Rockwell" charset="0"/>
              </a:rPr>
              <a:t>, </a:t>
            </a:r>
            <a:r>
              <a:rPr lang="fr-FR" dirty="0" err="1">
                <a:latin typeface="Rockwell" charset="0"/>
              </a:rPr>
              <a:t>reaching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very</a:t>
            </a:r>
            <a:r>
              <a:rPr lang="fr-FR" dirty="0">
                <a:latin typeface="Rockwell" charset="0"/>
              </a:rPr>
              <a:t> large values. </a:t>
            </a:r>
            <a:r>
              <a:rPr lang="fr-FR" dirty="0" err="1">
                <a:latin typeface="Rockwell" charset="0"/>
              </a:rPr>
              <a:t>Strong</a:t>
            </a:r>
            <a:r>
              <a:rPr lang="fr-FR" dirty="0">
                <a:latin typeface="Rockwell" charset="0"/>
              </a:rPr>
              <a:t> and </a:t>
            </a:r>
            <a:r>
              <a:rPr lang="fr-FR" dirty="0" err="1">
                <a:latin typeface="Rockwell" charset="0"/>
              </a:rPr>
              <a:t>broad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optical</a:t>
            </a:r>
            <a:r>
              <a:rPr lang="fr-FR" dirty="0">
                <a:latin typeface="Rockwell" charset="0"/>
              </a:rPr>
              <a:t>/UV </a:t>
            </a:r>
            <a:r>
              <a:rPr lang="fr-FR" dirty="0" err="1">
                <a:latin typeface="Rockwell" charset="0"/>
              </a:rPr>
              <a:t>emission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lines</a:t>
            </a:r>
            <a:r>
              <a:rPr lang="fr-FR" dirty="0">
                <a:latin typeface="Rockwell" charset="0"/>
              </a:rPr>
              <a:t>.</a:t>
            </a:r>
            <a:br>
              <a:rPr lang="fr-FR" dirty="0">
                <a:latin typeface="Rockwell" charset="0"/>
              </a:rPr>
            </a:br>
            <a:r>
              <a:rPr lang="fr-FR" dirty="0">
                <a:latin typeface="Rockwell" charset="0"/>
              </a:rPr>
              <a:t>Emission over a </a:t>
            </a:r>
            <a:r>
              <a:rPr lang="fr-FR" dirty="0" err="1">
                <a:latin typeface="Rockwell" charset="0"/>
              </a:rPr>
              <a:t>very</a:t>
            </a:r>
            <a:r>
              <a:rPr lang="fr-FR" dirty="0">
                <a:latin typeface="Rockwell" charset="0"/>
              </a:rPr>
              <a:t> </a:t>
            </a:r>
            <a:r>
              <a:rPr lang="fr-FR" dirty="0" err="1">
                <a:latin typeface="Rockwell" charset="0"/>
              </a:rPr>
              <a:t>broad</a:t>
            </a:r>
            <a:r>
              <a:rPr lang="fr-FR" dirty="0">
                <a:latin typeface="Rockwell" charset="0"/>
              </a:rPr>
              <a:t> band.</a:t>
            </a:r>
            <a:br>
              <a:rPr lang="fr-FR" dirty="0">
                <a:latin typeface="Rockwell" charset="0"/>
              </a:rPr>
            </a:br>
            <a:r>
              <a:rPr lang="fr-FR" dirty="0" err="1">
                <a:latin typeface="Rockwell" charset="0"/>
              </a:rPr>
              <a:t>Variability</a:t>
            </a:r>
            <a:r>
              <a:rPr lang="fr-FR" dirty="0">
                <a:latin typeface="Rockwell" charset="0"/>
              </a:rPr>
              <a:t>. </a:t>
            </a:r>
            <a:endParaRPr lang="fr-FR" dirty="0"/>
          </a:p>
          <a:p>
            <a:r>
              <a:rPr lang="fr-FR" dirty="0" err="1">
                <a:latin typeface="Rockwell" charset="0"/>
              </a:rPr>
              <a:t>Particle</a:t>
            </a:r>
            <a:r>
              <a:rPr lang="fr-FR" dirty="0">
                <a:latin typeface="Rockwell" charset="0"/>
              </a:rPr>
              <a:t> jets. 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88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zoologie des noyaux actifs de galaxies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40380" y="204675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Blazars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45920" y="2831585"/>
            <a:ext cx="32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Flat Spectrum Radio Quasar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45920" y="3926315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Quasar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04537" y="4519823"/>
            <a:ext cx="277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Galaxie des </a:t>
            </a:r>
            <a:r>
              <a:rPr lang="fr-FR" dirty="0" err="1" smtClean="0"/>
              <a:t>Seyfert</a:t>
            </a:r>
            <a:r>
              <a:rPr lang="fr-FR" dirty="0" smtClean="0"/>
              <a:t> type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363649" y="5614553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Galaxie </a:t>
            </a:r>
            <a:r>
              <a:rPr lang="fr-FR" smtClean="0"/>
              <a:t>des </a:t>
            </a:r>
            <a:r>
              <a:rPr lang="fr-FR" dirty="0" err="1" smtClean="0"/>
              <a:t>Seyfert</a:t>
            </a:r>
            <a:r>
              <a:rPr lang="fr-FR" dirty="0" smtClean="0"/>
              <a:t> type 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05600" y="2383186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Broad Line Radio </a:t>
            </a:r>
            <a:r>
              <a:rPr lang="fr-FR" dirty="0" err="1"/>
              <a:t>Galaxy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05600" y="524522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Narrow Line Radio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76106" y="3675848"/>
            <a:ext cx="288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Radio-</a:t>
            </a:r>
            <a:r>
              <a:rPr lang="fr-FR" dirty="0" err="1"/>
              <a:t>loud</a:t>
            </a:r>
            <a:r>
              <a:rPr lang="fr-FR" dirty="0"/>
              <a:t> </a:t>
            </a:r>
            <a:r>
              <a:rPr lang="fr-FR" dirty="0" err="1"/>
              <a:t>galaxy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33400" y="1249751"/>
            <a:ext cx="705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Beaucoup de types d’objets avec des caractéristiques différentes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4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unifié des Noyaux actifs de galaxie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2768600"/>
            <a:ext cx="4406900" cy="3149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269807"/>
            <a:ext cx="2433320" cy="28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unifié des Noyaux actifs de galaxie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3856" y="2011680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trounoir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011680"/>
            <a:ext cx="1739900" cy="1524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71600" y="385667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tore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60" y="3501708"/>
            <a:ext cx="3581400" cy="16510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45680" y="2011680"/>
            <a:ext cx="3596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Déformation</a:t>
            </a:r>
            <a:r>
              <a:rPr lang="fr-FR" dirty="0"/>
              <a:t> de l’espace.</a:t>
            </a:r>
            <a:br>
              <a:rPr lang="fr-FR" dirty="0"/>
            </a:br>
            <a:r>
              <a:rPr lang="fr-FR" dirty="0" err="1"/>
              <a:t>Accélération</a:t>
            </a:r>
            <a:r>
              <a:rPr lang="fr-FR" dirty="0"/>
              <a:t> de la </a:t>
            </a:r>
            <a:r>
              <a:rPr lang="fr-FR" dirty="0" err="1"/>
              <a:t>matière</a:t>
            </a:r>
            <a:r>
              <a:rPr lang="fr-FR" dirty="0"/>
              <a:t> qui s’en approche, provoquant l’</a:t>
            </a:r>
            <a:r>
              <a:rPr lang="fr-FR" dirty="0" err="1"/>
              <a:t>émission</a:t>
            </a:r>
            <a:r>
              <a:rPr lang="fr-FR" dirty="0"/>
              <a:t> à sa </a:t>
            </a:r>
            <a:r>
              <a:rPr lang="fr-FR" dirty="0" err="1"/>
              <a:t>périphérie</a:t>
            </a:r>
            <a:r>
              <a:rPr lang="fr-FR" dirty="0"/>
              <a:t> d’un rayonnement </a:t>
            </a:r>
            <a:r>
              <a:rPr lang="fr-FR" dirty="0" err="1"/>
              <a:t>très</a:t>
            </a:r>
            <a:r>
              <a:rPr lang="fr-FR" dirty="0"/>
              <a:t> intense, </a:t>
            </a:r>
            <a:r>
              <a:rPr lang="fr-FR" dirty="0" err="1"/>
              <a:t>détectable</a:t>
            </a:r>
            <a:r>
              <a:rPr lang="fr-FR" dirty="0"/>
              <a:t> dans toutes les longueurs d’onde.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107680" y="4320004"/>
            <a:ext cx="2834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Vient dans le prolongement du disque.</a:t>
            </a:r>
            <a:br>
              <a:rPr lang="fr-FR" dirty="0"/>
            </a:br>
            <a:r>
              <a:rPr lang="fr-FR" dirty="0"/>
              <a:t>Est constitué de </a:t>
            </a:r>
            <a:r>
              <a:rPr lang="fr-FR" dirty="0" err="1"/>
              <a:t>molécules</a:t>
            </a:r>
            <a:r>
              <a:rPr lang="fr-FR" dirty="0"/>
              <a:t> et de </a:t>
            </a:r>
            <a:r>
              <a:rPr lang="fr-FR" dirty="0" err="1"/>
              <a:t>poussières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Masque la </a:t>
            </a:r>
            <a:r>
              <a:rPr lang="fr-FR" dirty="0" err="1"/>
              <a:t>région</a:t>
            </a:r>
            <a:r>
              <a:rPr lang="fr-FR" dirty="0"/>
              <a:t> centrale pour des lignes de </a:t>
            </a:r>
            <a:r>
              <a:rPr lang="fr-FR" dirty="0" err="1"/>
              <a:t>visée</a:t>
            </a:r>
            <a:r>
              <a:rPr lang="fr-FR" dirty="0"/>
              <a:t> </a:t>
            </a:r>
            <a:r>
              <a:rPr lang="fr-FR" dirty="0" err="1"/>
              <a:t>inclinées</a:t>
            </a:r>
            <a:r>
              <a:rPr lang="fr-FR" dirty="0"/>
              <a:t> par rapport à son axe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60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unifié des Noyaux actifs de galaxie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3856" y="5608320"/>
            <a:ext cx="212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jets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" y="5346700"/>
            <a:ext cx="1955800" cy="1511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28216" y="2650054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dsque</a:t>
            </a:r>
            <a:r>
              <a:rPr lang="fr-FR" dirty="0" smtClean="0"/>
              <a:t> d’</a:t>
            </a:r>
            <a:r>
              <a:rPr lang="fr-FR" dirty="0" err="1" smtClean="0"/>
              <a:t>acrétion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0" y="2690614"/>
            <a:ext cx="1892300" cy="14351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949440" y="2690614"/>
            <a:ext cx="4023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Acheminement du gaz environnant (</a:t>
            </a:r>
            <a:r>
              <a:rPr lang="fr-FR" dirty="0" err="1"/>
              <a:t>matière</a:t>
            </a:r>
            <a:r>
              <a:rPr lang="fr-FR" dirty="0"/>
              <a:t> interstellaire et </a:t>
            </a:r>
            <a:r>
              <a:rPr lang="fr-FR" dirty="0" err="1"/>
              <a:t>débris</a:t>
            </a:r>
            <a:r>
              <a:rPr lang="fr-FR" dirty="0"/>
              <a:t> d’</a:t>
            </a:r>
            <a:r>
              <a:rPr lang="fr-FR" dirty="0" err="1"/>
              <a:t>étoiles</a:t>
            </a:r>
            <a:r>
              <a:rPr lang="fr-FR" dirty="0"/>
              <a:t>). Mouvement en spirale (“</a:t>
            </a:r>
            <a:r>
              <a:rPr lang="fr-FR" dirty="0" err="1"/>
              <a:t>maelström</a:t>
            </a:r>
            <a:r>
              <a:rPr lang="fr-FR" dirty="0"/>
              <a:t>”), avec </a:t>
            </a:r>
            <a:r>
              <a:rPr lang="fr-FR" dirty="0" err="1"/>
              <a:t>échauffement</a:t>
            </a:r>
            <a:r>
              <a:rPr lang="fr-FR" dirty="0"/>
              <a:t> progressif du gaz vers le centre.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61760" y="5346700"/>
            <a:ext cx="3596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Éjection</a:t>
            </a:r>
            <a:r>
              <a:rPr lang="fr-FR" dirty="0"/>
              <a:t> de particules </a:t>
            </a:r>
            <a:r>
              <a:rPr lang="fr-FR" dirty="0" err="1"/>
              <a:t>chargées</a:t>
            </a:r>
            <a:r>
              <a:rPr lang="fr-FR" dirty="0"/>
              <a:t>, à </a:t>
            </a:r>
            <a:r>
              <a:rPr lang="fr-FR" dirty="0" err="1"/>
              <a:t>très</a:t>
            </a:r>
            <a:r>
              <a:rPr lang="fr-FR" dirty="0"/>
              <a:t> grande vitesse (pratiquement à la vitesse de la </a:t>
            </a:r>
            <a:r>
              <a:rPr lang="fr-FR" dirty="0" err="1"/>
              <a:t>lumière</a:t>
            </a:r>
            <a:r>
              <a:rPr lang="fr-FR" dirty="0"/>
              <a:t> !), fortement </a:t>
            </a:r>
            <a:r>
              <a:rPr lang="fr-FR" dirty="0" err="1"/>
              <a:t>collimatée</a:t>
            </a:r>
            <a:r>
              <a:rPr lang="fr-FR" dirty="0"/>
              <a:t> par des champs </a:t>
            </a:r>
            <a:r>
              <a:rPr lang="fr-FR" dirty="0" err="1"/>
              <a:t>magnétiques</a:t>
            </a:r>
            <a:r>
              <a:rPr lang="fr-FR" dirty="0"/>
              <a:t> intenses.</a:t>
            </a:r>
            <a:br>
              <a:rPr lang="fr-FR" dirty="0"/>
            </a:br>
            <a:r>
              <a:rPr lang="fr-FR" dirty="0"/>
              <a:t>Intense rayonnement radio qui s’</a:t>
            </a:r>
            <a:r>
              <a:rPr lang="fr-FR" dirty="0" err="1"/>
              <a:t>étend</a:t>
            </a:r>
            <a:r>
              <a:rPr lang="fr-FR" dirty="0"/>
              <a:t> bien </a:t>
            </a:r>
            <a:r>
              <a:rPr lang="fr-FR" dirty="0" err="1"/>
              <a:t>au-dela</a:t>
            </a:r>
            <a:r>
              <a:rPr lang="fr-FR" dirty="0"/>
              <a:t>̀ de la taille de la galaxie (jusqu’à un million d’</a:t>
            </a:r>
            <a:r>
              <a:rPr lang="fr-FR" dirty="0" err="1"/>
              <a:t>années-lumière</a:t>
            </a:r>
            <a:r>
              <a:rPr lang="fr-FR" dirty="0"/>
              <a:t>, </a:t>
            </a:r>
            <a:r>
              <a:rPr lang="fr-FR" dirty="0" err="1"/>
              <a:t>c.-a</a:t>
            </a:r>
            <a:r>
              <a:rPr lang="fr-FR" dirty="0"/>
              <a:t>̀.-d. 10 à 100 fois plus loin !). </a:t>
            </a:r>
          </a:p>
          <a:p>
            <a:r>
              <a:rPr lang="fr-FR" dirty="0"/>
              <a:t>Jets compacts </a:t>
            </a:r>
            <a:r>
              <a:rPr lang="fr-FR" dirty="0" err="1"/>
              <a:t>détectés</a:t>
            </a:r>
            <a:r>
              <a:rPr lang="fr-FR" dirty="0"/>
              <a:t> en rayons X et gamma (rayonnement </a:t>
            </a:r>
            <a:r>
              <a:rPr lang="fr-FR" dirty="0" err="1"/>
              <a:t>très</a:t>
            </a:r>
            <a:r>
              <a:rPr lang="fr-FR" dirty="0"/>
              <a:t> </a:t>
            </a:r>
            <a:r>
              <a:rPr lang="fr-FR" dirty="0" err="1"/>
              <a:t>énergétique</a:t>
            </a:r>
            <a:r>
              <a:rPr lang="fr-FR" dirty="0"/>
              <a:t>, du </a:t>
            </a:r>
            <a:r>
              <a:rPr lang="fr-FR" dirty="0" err="1"/>
              <a:t>keV</a:t>
            </a:r>
            <a:r>
              <a:rPr lang="fr-FR" dirty="0"/>
              <a:t> au </a:t>
            </a:r>
            <a:r>
              <a:rPr lang="fr-FR" dirty="0" err="1"/>
              <a:t>TeV</a:t>
            </a:r>
            <a:r>
              <a:rPr lang="fr-FR" dirty="0"/>
              <a:t>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82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unifié des Noyaux actifs de galaxie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1480165"/>
            <a:ext cx="5433391" cy="537783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113182" y="2305550"/>
            <a:ext cx="518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Le type de noyaux actifs dépend de la </a:t>
            </a:r>
            <a:r>
              <a:rPr lang="fr-FR" smtClean="0"/>
              <a:t>position d’observation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13182" y="4169082"/>
            <a:ext cx="518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Plus la ligne de vue sera dans l’axe du jet et plus les énergies d’émission seront grandes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63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2207</TotalTime>
  <Words>415</Words>
  <Application>Microsoft Macintosh PowerPoint</Application>
  <PresentationFormat>Grand écran</PresentationFormat>
  <Paragraphs>57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CMMI10</vt:lpstr>
      <vt:lpstr>CMSS10</vt:lpstr>
      <vt:lpstr>CMSS8</vt:lpstr>
      <vt:lpstr>CMSSBX10</vt:lpstr>
      <vt:lpstr>CMSSI10</vt:lpstr>
      <vt:lpstr>Rockwell</vt:lpstr>
      <vt:lpstr>Arial</vt:lpstr>
      <vt:lpstr>Office Theme</vt:lpstr>
      <vt:lpstr>Les Noyaux actifs de galaxie</vt:lpstr>
      <vt:lpstr>Contenu du module</vt:lpstr>
      <vt:lpstr>Une petite histoire des noyaux actifs de galaxies</vt:lpstr>
      <vt:lpstr>Qu’est-ce-que c’est ?</vt:lpstr>
      <vt:lpstr>La zoologie des noyaux actifs de galaxies </vt:lpstr>
      <vt:lpstr>Le modèle unifié des Noyaux actifs de galaxie</vt:lpstr>
      <vt:lpstr>Le modèle unifié des Noyaux actifs de galaxie</vt:lpstr>
      <vt:lpstr>Le modèle unifié des Noyaux actifs de galaxie</vt:lpstr>
      <vt:lpstr>Le modèle unifié des Noyaux actifs de galaxie</vt:lpstr>
      <vt:lpstr>Spectre en énergie d’un AGN</vt:lpstr>
      <vt:lpstr>La classification des AGN</vt:lpstr>
      <vt:lpstr>Projet informatique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L’astronomie gamma</dc:title>
  <dc:creator>Utilisateur de Microsoft Office</dc:creator>
  <cp:lastModifiedBy>Utilisateur de Microsoft Office</cp:lastModifiedBy>
  <cp:revision>131</cp:revision>
  <dcterms:created xsi:type="dcterms:W3CDTF">2018-03-29T17:34:52Z</dcterms:created>
  <dcterms:modified xsi:type="dcterms:W3CDTF">2019-03-26T11:57:18Z</dcterms:modified>
</cp:coreProperties>
</file>