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E8A68-3EAE-47A0-9481-A90087C141DF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D4AC2-8416-4989-94A6-112E3D09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5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Implement feedback to lock Vbias of the AM.  </a:t>
            </a:r>
          </a:p>
          <a:p>
            <a:r>
              <a:rPr lang="en-US" smtClean="0"/>
              <a:t>Evaluate the transfer functions of both modulators.</a:t>
            </a:r>
          </a:p>
          <a:p>
            <a:r>
              <a:rPr lang="en-US" smtClean="0"/>
              <a:t>Modeling and implementation of the modulation scheme</a:t>
            </a:r>
            <a:r>
              <a:rPr lang="en-US" baseline="0" smtClean="0"/>
              <a:t> (</a:t>
            </a:r>
            <a:r>
              <a:rPr lang="en-US" smtClean="0"/>
              <a:t>Christian)</a:t>
            </a:r>
            <a:endParaRPr lang="en-US" baseline="0" smtClean="0"/>
          </a:p>
          <a:p>
            <a:r>
              <a:rPr lang="en-US" smtClean="0"/>
              <a:t>AWG and FPGA systems</a:t>
            </a:r>
            <a:r>
              <a:rPr lang="en-US" baseline="0" smtClean="0"/>
              <a:t> </a:t>
            </a:r>
            <a:r>
              <a:rPr lang="en-US" smtClean="0"/>
              <a:t>(Ruben)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QRNG at modulation input (Arne)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2F2CE-F1E1-4AC8-90CF-4AB3F6FDC9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9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5618-4C61-4173-999D-93674476C45A}" type="datetimeFigureOut">
              <a:rPr lang="da-DK" smtClean="0"/>
              <a:t>11-09-2017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33FC-6F77-4D89-BBB1-5ECF278BA776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584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05618-4C61-4173-999D-93674476C45A}" type="datetimeFigureOut">
              <a:rPr lang="da-DK" smtClean="0"/>
              <a:t>11-09-2017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F33FC-6F77-4D89-BBB1-5ECF278BA776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0366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Straight Connector 112"/>
          <p:cNvCxnSpPr/>
          <p:nvPr/>
        </p:nvCxnSpPr>
        <p:spPr>
          <a:xfrm>
            <a:off x="6269621" y="2737574"/>
            <a:ext cx="4428000" cy="7355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2567391" y="2741521"/>
            <a:ext cx="274320" cy="2577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000" b="1" smtClean="0"/>
              <a:t>Sender (Alice)</a:t>
            </a:r>
            <a:endParaRPr lang="en-US" sz="4000" b="1" dirty="0"/>
          </a:p>
        </p:txBody>
      </p:sp>
      <p:sp>
        <p:nvSpPr>
          <p:cNvPr id="71" name="CustomShape 2"/>
          <p:cNvSpPr/>
          <p:nvPr/>
        </p:nvSpPr>
        <p:spPr>
          <a:xfrm>
            <a:off x="7940940" y="1739620"/>
            <a:ext cx="1050557" cy="398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mtClean="0">
                <a:solidFill>
                  <a:srgbClr val="000000"/>
                </a:solidFill>
                <a:latin typeface="Arial"/>
              </a:rPr>
              <a:t>bandpass</a:t>
            </a:r>
          </a:p>
          <a:p>
            <a:pPr>
              <a:lnSpc>
                <a:spcPct val="100000"/>
              </a:lnSpc>
            </a:pPr>
            <a:r>
              <a:rPr lang="en-US" sz="2000" smtClean="0">
                <a:solidFill>
                  <a:srgbClr val="000000"/>
                </a:solidFill>
                <a:latin typeface="Arial"/>
              </a:rPr>
              <a:t>filter</a:t>
            </a:r>
            <a:endParaRPr dirty="0"/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1928822" y="2737575"/>
            <a:ext cx="4356000" cy="68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6901437" y="2581836"/>
            <a:ext cx="571320" cy="296768"/>
            <a:chOff x="2718845" y="2309195"/>
            <a:chExt cx="571320" cy="296768"/>
          </a:xfrm>
        </p:grpSpPr>
        <p:sp>
          <p:nvSpPr>
            <p:cNvPr id="80" name="CustomShape 11"/>
            <p:cNvSpPr/>
            <p:nvPr/>
          </p:nvSpPr>
          <p:spPr>
            <a:xfrm>
              <a:off x="2718845" y="2309195"/>
              <a:ext cx="571320" cy="296768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360">
              <a:solidFill>
                <a:srgbClr val="000000"/>
              </a:solidFill>
              <a:round/>
            </a:ln>
          </p:spPr>
        </p:sp>
        <p:sp>
          <p:nvSpPr>
            <p:cNvPr id="81" name="Right Arrow 80"/>
            <p:cNvSpPr/>
            <p:nvPr/>
          </p:nvSpPr>
          <p:spPr>
            <a:xfrm>
              <a:off x="2866111" y="2389701"/>
              <a:ext cx="270933" cy="150465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8094916" y="2506552"/>
            <a:ext cx="502414" cy="436480"/>
            <a:chOff x="6996513" y="2383422"/>
            <a:chExt cx="502414" cy="436480"/>
          </a:xfrm>
        </p:grpSpPr>
        <p:sp>
          <p:nvSpPr>
            <p:cNvPr id="83" name="Rounded Rectangle 82"/>
            <p:cNvSpPr/>
            <p:nvPr/>
          </p:nvSpPr>
          <p:spPr>
            <a:xfrm>
              <a:off x="6996513" y="2383422"/>
              <a:ext cx="502414" cy="43648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7125401" y="2483727"/>
              <a:ext cx="242415" cy="232015"/>
              <a:chOff x="2316480" y="3565767"/>
              <a:chExt cx="608175" cy="271985"/>
            </a:xfrm>
          </p:grpSpPr>
          <p:cxnSp>
            <p:nvCxnSpPr>
              <p:cNvPr id="85" name="Elbow Connector 84"/>
              <p:cNvCxnSpPr/>
              <p:nvPr/>
            </p:nvCxnSpPr>
            <p:spPr>
              <a:xfrm flipV="1">
                <a:off x="2316480" y="3565767"/>
                <a:ext cx="335280" cy="271985"/>
              </a:xfrm>
              <a:prstGeom prst="bentConnector3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Elbow Connector 85"/>
              <p:cNvCxnSpPr/>
              <p:nvPr/>
            </p:nvCxnSpPr>
            <p:spPr>
              <a:xfrm>
                <a:off x="2635785" y="3565767"/>
                <a:ext cx="288870" cy="267512"/>
              </a:xfrm>
              <a:prstGeom prst="bentConnector3">
                <a:avLst>
                  <a:gd name="adj1" fmla="val 46483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9" name="CustomShape 17"/>
          <p:cNvSpPr/>
          <p:nvPr/>
        </p:nvSpPr>
        <p:spPr>
          <a:xfrm>
            <a:off x="1306847" y="2554943"/>
            <a:ext cx="915138" cy="350552"/>
          </a:xfrm>
          <a:prstGeom prst="parallelogram">
            <a:avLst>
              <a:gd name="adj" fmla="val 25000"/>
            </a:avLst>
          </a:prstGeom>
          <a:solidFill>
            <a:srgbClr val="808080"/>
          </a:solidFill>
          <a:ln w="25560">
            <a:noFill/>
          </a:ln>
        </p:spPr>
      </p:sp>
      <p:sp>
        <p:nvSpPr>
          <p:cNvPr id="94" name="Content Placeholder 2"/>
          <p:cNvSpPr>
            <a:spLocks noGrp="1"/>
          </p:cNvSpPr>
          <p:nvPr>
            <p:ph idx="1"/>
          </p:nvPr>
        </p:nvSpPr>
        <p:spPr>
          <a:xfrm>
            <a:off x="711200" y="4870906"/>
            <a:ext cx="11072626" cy="1631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smtClean="0"/>
              <a:t>Short &amp; long term tasks</a:t>
            </a:r>
            <a:r>
              <a:rPr lang="en-US" smtClean="0"/>
              <a:t>: </a:t>
            </a:r>
          </a:p>
          <a:p>
            <a:pPr marL="0" indent="0">
              <a:buNone/>
            </a:pPr>
            <a:r>
              <a:rPr lang="en-US" sz="2600" smtClean="0"/>
              <a:t>Characterizing laser, amplitude and phase modulators, modeling the modulation scheme, implementation with AWG (later FPGA) + </a:t>
            </a:r>
            <a:r>
              <a:rPr lang="en-US" sz="2600"/>
              <a:t>integration </a:t>
            </a:r>
            <a:r>
              <a:rPr lang="en-US" sz="2600" smtClean="0"/>
              <a:t>of QRNG.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3" name="CustomShape 5"/>
          <p:cNvSpPr/>
          <p:nvPr/>
        </p:nvSpPr>
        <p:spPr>
          <a:xfrm rot="10800000">
            <a:off x="5937400" y="1920708"/>
            <a:ext cx="631657" cy="816866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6600"/>
            </a:solidFill>
            <a:round/>
          </a:ln>
        </p:spPr>
      </p:sp>
      <p:sp>
        <p:nvSpPr>
          <p:cNvPr id="104" name="Flowchart: Delay 103"/>
          <p:cNvSpPr/>
          <p:nvPr/>
        </p:nvSpPr>
        <p:spPr>
          <a:xfrm rot="10800000">
            <a:off x="5546702" y="1679429"/>
            <a:ext cx="390698" cy="407324"/>
          </a:xfrm>
          <a:prstGeom prst="flowChartDela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>
            <a:off x="4463640" y="2528785"/>
            <a:ext cx="709225" cy="407958"/>
          </a:xfrm>
          <a:prstGeom prst="hex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stomShape 2"/>
          <p:cNvSpPr/>
          <p:nvPr/>
        </p:nvSpPr>
        <p:spPr>
          <a:xfrm>
            <a:off x="4528822" y="2538406"/>
            <a:ext cx="720633" cy="398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mtClean="0">
                <a:solidFill>
                  <a:srgbClr val="000000"/>
                </a:solidFill>
                <a:latin typeface="Arial"/>
              </a:rPr>
              <a:t>AM</a:t>
            </a:r>
            <a:endParaRPr dirty="0"/>
          </a:p>
        </p:txBody>
      </p:sp>
      <p:sp>
        <p:nvSpPr>
          <p:cNvPr id="111" name="Hexagon 110"/>
          <p:cNvSpPr/>
          <p:nvPr/>
        </p:nvSpPr>
        <p:spPr>
          <a:xfrm>
            <a:off x="3291920" y="2538406"/>
            <a:ext cx="713911" cy="398336"/>
          </a:xfrm>
          <a:prstGeom prst="hexagon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ustomShape 2"/>
          <p:cNvSpPr/>
          <p:nvPr/>
        </p:nvSpPr>
        <p:spPr>
          <a:xfrm>
            <a:off x="3318346" y="2533491"/>
            <a:ext cx="720633" cy="398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P</a:t>
            </a:r>
            <a:r>
              <a:rPr lang="en-US" sz="2000" smtClean="0">
                <a:solidFill>
                  <a:srgbClr val="000000"/>
                </a:solidFill>
                <a:latin typeface="Arial"/>
              </a:rPr>
              <a:t>M</a:t>
            </a:r>
            <a:endParaRPr dirty="0"/>
          </a:p>
        </p:txBody>
      </p:sp>
      <p:sp>
        <p:nvSpPr>
          <p:cNvPr id="114" name="CustomShape 11"/>
          <p:cNvSpPr/>
          <p:nvPr/>
        </p:nvSpPr>
        <p:spPr>
          <a:xfrm>
            <a:off x="9243131" y="2687504"/>
            <a:ext cx="326957" cy="71205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scene3d>
            <a:camera prst="orthographicFront">
              <a:rot lat="0" lon="0" rev="4200000"/>
            </a:camera>
            <a:lightRig rig="threePt" dir="t"/>
          </a:scene3d>
        </p:spPr>
      </p:sp>
      <p:sp>
        <p:nvSpPr>
          <p:cNvPr id="115" name="CustomShape 2"/>
          <p:cNvSpPr/>
          <p:nvPr/>
        </p:nvSpPr>
        <p:spPr>
          <a:xfrm>
            <a:off x="6732796" y="2015663"/>
            <a:ext cx="117368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isolator</a:t>
            </a:r>
            <a:endParaRPr dirty="0"/>
          </a:p>
        </p:txBody>
      </p:sp>
      <p:sp>
        <p:nvSpPr>
          <p:cNvPr id="116" name="CustomShape 2"/>
          <p:cNvSpPr/>
          <p:nvPr/>
        </p:nvSpPr>
        <p:spPr>
          <a:xfrm>
            <a:off x="5155211" y="1256918"/>
            <a:ext cx="1173680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m</a:t>
            </a:r>
            <a:r>
              <a:rPr lang="en-US" sz="2000" smtClean="0">
                <a:solidFill>
                  <a:srgbClr val="000000"/>
                </a:solidFill>
                <a:latin typeface="Arial"/>
              </a:rPr>
              <a:t>onitoring PD</a:t>
            </a:r>
            <a:endParaRPr dirty="0"/>
          </a:p>
        </p:txBody>
      </p:sp>
      <p:sp>
        <p:nvSpPr>
          <p:cNvPr id="26" name="CustomShape 2"/>
          <p:cNvSpPr/>
          <p:nvPr/>
        </p:nvSpPr>
        <p:spPr>
          <a:xfrm>
            <a:off x="1432100" y="2151737"/>
            <a:ext cx="869128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mtClean="0">
                <a:solidFill>
                  <a:srgbClr val="000000"/>
                </a:solidFill>
                <a:latin typeface="Arial"/>
              </a:rPr>
              <a:t>laser</a:t>
            </a:r>
            <a:endParaRPr dirty="0"/>
          </a:p>
        </p:txBody>
      </p:sp>
      <p:sp>
        <p:nvSpPr>
          <p:cNvPr id="29" name="CustomShape 2"/>
          <p:cNvSpPr/>
          <p:nvPr/>
        </p:nvSpPr>
        <p:spPr>
          <a:xfrm>
            <a:off x="9890629" y="1957445"/>
            <a:ext cx="1989832" cy="78386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000" smtClean="0">
                <a:solidFill>
                  <a:srgbClr val="000000"/>
                </a:solidFill>
                <a:latin typeface="Arial"/>
              </a:rPr>
              <a:t>quantum channel </a:t>
            </a:r>
          </a:p>
          <a:p>
            <a:pPr algn="r">
              <a:lnSpc>
                <a:spcPct val="100000"/>
              </a:lnSpc>
            </a:pPr>
            <a:r>
              <a:rPr lang="en-US" sz="2000" smtClean="0">
                <a:solidFill>
                  <a:srgbClr val="000000"/>
                </a:solidFill>
                <a:latin typeface="Arial"/>
              </a:rPr>
              <a:t>(to Bob)</a:t>
            </a:r>
            <a:endParaRPr dirty="0"/>
          </a:p>
        </p:txBody>
      </p:sp>
      <p:sp>
        <p:nvSpPr>
          <p:cNvPr id="30" name="Rectangle 29"/>
          <p:cNvSpPr/>
          <p:nvPr/>
        </p:nvSpPr>
        <p:spPr>
          <a:xfrm>
            <a:off x="3405352" y="3381691"/>
            <a:ext cx="1844103" cy="8461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stomShape 18"/>
          <p:cNvSpPr/>
          <p:nvPr/>
        </p:nvSpPr>
        <p:spPr>
          <a:xfrm>
            <a:off x="3481513" y="3477350"/>
            <a:ext cx="1728930" cy="68825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smtClean="0">
                <a:solidFill>
                  <a:srgbClr val="000000"/>
                </a:solidFill>
                <a:latin typeface="Arial"/>
              </a:rPr>
              <a:t>AWG/</a:t>
            </a:r>
          </a:p>
          <a:p>
            <a:pPr algn="ctr">
              <a:lnSpc>
                <a:spcPct val="100000"/>
              </a:lnSpc>
            </a:pPr>
            <a:r>
              <a:rPr lang="en-US" sz="2000" smtClean="0">
                <a:solidFill>
                  <a:srgbClr val="000000"/>
                </a:solidFill>
                <a:latin typeface="Arial"/>
              </a:rPr>
              <a:t>FPGA board</a:t>
            </a:r>
            <a:endParaRPr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618333" y="2912210"/>
            <a:ext cx="0" cy="46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844383" y="2912210"/>
            <a:ext cx="0" cy="46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stomShape 34"/>
          <p:cNvSpPr/>
          <p:nvPr/>
        </p:nvSpPr>
        <p:spPr>
          <a:xfrm>
            <a:off x="5452438" y="2565043"/>
            <a:ext cx="661798" cy="330351"/>
          </a:xfrm>
          <a:prstGeom prst="roundRect">
            <a:avLst>
              <a:gd name="adj" fmla="val 12277"/>
            </a:avLst>
          </a:prstGeom>
          <a:gradFill>
            <a:gsLst>
              <a:gs pos="0">
                <a:srgbClr val="9BBB59"/>
              </a:gs>
              <a:gs pos="100000">
                <a:srgbClr val="000000"/>
              </a:gs>
            </a:gsLst>
            <a:lin ang="0"/>
          </a:gradFill>
          <a:ln w="25560">
            <a:noFill/>
          </a:ln>
        </p:spPr>
      </p:sp>
      <p:sp>
        <p:nvSpPr>
          <p:cNvPr id="38" name="CustomShape 35"/>
          <p:cNvSpPr/>
          <p:nvPr/>
        </p:nvSpPr>
        <p:spPr>
          <a:xfrm>
            <a:off x="5348992" y="2939495"/>
            <a:ext cx="868690" cy="422712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a-DK" sz="2000" dirty="0" smtClean="0">
                <a:solidFill>
                  <a:srgbClr val="000000"/>
                </a:solidFill>
                <a:latin typeface="Arial"/>
              </a:rPr>
              <a:t>VATT</a:t>
            </a:r>
            <a:endParaRPr dirty="0"/>
          </a:p>
        </p:txBody>
      </p:sp>
      <p:grpSp>
        <p:nvGrpSpPr>
          <p:cNvPr id="34" name="Group 33"/>
          <p:cNvGrpSpPr/>
          <p:nvPr/>
        </p:nvGrpSpPr>
        <p:grpSpPr>
          <a:xfrm>
            <a:off x="3189100" y="1471252"/>
            <a:ext cx="1928682" cy="836289"/>
            <a:chOff x="1348146" y="3996632"/>
            <a:chExt cx="1928682" cy="836289"/>
          </a:xfrm>
        </p:grpSpPr>
        <p:cxnSp>
          <p:nvCxnSpPr>
            <p:cNvPr id="35" name="Straight Connector 34"/>
            <p:cNvCxnSpPr/>
            <p:nvPr/>
          </p:nvCxnSpPr>
          <p:spPr>
            <a:xfrm flipV="1">
              <a:off x="1348146" y="4228641"/>
              <a:ext cx="609057" cy="25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1348146" y="4578228"/>
              <a:ext cx="609057" cy="2577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ustomShape 2"/>
            <p:cNvSpPr/>
            <p:nvPr/>
          </p:nvSpPr>
          <p:spPr>
            <a:xfrm>
              <a:off x="2103148" y="3996632"/>
              <a:ext cx="1173680" cy="836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000" dirty="0" smtClean="0">
                  <a:solidFill>
                    <a:srgbClr val="000000"/>
                  </a:solidFill>
                  <a:latin typeface="Arial"/>
                </a:rPr>
                <a:t>PMF</a:t>
              </a:r>
            </a:p>
            <a:p>
              <a:pPr>
                <a:lnSpc>
                  <a:spcPct val="100000"/>
                </a:lnSpc>
              </a:pPr>
              <a:endParaRPr lang="en-US" sz="400" dirty="0" smtClean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2000" dirty="0" smtClean="0">
                  <a:solidFill>
                    <a:srgbClr val="000000"/>
                  </a:solidFill>
                  <a:latin typeface="Arial"/>
                </a:rPr>
                <a:t>SMF</a:t>
              </a:r>
              <a:endParaRPr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518865" y="3391074"/>
            <a:ext cx="1728930" cy="860801"/>
            <a:chOff x="137734" y="3567782"/>
            <a:chExt cx="1728930" cy="860801"/>
          </a:xfrm>
        </p:grpSpPr>
        <p:sp>
          <p:nvSpPr>
            <p:cNvPr id="5" name="Oval 4"/>
            <p:cNvSpPr/>
            <p:nvPr/>
          </p:nvSpPr>
          <p:spPr>
            <a:xfrm>
              <a:off x="371578" y="3567782"/>
              <a:ext cx="1261241" cy="780192"/>
            </a:xfrm>
            <a:prstGeom prst="ellipse">
              <a:avLst/>
            </a:prstGeom>
            <a:solidFill>
              <a:srgbClr val="F4B18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ustomShape 18"/>
            <p:cNvSpPr/>
            <p:nvPr/>
          </p:nvSpPr>
          <p:spPr>
            <a:xfrm>
              <a:off x="137734" y="3740333"/>
              <a:ext cx="1728930" cy="688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000" smtClean="0">
                  <a:solidFill>
                    <a:srgbClr val="000000"/>
                  </a:solidFill>
                  <a:latin typeface="Arial"/>
                </a:rPr>
                <a:t>QRNG</a:t>
              </a:r>
              <a:endParaRPr dirty="0"/>
            </a:p>
          </p:txBody>
        </p:sp>
      </p:grpSp>
      <p:cxnSp>
        <p:nvCxnSpPr>
          <p:cNvPr id="45" name="Straight Arrow Connector 44"/>
          <p:cNvCxnSpPr/>
          <p:nvPr/>
        </p:nvCxnSpPr>
        <p:spPr>
          <a:xfrm>
            <a:off x="3014406" y="3801368"/>
            <a:ext cx="403334" cy="7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788647" y="3038886"/>
            <a:ext cx="299517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smtClean="0"/>
              <a:t>Large </a:t>
            </a:r>
            <a:r>
              <a:rPr lang="en-US" sz="2000" i="1"/>
              <a:t>unmodulated </a:t>
            </a:r>
            <a:endParaRPr lang="en-US" sz="2000" i="1" smtClean="0"/>
          </a:p>
          <a:p>
            <a:pPr algn="ctr"/>
            <a:r>
              <a:rPr lang="en-US" sz="2000" i="1" smtClean="0"/>
              <a:t>DC </a:t>
            </a:r>
            <a:r>
              <a:rPr lang="en-US" sz="2000" i="1"/>
              <a:t>component </a:t>
            </a:r>
            <a:endParaRPr lang="en-US" sz="2000" i="1" smtClean="0"/>
          </a:p>
          <a:p>
            <a:pPr algn="ctr"/>
            <a:r>
              <a:rPr lang="en-US" sz="2000" smtClean="0"/>
              <a:t>+</a:t>
            </a:r>
            <a:r>
              <a:rPr lang="en-US" sz="2000" i="1" smtClean="0"/>
              <a:t> </a:t>
            </a:r>
          </a:p>
          <a:p>
            <a:pPr algn="ctr"/>
            <a:r>
              <a:rPr lang="en-US" sz="2000" i="1" smtClean="0"/>
              <a:t>weak sideband-modulated </a:t>
            </a:r>
          </a:p>
          <a:p>
            <a:pPr algn="ctr"/>
            <a:r>
              <a:rPr lang="en-US" sz="2000" i="1" smtClean="0"/>
              <a:t>AC component</a:t>
            </a:r>
            <a:endParaRPr lang="en-US" sz="2000" i="1"/>
          </a:p>
        </p:txBody>
      </p:sp>
      <p:sp>
        <p:nvSpPr>
          <p:cNvPr id="4" name="Oval 3"/>
          <p:cNvSpPr/>
          <p:nvPr/>
        </p:nvSpPr>
        <p:spPr>
          <a:xfrm>
            <a:off x="10128225" y="2410943"/>
            <a:ext cx="372781" cy="333155"/>
          </a:xfrm>
          <a:prstGeom prst="ellipse">
            <a:avLst/>
          </a:prstGeom>
          <a:noFill/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0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6512</TotalTime>
  <Words>108</Words>
  <Application>Microsoft Office PowerPoint</Application>
  <PresentationFormat>Widescreen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Sender (Alice)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SectionMeeting-NJain</dc:title>
  <dc:creator>Nitin Jain</dc:creator>
  <dc:description>Sender (Alice)</dc:description>
  <cp:lastModifiedBy>Nitin Jain</cp:lastModifiedBy>
  <cp:revision>382</cp:revision>
  <dcterms:created xsi:type="dcterms:W3CDTF">2016-11-02T15:11:45Z</dcterms:created>
  <dcterms:modified xsi:type="dcterms:W3CDTF">2017-09-11T12:09:11Z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SectionMeeting-NJain</vt:lpwstr>
  </property>
  <property fmtid="{D5CDD505-2E9C-101B-9397-08002B2CF9AE}" pid="3" name="SlideDescription">
    <vt:lpwstr>Sender (Alice)</vt:lpwstr>
  </property>
</Properties>
</file>