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70A2-999C-4B70-9560-FFB620835B0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9839E-3B6E-414D-A590-9C9F858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Replace oscope by DAQ systems (Ruben and Christian)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Signal</a:t>
            </a:r>
            <a:r>
              <a:rPr lang="en-US" baseline="0" smtClean="0"/>
              <a:t> processing and synchronization </a:t>
            </a:r>
            <a:r>
              <a:rPr lang="en-US" smtClean="0"/>
              <a:t>(Christian and Ruben)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Key rate estimation, channel authentication, privacy amplification (Dino)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Isolator may be necessary</a:t>
            </a:r>
            <a:r>
              <a:rPr lang="en-US" baseline="0" smtClean="0"/>
              <a:t> to prevent photons, reflected say from the detectors, from reaching out on the quantum channel and yielding the information about the state of the PC/S device to Eve.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F2CE-F1E1-4AC8-90CF-4AB3F6FDC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7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23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44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b="1" smtClean="0"/>
              <a:t>Receiver (Bob)</a:t>
            </a:r>
            <a:endParaRPr lang="da-DK" sz="4000" b="1" dirty="0"/>
          </a:p>
        </p:txBody>
      </p:sp>
      <p:sp>
        <p:nvSpPr>
          <p:cNvPr id="69" name="CustomShape 49"/>
          <p:cNvSpPr/>
          <p:nvPr/>
        </p:nvSpPr>
        <p:spPr>
          <a:xfrm rot="10800000" flipH="1" flipV="1">
            <a:off x="10324312" y="2943257"/>
            <a:ext cx="801185" cy="1217433"/>
          </a:xfrm>
          <a:prstGeom prst="bentConnector2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74" name="Straight Connector 73"/>
          <p:cNvCxnSpPr/>
          <p:nvPr/>
        </p:nvCxnSpPr>
        <p:spPr>
          <a:xfrm>
            <a:off x="8061961" y="4699000"/>
            <a:ext cx="171035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9769302" y="4698972"/>
            <a:ext cx="6494" cy="105770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78606" y="3686874"/>
            <a:ext cx="1609764" cy="2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23290" y="2113954"/>
            <a:ext cx="6480000" cy="1471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5"/>
          <p:cNvSpPr/>
          <p:nvPr/>
        </p:nvSpPr>
        <p:spPr>
          <a:xfrm rot="10800000">
            <a:off x="7578880" y="2125801"/>
            <a:ext cx="1626080" cy="68858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70C0"/>
            </a:solidFill>
            <a:round/>
          </a:ln>
        </p:spPr>
      </p:sp>
      <p:sp>
        <p:nvSpPr>
          <p:cNvPr id="9" name="CustomShape 6"/>
          <p:cNvSpPr/>
          <p:nvPr/>
        </p:nvSpPr>
        <p:spPr>
          <a:xfrm flipV="1">
            <a:off x="7578880" y="3040773"/>
            <a:ext cx="1604340" cy="654670"/>
          </a:xfrm>
          <a:prstGeom prst="curvedConnector3">
            <a:avLst>
              <a:gd name="adj1" fmla="val 65833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16" name="CustomShape 13"/>
          <p:cNvSpPr/>
          <p:nvPr/>
        </p:nvSpPr>
        <p:spPr>
          <a:xfrm>
            <a:off x="9108173" y="2161991"/>
            <a:ext cx="1455213" cy="138431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0" name="CustomShape 17"/>
          <p:cNvSpPr/>
          <p:nvPr/>
        </p:nvSpPr>
        <p:spPr>
          <a:xfrm>
            <a:off x="5434439" y="3501247"/>
            <a:ext cx="854280" cy="30384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21" name="CustomShape 18"/>
          <p:cNvSpPr/>
          <p:nvPr/>
        </p:nvSpPr>
        <p:spPr>
          <a:xfrm>
            <a:off x="5360999" y="3808527"/>
            <a:ext cx="1110090" cy="70432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real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LO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laser</a:t>
            </a:r>
            <a:endParaRPr dirty="0"/>
          </a:p>
        </p:txBody>
      </p:sp>
      <p:sp>
        <p:nvSpPr>
          <p:cNvPr id="37" name="CustomShape 34"/>
          <p:cNvSpPr/>
          <p:nvPr/>
        </p:nvSpPr>
        <p:spPr>
          <a:xfrm>
            <a:off x="7391828" y="3578426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38" name="CustomShape 35"/>
          <p:cNvSpPr/>
          <p:nvPr/>
        </p:nvSpPr>
        <p:spPr>
          <a:xfrm>
            <a:off x="7322999" y="3808527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sz="2000" dirty="0" smtClean="0">
                <a:solidFill>
                  <a:srgbClr val="000000"/>
                </a:solidFill>
                <a:latin typeface="Arial"/>
              </a:rPr>
              <a:t>VATT</a:t>
            </a:r>
            <a:endParaRPr dirty="0"/>
          </a:p>
        </p:txBody>
      </p:sp>
      <p:sp>
        <p:nvSpPr>
          <p:cNvPr id="50" name="CustomShape 35"/>
          <p:cNvSpPr/>
          <p:nvPr/>
        </p:nvSpPr>
        <p:spPr>
          <a:xfrm>
            <a:off x="5900777" y="1192108"/>
            <a:ext cx="2268901" cy="69504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sz="2000" smtClean="0">
                <a:solidFill>
                  <a:srgbClr val="000000"/>
                </a:solidFill>
                <a:latin typeface="Arial"/>
              </a:rPr>
              <a:t>dynamic polarization </a:t>
            </a:r>
            <a:endParaRPr lang="da-DK" sz="20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000" smtClean="0">
                <a:solidFill>
                  <a:srgbClr val="000000"/>
                </a:solidFill>
                <a:latin typeface="Arial"/>
              </a:rPr>
              <a:t>controller</a:t>
            </a:r>
            <a:endParaRPr dirty="0"/>
          </a:p>
        </p:txBody>
      </p:sp>
      <p:sp>
        <p:nvSpPr>
          <p:cNvPr id="51" name="CustomShape 49"/>
          <p:cNvSpPr/>
          <p:nvPr/>
        </p:nvSpPr>
        <p:spPr>
          <a:xfrm rot="10800000">
            <a:off x="6511577" y="2373303"/>
            <a:ext cx="602639" cy="667470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3" name="CustomShape 2"/>
          <p:cNvSpPr/>
          <p:nvPr/>
        </p:nvSpPr>
        <p:spPr>
          <a:xfrm>
            <a:off x="2931119" y="1545471"/>
            <a:ext cx="1173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isolator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2931119" y="1972925"/>
            <a:ext cx="571320" cy="296768"/>
            <a:chOff x="2880319" y="2049125"/>
            <a:chExt cx="571320" cy="296768"/>
          </a:xfrm>
        </p:grpSpPr>
        <p:sp>
          <p:nvSpPr>
            <p:cNvPr id="14" name="CustomShape 11"/>
            <p:cNvSpPr/>
            <p:nvPr/>
          </p:nvSpPr>
          <p:spPr>
            <a:xfrm>
              <a:off x="2880319" y="2049125"/>
              <a:ext cx="571320" cy="29676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</p:sp>
        <p:sp>
          <p:nvSpPr>
            <p:cNvPr id="23" name="Right Arrow 22"/>
            <p:cNvSpPr/>
            <p:nvPr/>
          </p:nvSpPr>
          <p:spPr>
            <a:xfrm>
              <a:off x="3027585" y="2129631"/>
              <a:ext cx="270933" cy="15046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CustomShape 2"/>
          <p:cNvSpPr/>
          <p:nvPr/>
        </p:nvSpPr>
        <p:spPr>
          <a:xfrm>
            <a:off x="612735" y="2203896"/>
            <a:ext cx="1173680" cy="78386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quantum</a:t>
            </a:r>
          </a:p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channel</a:t>
            </a:r>
          </a:p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(from Alice)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4613146" y="1897641"/>
            <a:ext cx="502414" cy="436480"/>
            <a:chOff x="4562346" y="1973841"/>
            <a:chExt cx="502414" cy="436480"/>
          </a:xfrm>
        </p:grpSpPr>
        <p:sp>
          <p:nvSpPr>
            <p:cNvPr id="52" name="Rounded Rectangle 51"/>
            <p:cNvSpPr/>
            <p:nvPr/>
          </p:nvSpPr>
          <p:spPr>
            <a:xfrm>
              <a:off x="4562346" y="1973841"/>
              <a:ext cx="502414" cy="43648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691234" y="2074146"/>
              <a:ext cx="242415" cy="232015"/>
              <a:chOff x="2316480" y="3565767"/>
              <a:chExt cx="608175" cy="271985"/>
            </a:xfrm>
          </p:grpSpPr>
          <p:cxnSp>
            <p:nvCxnSpPr>
              <p:cNvPr id="26" name="Elbow Connector 25"/>
              <p:cNvCxnSpPr/>
              <p:nvPr/>
            </p:nvCxnSpPr>
            <p:spPr>
              <a:xfrm flipV="1">
                <a:off x="2316480" y="3565767"/>
                <a:ext cx="335280" cy="271985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/>
              <p:nvPr/>
            </p:nvCxnSpPr>
            <p:spPr>
              <a:xfrm>
                <a:off x="2635785" y="3565767"/>
                <a:ext cx="288870" cy="267512"/>
              </a:xfrm>
              <a:prstGeom prst="bentConnector3">
                <a:avLst>
                  <a:gd name="adj1" fmla="val 46483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8"/>
          <p:cNvSpPr/>
          <p:nvPr/>
        </p:nvSpPr>
        <p:spPr>
          <a:xfrm>
            <a:off x="3989754" y="240848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/>
              </a:rPr>
              <a:t>bandpass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filter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114216" y="3021829"/>
            <a:ext cx="0" cy="149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068667" y="2343186"/>
            <a:ext cx="16522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heterodyne detection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06556" y="4145013"/>
            <a:ext cx="2482283" cy="8994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stomShape 18"/>
          <p:cNvSpPr/>
          <p:nvPr/>
        </p:nvSpPr>
        <p:spPr>
          <a:xfrm>
            <a:off x="9772549" y="4240672"/>
            <a:ext cx="1728930" cy="90002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(Demodulation &amp;) </a:t>
            </a:r>
          </a:p>
          <a:p>
            <a:pPr algn="ctr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Oscilloscope/ADC</a:t>
            </a:r>
            <a:endParaRPr dirty="0"/>
          </a:p>
        </p:txBody>
      </p:sp>
      <p:sp>
        <p:nvSpPr>
          <p:cNvPr id="75" name="Rectangle 74"/>
          <p:cNvSpPr/>
          <p:nvPr/>
        </p:nvSpPr>
        <p:spPr>
          <a:xfrm>
            <a:off x="8304556" y="4758108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Arial"/>
              </a:rPr>
              <a:t>beat </a:t>
            </a:r>
          </a:p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Arial"/>
              </a:rPr>
              <a:t>signal</a:t>
            </a:r>
            <a:endParaRPr lang="en-US" i="1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9108173" y="4699000"/>
            <a:ext cx="6494" cy="105770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848282" y="5081503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Arial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Arial"/>
              </a:rPr>
              <a:t>signal</a:t>
            </a:r>
            <a:endParaRPr lang="en-US" i="1" dirty="0"/>
          </a:p>
        </p:txBody>
      </p:sp>
      <p:sp>
        <p:nvSpPr>
          <p:cNvPr id="86" name="Rectangle 85"/>
          <p:cNvSpPr/>
          <p:nvPr/>
        </p:nvSpPr>
        <p:spPr>
          <a:xfrm>
            <a:off x="6545532" y="4264148"/>
            <a:ext cx="1498087" cy="795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stomShape 18"/>
          <p:cNvSpPr/>
          <p:nvPr/>
        </p:nvSpPr>
        <p:spPr>
          <a:xfrm>
            <a:off x="6522513" y="4315713"/>
            <a:ext cx="1577877" cy="67081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PC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driver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board</a:t>
            </a:r>
            <a:endParaRPr dirty="0"/>
          </a:p>
        </p:txBody>
      </p:sp>
      <p:sp>
        <p:nvSpPr>
          <p:cNvPr id="89" name="Rectangle 88"/>
          <p:cNvSpPr/>
          <p:nvPr/>
        </p:nvSpPr>
        <p:spPr>
          <a:xfrm>
            <a:off x="8640636" y="5735756"/>
            <a:ext cx="1498087" cy="795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stomShape 18"/>
          <p:cNvSpPr/>
          <p:nvPr/>
        </p:nvSpPr>
        <p:spPr>
          <a:xfrm>
            <a:off x="8617617" y="5787321"/>
            <a:ext cx="1577877" cy="67081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Phase Ref 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alignment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6123667" y="1915956"/>
            <a:ext cx="752587" cy="436480"/>
            <a:chOff x="6072867" y="1992156"/>
            <a:chExt cx="752587" cy="436480"/>
          </a:xfrm>
        </p:grpSpPr>
        <p:sp>
          <p:nvSpPr>
            <p:cNvPr id="45" name="Rounded Rectangle 44"/>
            <p:cNvSpPr/>
            <p:nvPr/>
          </p:nvSpPr>
          <p:spPr>
            <a:xfrm>
              <a:off x="6072867" y="1992156"/>
              <a:ext cx="752587" cy="436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836" y="2016951"/>
              <a:ext cx="369882" cy="39337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490149" y="3129326"/>
            <a:ext cx="1928682" cy="836289"/>
            <a:chOff x="1348146" y="3996632"/>
            <a:chExt cx="1928682" cy="836289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1348146" y="4228641"/>
              <a:ext cx="609057" cy="2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348146" y="4578228"/>
              <a:ext cx="609057" cy="2577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stomShape 2"/>
            <p:cNvSpPr/>
            <p:nvPr/>
          </p:nvSpPr>
          <p:spPr>
            <a:xfrm>
              <a:off x="2103148" y="3996632"/>
              <a:ext cx="1173680" cy="836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PMF</a:t>
              </a:r>
            </a:p>
            <a:p>
              <a:pPr>
                <a:lnSpc>
                  <a:spcPct val="100000"/>
                </a:lnSpc>
              </a:pPr>
              <a:endParaRPr lang="en-US" sz="400" dirty="0" smtClean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SMF</a:t>
              </a:r>
              <a:endParaRPr dirty="0"/>
            </a:p>
          </p:txBody>
        </p:sp>
      </p:grpSp>
      <p:sp>
        <p:nvSpPr>
          <p:cNvPr id="101" name="CustomShape 11"/>
          <p:cNvSpPr/>
          <p:nvPr/>
        </p:nvSpPr>
        <p:spPr>
          <a:xfrm>
            <a:off x="1844524" y="2101833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02" name="CustomShape 11"/>
          <p:cNvSpPr/>
          <p:nvPr/>
        </p:nvSpPr>
        <p:spPr>
          <a:xfrm>
            <a:off x="3917789" y="2101833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03" name="CustomShape 11"/>
          <p:cNvSpPr/>
          <p:nvPr/>
        </p:nvSpPr>
        <p:spPr>
          <a:xfrm>
            <a:off x="5562431" y="2093060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04" name="CustomShape 11"/>
          <p:cNvSpPr/>
          <p:nvPr/>
        </p:nvSpPr>
        <p:spPr>
          <a:xfrm>
            <a:off x="7443295" y="2093060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05" name="CustomShape 11"/>
          <p:cNvSpPr/>
          <p:nvPr/>
        </p:nvSpPr>
        <p:spPr>
          <a:xfrm>
            <a:off x="8103184" y="3575077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06" name="CustomShape 11"/>
          <p:cNvSpPr/>
          <p:nvPr/>
        </p:nvSpPr>
        <p:spPr>
          <a:xfrm>
            <a:off x="6519674" y="3651271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cxnSp>
        <p:nvCxnSpPr>
          <p:cNvPr id="61" name="Straight Connector 60"/>
          <p:cNvCxnSpPr/>
          <p:nvPr/>
        </p:nvCxnSpPr>
        <p:spPr>
          <a:xfrm flipV="1">
            <a:off x="2405760" y="2112045"/>
            <a:ext cx="274320" cy="2577"/>
          </a:xfrm>
          <a:prstGeom prst="line">
            <a:avLst/>
          </a:prstGeom>
          <a:ln w="28575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737361" y="3689400"/>
            <a:ext cx="274320" cy="257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551101" y="4905633"/>
            <a:ext cx="8155627" cy="1609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smtClean="0"/>
              <a:t>Short &amp; long term tasks</a:t>
            </a:r>
            <a:r>
              <a:rPr lang="en-US" smtClean="0"/>
              <a:t>: </a:t>
            </a:r>
          </a:p>
          <a:p>
            <a:pPr marL="0" indent="0">
              <a:buNone/>
            </a:pPr>
            <a:r>
              <a:rPr lang="en-US" sz="2600" smtClean="0"/>
              <a:t>Characterization of </a:t>
            </a:r>
            <a:r>
              <a:rPr lang="en-US" sz="2600"/>
              <a:t>homodyne </a:t>
            </a:r>
            <a:r>
              <a:rPr lang="en-US" sz="2600" smtClean="0"/>
              <a:t>detector(s), beat </a:t>
            </a:r>
            <a:r>
              <a:rPr lang="en-US" sz="2600"/>
              <a:t>signal </a:t>
            </a:r>
            <a:r>
              <a:rPr lang="en-US" sz="2600" smtClean="0"/>
              <a:t>strength, </a:t>
            </a:r>
            <a:r>
              <a:rPr lang="en-US" sz="2600"/>
              <a:t>polarization fluctuations in the </a:t>
            </a:r>
            <a:r>
              <a:rPr lang="en-US" sz="2600" smtClean="0"/>
              <a:t>channel, ADC integration, signal processing and synchronization.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5" name="Oval 54"/>
          <p:cNvSpPr/>
          <p:nvPr/>
        </p:nvSpPr>
        <p:spPr>
          <a:xfrm>
            <a:off x="1302766" y="1774173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141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Receiver (Bob)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SectionMeeting-NJain</dc:title>
  <dc:creator>Nitin Jain</dc:creator>
  <dc:description>Receiver (Bob)</dc:description>
  <cp:lastModifiedBy>Nitin Jain</cp:lastModifiedBy>
  <cp:revision>382</cp:revision>
  <dcterms:created xsi:type="dcterms:W3CDTF">2016-11-02T15:11:45Z</dcterms:created>
  <dcterms:modified xsi:type="dcterms:W3CDTF">2017-09-11T12:09:12Z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SectionMeeting-NJain</vt:lpwstr>
  </property>
  <property fmtid="{D5CDD505-2E9C-101B-9397-08002B2CF9AE}" pid="3" name="SlideDescription">
    <vt:lpwstr>Receiver (Bob)</vt:lpwstr>
  </property>
</Properties>
</file>