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A2104-CADB-45F4-9979-06CDC4B0F709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68BC1-68BF-4E11-A058-67A145C2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F2CE-F1E1-4AC8-90CF-4AB3F6FDC9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966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352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39791" y="2771506"/>
            <a:ext cx="1928682" cy="836289"/>
            <a:chOff x="1348146" y="3996632"/>
            <a:chExt cx="1928682" cy="836289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348146" y="4228641"/>
              <a:ext cx="609057" cy="25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348146" y="4578228"/>
              <a:ext cx="609057" cy="2577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Shape 2"/>
            <p:cNvSpPr/>
            <p:nvPr/>
          </p:nvSpPr>
          <p:spPr>
            <a:xfrm>
              <a:off x="2103148" y="3996632"/>
              <a:ext cx="1173680" cy="836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PMF</a:t>
              </a:r>
            </a:p>
            <a:p>
              <a:pPr>
                <a:lnSpc>
                  <a:spcPct val="100000"/>
                </a:lnSpc>
              </a:pPr>
              <a:endParaRPr lang="en-US" sz="400" dirty="0" smtClean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SMF</a:t>
              </a:r>
              <a:endParaRPr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24980" y="975496"/>
            <a:ext cx="9816294" cy="2472506"/>
            <a:chOff x="1306847" y="1222199"/>
            <a:chExt cx="9816294" cy="2472506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150341" y="2737574"/>
              <a:ext cx="4428000" cy="7355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567391" y="2741521"/>
              <a:ext cx="274320" cy="2577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stomShape 2"/>
            <p:cNvSpPr/>
            <p:nvPr/>
          </p:nvSpPr>
          <p:spPr>
            <a:xfrm>
              <a:off x="7858447" y="2024559"/>
              <a:ext cx="1671446" cy="3983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mtClean="0">
                  <a:solidFill>
                    <a:srgbClr val="000000"/>
                  </a:solidFill>
                  <a:latin typeface="Arial"/>
                </a:rPr>
                <a:t>bandpass filter</a:t>
              </a:r>
              <a:endParaRPr sz="1600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1940182" y="2737575"/>
              <a:ext cx="4212000" cy="68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043431" y="2581836"/>
              <a:ext cx="571320" cy="296768"/>
              <a:chOff x="2718845" y="2309195"/>
              <a:chExt cx="571320" cy="296768"/>
            </a:xfrm>
          </p:grpSpPr>
          <p:sp>
            <p:nvSpPr>
              <p:cNvPr id="80" name="CustomShape 11"/>
              <p:cNvSpPr/>
              <p:nvPr/>
            </p:nvSpPr>
            <p:spPr>
              <a:xfrm>
                <a:off x="2718845" y="2309195"/>
                <a:ext cx="571320" cy="29676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round/>
              </a:ln>
            </p:spPr>
          </p:sp>
          <p:sp>
            <p:nvSpPr>
              <p:cNvPr id="81" name="Right Arrow 80"/>
              <p:cNvSpPr/>
              <p:nvPr/>
            </p:nvSpPr>
            <p:spPr>
              <a:xfrm>
                <a:off x="2866111" y="2389701"/>
                <a:ext cx="270933" cy="150465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299384" y="2506552"/>
              <a:ext cx="502414" cy="436480"/>
              <a:chOff x="6996513" y="2383422"/>
              <a:chExt cx="502414" cy="436480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6996513" y="2383422"/>
                <a:ext cx="502414" cy="43648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7125401" y="2483727"/>
                <a:ext cx="242415" cy="232015"/>
                <a:chOff x="2316480" y="3565767"/>
                <a:chExt cx="608175" cy="271985"/>
              </a:xfrm>
            </p:grpSpPr>
            <p:cxnSp>
              <p:nvCxnSpPr>
                <p:cNvPr id="85" name="Elbow Connector 84"/>
                <p:cNvCxnSpPr/>
                <p:nvPr/>
              </p:nvCxnSpPr>
              <p:spPr>
                <a:xfrm flipV="1">
                  <a:off x="2316480" y="3565767"/>
                  <a:ext cx="335280" cy="271985"/>
                </a:xfrm>
                <a:prstGeom prst="bentConnector3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Elbow Connector 85"/>
                <p:cNvCxnSpPr/>
                <p:nvPr/>
              </p:nvCxnSpPr>
              <p:spPr>
                <a:xfrm>
                  <a:off x="2635785" y="3565767"/>
                  <a:ext cx="288870" cy="267512"/>
                </a:xfrm>
                <a:prstGeom prst="bentConnector3">
                  <a:avLst>
                    <a:gd name="adj1" fmla="val 46483"/>
                  </a:avLst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9" name="CustomShape 17"/>
            <p:cNvSpPr/>
            <p:nvPr/>
          </p:nvSpPr>
          <p:spPr>
            <a:xfrm>
              <a:off x="1306847" y="2554943"/>
              <a:ext cx="915138" cy="350552"/>
            </a:xfrm>
            <a:prstGeom prst="parallelogram">
              <a:avLst>
                <a:gd name="adj" fmla="val 25000"/>
              </a:avLst>
            </a:prstGeom>
            <a:solidFill>
              <a:schemeClr val="bg2">
                <a:lumMod val="75000"/>
              </a:schemeClr>
            </a:solidFill>
            <a:ln w="25560">
              <a:noFill/>
            </a:ln>
          </p:spPr>
        </p:sp>
        <p:sp>
          <p:nvSpPr>
            <p:cNvPr id="103" name="CustomShape 5"/>
            <p:cNvSpPr/>
            <p:nvPr/>
          </p:nvSpPr>
          <p:spPr>
            <a:xfrm rot="10800000">
              <a:off x="5937400" y="1920708"/>
              <a:ext cx="631657" cy="816866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FF6600"/>
              </a:solidFill>
              <a:round/>
            </a:ln>
          </p:spPr>
        </p:sp>
        <p:sp>
          <p:nvSpPr>
            <p:cNvPr id="104" name="Flowchart: Delay 103"/>
            <p:cNvSpPr/>
            <p:nvPr/>
          </p:nvSpPr>
          <p:spPr>
            <a:xfrm rot="10800000">
              <a:off x="5546702" y="1679429"/>
              <a:ext cx="390698" cy="407324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>
              <a:off x="3318482" y="2463064"/>
              <a:ext cx="1273597" cy="534307"/>
            </a:xfrm>
            <a:prstGeom prst="hexagon">
              <a:avLst/>
            </a:pr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ustomShape 2"/>
            <p:cNvSpPr/>
            <p:nvPr/>
          </p:nvSpPr>
          <p:spPr>
            <a:xfrm>
              <a:off x="3469605" y="2531061"/>
              <a:ext cx="937726" cy="40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smtClean="0">
                  <a:solidFill>
                    <a:srgbClr val="000000"/>
                  </a:solidFill>
                  <a:latin typeface="Arial"/>
                </a:rPr>
                <a:t>IQmod</a:t>
              </a:r>
              <a:endParaRPr dirty="0"/>
            </a:p>
          </p:txBody>
        </p:sp>
        <p:sp>
          <p:nvSpPr>
            <p:cNvPr id="115" name="CustomShape 2"/>
            <p:cNvSpPr/>
            <p:nvPr/>
          </p:nvSpPr>
          <p:spPr>
            <a:xfrm>
              <a:off x="6783781" y="2119778"/>
              <a:ext cx="1173680" cy="395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Arial"/>
                </a:rPr>
                <a:t>isolator</a:t>
              </a:r>
              <a:endParaRPr sz="1600" dirty="0"/>
            </a:p>
          </p:txBody>
        </p:sp>
        <p:sp>
          <p:nvSpPr>
            <p:cNvPr id="116" name="CustomShape 2"/>
            <p:cNvSpPr/>
            <p:nvPr/>
          </p:nvSpPr>
          <p:spPr>
            <a:xfrm>
              <a:off x="5155211" y="1256918"/>
              <a:ext cx="1173680" cy="395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000000"/>
                  </a:solidFill>
                  <a:latin typeface="Arial"/>
                </a:rPr>
                <a:t>m</a:t>
              </a:r>
              <a:r>
                <a:rPr lang="en-US" smtClean="0">
                  <a:solidFill>
                    <a:srgbClr val="000000"/>
                  </a:solidFill>
                  <a:latin typeface="Arial"/>
                </a:rPr>
                <a:t>onitoring PD</a:t>
              </a:r>
              <a:endParaRPr sz="1600" dirty="0"/>
            </a:p>
          </p:txBody>
        </p:sp>
        <p:sp>
          <p:nvSpPr>
            <p:cNvPr id="26" name="CustomShape 2"/>
            <p:cNvSpPr/>
            <p:nvPr/>
          </p:nvSpPr>
          <p:spPr>
            <a:xfrm>
              <a:off x="1365883" y="2523316"/>
              <a:ext cx="869128" cy="395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smtClean="0">
                  <a:solidFill>
                    <a:srgbClr val="000000"/>
                  </a:solidFill>
                  <a:latin typeface="Arial"/>
                </a:rPr>
                <a:t>laser</a:t>
              </a:r>
              <a:endParaRPr dirty="0"/>
            </a:p>
          </p:txBody>
        </p:sp>
        <p:sp>
          <p:nvSpPr>
            <p:cNvPr id="29" name="CustomShape 2"/>
            <p:cNvSpPr/>
            <p:nvPr/>
          </p:nvSpPr>
          <p:spPr>
            <a:xfrm>
              <a:off x="9133309" y="2910841"/>
              <a:ext cx="1989832" cy="783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 algn="r">
                <a:lnSpc>
                  <a:spcPct val="100000"/>
                </a:lnSpc>
              </a:pPr>
              <a:r>
                <a:rPr lang="en-US" smtClean="0">
                  <a:solidFill>
                    <a:srgbClr val="000000"/>
                  </a:solidFill>
                  <a:latin typeface="Arial"/>
                </a:rPr>
                <a:t>quantum channel </a:t>
              </a:r>
            </a:p>
            <a:p>
              <a:pPr algn="r">
                <a:lnSpc>
                  <a:spcPct val="100000"/>
                </a:lnSpc>
              </a:pPr>
              <a:r>
                <a:rPr lang="en-US" smtClean="0">
                  <a:solidFill>
                    <a:srgbClr val="000000"/>
                  </a:solidFill>
                  <a:latin typeface="Arial"/>
                </a:rPr>
                <a:t>(to Bob)</a:t>
              </a:r>
              <a:endParaRPr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57441" y="1222199"/>
              <a:ext cx="1073016" cy="6476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stomShape 18"/>
            <p:cNvSpPr/>
            <p:nvPr/>
          </p:nvSpPr>
          <p:spPr>
            <a:xfrm>
              <a:off x="3557441" y="1266694"/>
              <a:ext cx="1034638" cy="5683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mtClean="0">
                  <a:solidFill>
                    <a:srgbClr val="000000"/>
                  </a:solidFill>
                  <a:latin typeface="Arial"/>
                </a:rPr>
                <a:t>AWG /</a:t>
              </a:r>
            </a:p>
            <a:p>
              <a:pPr algn="ctr">
                <a:lnSpc>
                  <a:spcPct val="100000"/>
                </a:lnSpc>
              </a:pPr>
              <a:r>
                <a:rPr lang="en-US" smtClean="0">
                  <a:solidFill>
                    <a:srgbClr val="000000"/>
                  </a:solidFill>
                  <a:latin typeface="Arial"/>
                </a:rPr>
                <a:t>FPGA</a:t>
              </a:r>
              <a:endParaRPr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006556" y="1866210"/>
              <a:ext cx="1758" cy="63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stomShape 34"/>
            <p:cNvSpPr/>
            <p:nvPr/>
          </p:nvSpPr>
          <p:spPr>
            <a:xfrm>
              <a:off x="5123020" y="2565043"/>
              <a:ext cx="661798" cy="330351"/>
            </a:xfrm>
            <a:prstGeom prst="roundRect">
              <a:avLst>
                <a:gd name="adj" fmla="val 12277"/>
              </a:avLst>
            </a:prstGeom>
            <a:gradFill>
              <a:gsLst>
                <a:gs pos="0">
                  <a:srgbClr val="9BBB59"/>
                </a:gs>
                <a:gs pos="100000">
                  <a:srgbClr val="000000"/>
                </a:gs>
              </a:gsLst>
              <a:lin ang="0"/>
            </a:gradFill>
            <a:ln w="25560">
              <a:noFill/>
            </a:ln>
          </p:spPr>
        </p:sp>
        <p:sp>
          <p:nvSpPr>
            <p:cNvPr id="38" name="CustomShape 35"/>
            <p:cNvSpPr/>
            <p:nvPr/>
          </p:nvSpPr>
          <p:spPr>
            <a:xfrm>
              <a:off x="5013734" y="2196999"/>
              <a:ext cx="868690" cy="422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a-DK" dirty="0" smtClean="0">
                  <a:solidFill>
                    <a:srgbClr val="000000"/>
                  </a:solidFill>
                  <a:latin typeface="Arial"/>
                </a:rPr>
                <a:t>VATT</a:t>
              </a:r>
              <a:endParaRPr sz="16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870422" y="1242670"/>
              <a:ext cx="1605272" cy="685782"/>
              <a:chOff x="137734" y="3578280"/>
              <a:chExt cx="1728930" cy="85030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71578" y="3578280"/>
                <a:ext cx="1261241" cy="780192"/>
              </a:xfrm>
              <a:prstGeom prst="ellipse">
                <a:avLst/>
              </a:prstGeom>
              <a:solidFill>
                <a:srgbClr val="F4B18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stomShape 18"/>
              <p:cNvSpPr/>
              <p:nvPr/>
            </p:nvSpPr>
            <p:spPr>
              <a:xfrm>
                <a:off x="137734" y="3740333"/>
                <a:ext cx="1728930" cy="688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smtClean="0">
                    <a:solidFill>
                      <a:srgbClr val="000000"/>
                    </a:solidFill>
                    <a:latin typeface="Arial"/>
                  </a:rPr>
                  <a:t>QRNG</a:t>
                </a:r>
                <a:endParaRPr dirty="0"/>
              </a:p>
            </p:txBody>
          </p:sp>
        </p:grpSp>
        <p:cxnSp>
          <p:nvCxnSpPr>
            <p:cNvPr id="45" name="Straight Arrow Connector 44"/>
            <p:cNvCxnSpPr/>
            <p:nvPr/>
          </p:nvCxnSpPr>
          <p:spPr>
            <a:xfrm>
              <a:off x="3257207" y="1551125"/>
              <a:ext cx="288000" cy="7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0083775" y="2410943"/>
              <a:ext cx="372781" cy="333155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51300" y="1919739"/>
              <a:ext cx="211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i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upconversion </a:t>
              </a: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</a:t>
              </a:r>
              <a:r>
                <a:rPr lang="en-US" sz="2000" baseline="-25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</a:t>
              </a: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lowchart: Summing Junction 109"/>
            <p:cNvSpPr/>
            <p:nvPr/>
          </p:nvSpPr>
          <p:spPr>
            <a:xfrm>
              <a:off x="3851811" y="1977966"/>
              <a:ext cx="309489" cy="291228"/>
            </a:xfrm>
            <a:prstGeom prst="flowChartSummingJuncti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ustomShape 11"/>
            <p:cNvSpPr/>
            <p:nvPr/>
          </p:nvSpPr>
          <p:spPr>
            <a:xfrm>
              <a:off x="9348299" y="2701070"/>
              <a:ext cx="326957" cy="71205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  <a:scene3d>
              <a:camera prst="orthographicFront">
                <a:rot lat="0" lon="0" rev="4200000"/>
              </a:camera>
              <a:lightRig rig="threePt" dir="t"/>
            </a:scene3d>
          </p:spPr>
        </p:sp>
      </p:grpSp>
      <p:sp>
        <p:nvSpPr>
          <p:cNvPr id="119" name="Rectangle 118"/>
          <p:cNvSpPr/>
          <p:nvPr/>
        </p:nvSpPr>
        <p:spPr>
          <a:xfrm>
            <a:off x="10196226" y="4822948"/>
            <a:ext cx="201429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i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 extraction,</a:t>
            </a:r>
          </a:p>
          <a:p>
            <a:pPr>
              <a:lnSpc>
                <a:spcPct val="100000"/>
              </a:lnSpc>
            </a:pPr>
            <a:r>
              <a:rPr lang="en-US" i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downconversion</a:t>
            </a:r>
            <a:r>
              <a:rPr lang="en-US" sz="1900" i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en-US" sz="20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smtClean="0">
                <a:latin typeface="Arial" panose="020B0604020202020204" pitchFamily="34" charset="0"/>
                <a:cs typeface="Arial" panose="020B0604020202020204" pitchFamily="34" charset="0"/>
              </a:rPr>
              <a:t>and filtering</a:t>
            </a:r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9702" y="3922410"/>
            <a:ext cx="11258077" cy="2674819"/>
            <a:chOff x="583402" y="3897010"/>
            <a:chExt cx="11258077" cy="2674819"/>
          </a:xfrm>
        </p:grpSpPr>
        <p:sp>
          <p:nvSpPr>
            <p:cNvPr id="49" name="CustomShape 49"/>
            <p:cNvSpPr/>
            <p:nvPr/>
          </p:nvSpPr>
          <p:spPr>
            <a:xfrm rot="10800000" flipH="1">
              <a:off x="9661023" y="4637566"/>
              <a:ext cx="391457" cy="562319"/>
            </a:xfrm>
            <a:prstGeom prst="bentConnector2">
              <a:avLst/>
            </a:prstGeom>
            <a:noFill/>
            <a:ln w="57150">
              <a:solidFill>
                <a:srgbClr val="000000"/>
              </a:solidFill>
              <a:round/>
              <a:tailEnd type="triangle" w="med" len="med"/>
            </a:ln>
          </p:spPr>
        </p:sp>
        <p:cxnSp>
          <p:nvCxnSpPr>
            <p:cNvPr id="50" name="Straight Connector 49"/>
            <p:cNvCxnSpPr/>
            <p:nvPr/>
          </p:nvCxnSpPr>
          <p:spPr>
            <a:xfrm>
              <a:off x="5821717" y="5943502"/>
              <a:ext cx="1609764" cy="242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6401" y="4370582"/>
              <a:ext cx="6480000" cy="1471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7321991" y="4382429"/>
              <a:ext cx="1160358" cy="1569642"/>
              <a:chOff x="7321991" y="4382429"/>
              <a:chExt cx="1626080" cy="1569642"/>
            </a:xfrm>
          </p:grpSpPr>
          <p:sp>
            <p:nvSpPr>
              <p:cNvPr id="52" name="CustomShape 5"/>
              <p:cNvSpPr/>
              <p:nvPr/>
            </p:nvSpPr>
            <p:spPr>
              <a:xfrm rot="10800000">
                <a:off x="7321991" y="4382429"/>
                <a:ext cx="1626080" cy="688585"/>
              </a:xfrm>
              <a:prstGeom prst="curvedConnector3">
                <a:avLst>
                  <a:gd name="adj1" fmla="val 50000"/>
                </a:avLst>
              </a:prstGeom>
              <a:noFill/>
              <a:ln w="28575">
                <a:solidFill>
                  <a:srgbClr val="0070C0"/>
                </a:solidFill>
                <a:round/>
              </a:ln>
            </p:spPr>
          </p:sp>
          <p:sp>
            <p:nvSpPr>
              <p:cNvPr id="53" name="CustomShape 6"/>
              <p:cNvSpPr/>
              <p:nvPr/>
            </p:nvSpPr>
            <p:spPr>
              <a:xfrm flipV="1">
                <a:off x="7321991" y="5297401"/>
                <a:ext cx="1604340" cy="654670"/>
              </a:xfrm>
              <a:prstGeom prst="curvedConnector3">
                <a:avLst>
                  <a:gd name="adj1" fmla="val 65833"/>
                </a:avLst>
              </a:prstGeom>
              <a:noFill/>
              <a:ln w="31680">
                <a:solidFill>
                  <a:srgbClr val="0070C0"/>
                </a:solidFill>
                <a:round/>
              </a:ln>
            </p:spPr>
          </p:sp>
        </p:grpSp>
        <p:sp>
          <p:nvSpPr>
            <p:cNvPr id="54" name="CustomShape 13"/>
            <p:cNvSpPr/>
            <p:nvPr/>
          </p:nvSpPr>
          <p:spPr>
            <a:xfrm>
              <a:off x="8377770" y="4490941"/>
              <a:ext cx="1455213" cy="1231553"/>
            </a:xfrm>
            <a:prstGeom prst="flowChartDelay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360">
              <a:solidFill>
                <a:srgbClr val="000000"/>
              </a:solidFill>
              <a:miter/>
            </a:ln>
          </p:spPr>
        </p:sp>
        <p:sp>
          <p:nvSpPr>
            <p:cNvPr id="55" name="CustomShape 17"/>
            <p:cNvSpPr/>
            <p:nvPr/>
          </p:nvSpPr>
          <p:spPr>
            <a:xfrm>
              <a:off x="5054600" y="5757874"/>
              <a:ext cx="977230" cy="420675"/>
            </a:xfrm>
            <a:prstGeom prst="parallelogram">
              <a:avLst>
                <a:gd name="adj" fmla="val 25000"/>
              </a:avLst>
            </a:prstGeom>
            <a:solidFill>
              <a:schemeClr val="bg2">
                <a:lumMod val="75000"/>
              </a:schemeClr>
            </a:solidFill>
            <a:ln w="25560">
              <a:noFill/>
            </a:ln>
          </p:spPr>
        </p:sp>
        <p:sp>
          <p:nvSpPr>
            <p:cNvPr id="56" name="CustomShape 34"/>
            <p:cNvSpPr/>
            <p:nvPr/>
          </p:nvSpPr>
          <p:spPr>
            <a:xfrm>
              <a:off x="7134939" y="5835054"/>
              <a:ext cx="470719" cy="23403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BBB59"/>
                </a:gs>
                <a:gs pos="100000">
                  <a:srgbClr val="000000"/>
                </a:gs>
              </a:gsLst>
              <a:lin ang="0"/>
            </a:gradFill>
            <a:ln w="25560">
              <a:noFill/>
            </a:ln>
          </p:spPr>
        </p:sp>
        <p:sp>
          <p:nvSpPr>
            <p:cNvPr id="57" name="CustomShape 35"/>
            <p:cNvSpPr/>
            <p:nvPr/>
          </p:nvSpPr>
          <p:spPr>
            <a:xfrm>
              <a:off x="5205772" y="4637567"/>
              <a:ext cx="2268901" cy="695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a-DK" smtClean="0">
                  <a:solidFill>
                    <a:srgbClr val="000000"/>
                  </a:solidFill>
                  <a:latin typeface="Arial"/>
                </a:rPr>
                <a:t>dynamic polarization </a:t>
              </a:r>
              <a:endParaRPr lang="da-DK" dirty="0" smtClean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da-DK" smtClean="0">
                  <a:solidFill>
                    <a:srgbClr val="000000"/>
                  </a:solidFill>
                  <a:latin typeface="Arial"/>
                </a:rPr>
                <a:t>controller</a:t>
              </a:r>
              <a:endParaRPr dirty="0"/>
            </a:p>
          </p:txBody>
        </p:sp>
        <p:sp>
          <p:nvSpPr>
            <p:cNvPr id="59" name="CustomShape 2"/>
            <p:cNvSpPr/>
            <p:nvPr/>
          </p:nvSpPr>
          <p:spPr>
            <a:xfrm>
              <a:off x="2304413" y="4606827"/>
              <a:ext cx="1173680" cy="395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Arial"/>
                </a:rPr>
                <a:t>isolator</a:t>
              </a:r>
              <a:endParaRPr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674230" y="4229553"/>
              <a:ext cx="571320" cy="296768"/>
              <a:chOff x="2880319" y="2049125"/>
              <a:chExt cx="571320" cy="296768"/>
            </a:xfrm>
          </p:grpSpPr>
          <p:sp>
            <p:nvSpPr>
              <p:cNvPr id="61" name="CustomShape 11"/>
              <p:cNvSpPr/>
              <p:nvPr/>
            </p:nvSpPr>
            <p:spPr>
              <a:xfrm>
                <a:off x="2880319" y="2049125"/>
                <a:ext cx="571320" cy="296768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 w="9360">
                <a:solidFill>
                  <a:srgbClr val="000000"/>
                </a:solidFill>
                <a:round/>
              </a:ln>
            </p:spPr>
          </p:sp>
          <p:sp>
            <p:nvSpPr>
              <p:cNvPr id="62" name="Right Arrow 61"/>
              <p:cNvSpPr/>
              <p:nvPr/>
            </p:nvSpPr>
            <p:spPr>
              <a:xfrm>
                <a:off x="3027585" y="2129631"/>
                <a:ext cx="270933" cy="150465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CustomShape 2"/>
            <p:cNvSpPr/>
            <p:nvPr/>
          </p:nvSpPr>
          <p:spPr>
            <a:xfrm>
              <a:off x="583402" y="4513537"/>
              <a:ext cx="1173680" cy="783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Arial"/>
                </a:rPr>
                <a:t>quantum</a:t>
              </a:r>
            </a:p>
            <a:p>
              <a:pPr>
                <a:lnSpc>
                  <a:spcPct val="100000"/>
                </a:lnSpc>
              </a:pPr>
              <a:r>
                <a:rPr lang="en-US" smtClean="0">
                  <a:solidFill>
                    <a:srgbClr val="000000"/>
                  </a:solidFill>
                  <a:latin typeface="Arial"/>
                </a:rPr>
                <a:t>channel</a:t>
              </a:r>
            </a:p>
            <a:p>
              <a:pPr>
                <a:lnSpc>
                  <a:spcPct val="100000"/>
                </a:lnSpc>
              </a:pPr>
              <a:r>
                <a:rPr lang="en-US" smtClean="0">
                  <a:solidFill>
                    <a:srgbClr val="000000"/>
                  </a:solidFill>
                  <a:latin typeface="Arial"/>
                </a:rPr>
                <a:t>(from Alice)</a:t>
              </a:r>
              <a:endParaRPr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069241" y="4154269"/>
              <a:ext cx="502414" cy="436480"/>
              <a:chOff x="4562346" y="1973841"/>
              <a:chExt cx="502414" cy="436480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4562346" y="1973841"/>
                <a:ext cx="502414" cy="43648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691234" y="2074146"/>
                <a:ext cx="242415" cy="232015"/>
                <a:chOff x="2316480" y="3565767"/>
                <a:chExt cx="608175" cy="271985"/>
              </a:xfrm>
            </p:grpSpPr>
            <p:cxnSp>
              <p:nvCxnSpPr>
                <p:cNvPr id="67" name="Elbow Connector 66"/>
                <p:cNvCxnSpPr/>
                <p:nvPr/>
              </p:nvCxnSpPr>
              <p:spPr>
                <a:xfrm flipV="1">
                  <a:off x="2316480" y="3565767"/>
                  <a:ext cx="335280" cy="271985"/>
                </a:xfrm>
                <a:prstGeom prst="bentConnector3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/>
                <p:nvPr/>
              </p:nvCxnSpPr>
              <p:spPr>
                <a:xfrm>
                  <a:off x="2635785" y="3565767"/>
                  <a:ext cx="288870" cy="267512"/>
                </a:xfrm>
                <a:prstGeom prst="bentConnector3">
                  <a:avLst>
                    <a:gd name="adj1" fmla="val 46483"/>
                  </a:avLst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Rectangle 68"/>
            <p:cNvSpPr/>
            <p:nvPr/>
          </p:nvSpPr>
          <p:spPr>
            <a:xfrm>
              <a:off x="3511405" y="4632775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err="1" smtClean="0">
                  <a:solidFill>
                    <a:srgbClr val="000000"/>
                  </a:solidFill>
                  <a:latin typeface="Arial"/>
                </a:rPr>
                <a:t>bandpass</a:t>
              </a:r>
              <a:r>
                <a:rPr lang="en-US" smtClean="0">
                  <a:solidFill>
                    <a:srgbClr val="000000"/>
                  </a:solidFill>
                  <a:latin typeface="Arial"/>
                </a:rPr>
                <a:t> filter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405378" y="4599814"/>
              <a:ext cx="1652249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heterodyne detection</a:t>
              </a:r>
              <a:endParaRPr lang="en-US" sz="2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(f</a:t>
              </a:r>
              <a:r>
                <a:rPr 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beat </a:t>
              </a:r>
              <a:r>
                <a: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≠ 0)</a:t>
              </a:r>
              <a:endParaRPr lang="en-US" sz="2000"/>
            </a:p>
            <a:p>
              <a:pPr>
                <a:lnSpc>
                  <a:spcPct val="100000"/>
                </a:lnSpc>
              </a:pPr>
              <a:endPara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752478" y="4172584"/>
              <a:ext cx="752587" cy="436480"/>
              <a:chOff x="6072867" y="1992156"/>
              <a:chExt cx="752587" cy="436480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6072867" y="1992156"/>
                <a:ext cx="752587" cy="4364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5836" y="2016951"/>
                <a:ext cx="369882" cy="393370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 flipV="1">
              <a:off x="2148871" y="4368673"/>
              <a:ext cx="274320" cy="2577"/>
            </a:xfrm>
            <a:prstGeom prst="line">
              <a:avLst/>
            </a:prstGeom>
            <a:ln w="28575">
              <a:solidFill>
                <a:srgbClr val="FF66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6480472" y="5946028"/>
              <a:ext cx="274320" cy="2577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1045877" y="4030801"/>
              <a:ext cx="372781" cy="333155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½</a:t>
              </a:r>
              <a:endParaRPr lang="en-US"/>
            </a:p>
          </p:txBody>
        </p:sp>
        <p:sp>
          <p:nvSpPr>
            <p:cNvPr id="96" name="CustomShape 18"/>
            <p:cNvSpPr/>
            <p:nvPr/>
          </p:nvSpPr>
          <p:spPr>
            <a:xfrm>
              <a:off x="5156200" y="5770574"/>
              <a:ext cx="938823" cy="3263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mtClean="0">
                  <a:solidFill>
                    <a:srgbClr val="000000"/>
                  </a:solidFill>
                  <a:latin typeface="Arial"/>
                </a:rPr>
                <a:t>laser</a:t>
              </a:r>
              <a:endParaRPr sz="1600" dirty="0"/>
            </a:p>
          </p:txBody>
        </p:sp>
        <p:sp>
          <p:nvSpPr>
            <p:cNvPr id="97" name="CustomShape 35"/>
            <p:cNvSpPr/>
            <p:nvPr/>
          </p:nvSpPr>
          <p:spPr>
            <a:xfrm>
              <a:off x="6957852" y="5444595"/>
              <a:ext cx="868690" cy="422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da-DK" dirty="0" smtClean="0">
                  <a:solidFill>
                    <a:srgbClr val="000000"/>
                  </a:solidFill>
                  <a:latin typeface="Arial"/>
                </a:rPr>
                <a:t>VATT</a:t>
              </a:r>
              <a:endParaRPr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H="1">
              <a:off x="10439400" y="4458738"/>
              <a:ext cx="2815" cy="1638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9675256" y="4112720"/>
              <a:ext cx="1786331" cy="5024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ustomShape 18"/>
            <p:cNvSpPr/>
            <p:nvPr/>
          </p:nvSpPr>
          <p:spPr>
            <a:xfrm>
              <a:off x="9675256" y="4165180"/>
              <a:ext cx="1728930" cy="4500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mtClean="0">
                  <a:solidFill>
                    <a:srgbClr val="000000"/>
                  </a:solidFill>
                  <a:latin typeface="Arial"/>
                </a:rPr>
                <a:t>Scope/ADC</a:t>
              </a:r>
              <a:endParaRPr dirty="0"/>
            </a:p>
          </p:txBody>
        </p:sp>
        <p:sp>
          <p:nvSpPr>
            <p:cNvPr id="118" name="CustomShape 11"/>
            <p:cNvSpPr/>
            <p:nvPr/>
          </p:nvSpPr>
          <p:spPr>
            <a:xfrm>
              <a:off x="1570875" y="4320451"/>
              <a:ext cx="326957" cy="71205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round/>
            </a:ln>
            <a:scene3d>
              <a:camera prst="orthographicFront">
                <a:rot lat="0" lon="0" rev="4200000"/>
              </a:camera>
              <a:lightRig rig="threePt" dir="t"/>
            </a:scene3d>
          </p:spPr>
        </p:sp>
        <p:sp>
          <p:nvSpPr>
            <p:cNvPr id="120" name="Flowchart: Summing Junction 119"/>
            <p:cNvSpPr/>
            <p:nvPr/>
          </p:nvSpPr>
          <p:spPr>
            <a:xfrm>
              <a:off x="10291689" y="5244388"/>
              <a:ext cx="309489" cy="291228"/>
            </a:xfrm>
            <a:prstGeom prst="flowChartSummingJuncti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562285" y="6069358"/>
              <a:ext cx="2279194" cy="5024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CustomShape 18"/>
            <p:cNvSpPr/>
            <p:nvPr/>
          </p:nvSpPr>
          <p:spPr>
            <a:xfrm>
              <a:off x="9847457" y="6121818"/>
              <a:ext cx="1728930" cy="4500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mtClean="0">
                  <a:solidFill>
                    <a:srgbClr val="000000"/>
                  </a:solidFill>
                  <a:latin typeface="Arial"/>
                </a:rPr>
                <a:t>Reconstruction</a:t>
              </a:r>
              <a:endParaRPr dirty="0"/>
            </a:p>
          </p:txBody>
        </p:sp>
        <p:sp>
          <p:nvSpPr>
            <p:cNvPr id="123" name="CustomShape 49"/>
            <p:cNvSpPr/>
            <p:nvPr/>
          </p:nvSpPr>
          <p:spPr>
            <a:xfrm rot="10800000" flipV="1">
              <a:off x="6150339" y="3897010"/>
              <a:ext cx="3902139" cy="282054"/>
            </a:xfrm>
            <a:prstGeom prst="bentConnector2">
              <a:avLst/>
            </a:prstGeom>
            <a:noFill/>
            <a:ln w="38160">
              <a:solidFill>
                <a:srgbClr val="000000"/>
              </a:solidFill>
              <a:round/>
              <a:tailEnd type="triangle" w="med" len="med"/>
            </a:ln>
          </p:spPr>
        </p:sp>
        <p:cxnSp>
          <p:nvCxnSpPr>
            <p:cNvPr id="124" name="Straight Connector 123"/>
            <p:cNvCxnSpPr/>
            <p:nvPr/>
          </p:nvCxnSpPr>
          <p:spPr>
            <a:xfrm>
              <a:off x="10039778" y="3897010"/>
              <a:ext cx="1" cy="215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itle 1"/>
          <p:cNvSpPr>
            <a:spLocks noGrp="1"/>
          </p:cNvSpPr>
          <p:nvPr>
            <p:ph type="title"/>
          </p:nvPr>
        </p:nvSpPr>
        <p:spPr>
          <a:xfrm>
            <a:off x="390790" y="167586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smtClean="0"/>
              <a:t>Planned QKD </a:t>
            </a:r>
            <a:br>
              <a:rPr lang="da-DK" sz="4000" b="1" smtClean="0"/>
            </a:br>
            <a:r>
              <a:rPr lang="da-DK" sz="4000" b="1" smtClean="0"/>
              <a:t>scheme</a:t>
            </a:r>
            <a:endParaRPr 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2298653" y="5335832"/>
            <a:ext cx="1205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  <a:latin typeface="Cambria" panose="02040503050406030204" pitchFamily="18" charset="0"/>
              </a:rPr>
              <a:t>Bob</a:t>
            </a:r>
            <a:endParaRPr lang="en-US" sz="44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374463" y="903521"/>
            <a:ext cx="1463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  <a:latin typeface="Cambria" panose="02040503050406030204" pitchFamily="18" charset="0"/>
              </a:rPr>
              <a:t>Alice</a:t>
            </a:r>
            <a:endParaRPr lang="en-US" sz="44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62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Planned QKD  scheme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WorkshopFotonik-NJ</dc:title>
  <dc:creator>Nitin Jain</dc:creator>
  <dc:description>Planned QKD _x000d_scheme</dc:description>
  <cp:lastModifiedBy>Nitin Jain</cp:lastModifiedBy>
  <cp:revision>480</cp:revision>
  <dcterms:created xsi:type="dcterms:W3CDTF">2016-11-02T15:11:45Z</dcterms:created>
  <dcterms:modified xsi:type="dcterms:W3CDTF">2017-09-11T12:06:02Z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WorkshopFotonik-NJ</vt:lpwstr>
  </property>
  <property fmtid="{D5CDD505-2E9C-101B-9397-08002B2CF9AE}" pid="3" name="SlideDescription">
    <vt:lpwstr>Planned QKD _x000d_scheme</vt:lpwstr>
  </property>
</Properties>
</file>