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9.jpeg" ContentType="image/jpeg"/>
  <Override PartName="/ppt/media/image12.jpeg" ContentType="image/jpeg"/>
  <Override PartName="/ppt/media/image15.jpeg" ContentType="image/jpeg"/>
  <Override PartName="/ppt/media/image14.png" ContentType="image/pn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png" ContentType="image/png"/>
  <Override PartName="/ppt/media/image6.jpeg" ContentType="image/jpeg"/>
  <Override PartName="/ppt/media/image13.png" ContentType="image/png"/>
  <Override PartName="/ppt/media/image7.jpeg" ContentType="image/jpeg"/>
  <Override PartName="/ppt/media/image11.jpeg" ContentType="image/jpeg"/>
  <Override PartName="/ppt/media/image8.jpeg" ContentType="image/jpeg"/>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6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2" name="PlaceHolder 4"/>
          <p:cNvSpPr>
            <a:spLocks noGrp="1"/>
          </p:cNvSpPr>
          <p:nvPr>
            <p:ph type="dt" idx="1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3" name="PlaceHolder 5"/>
          <p:cNvSpPr>
            <a:spLocks noGrp="1"/>
          </p:cNvSpPr>
          <p:nvPr>
            <p:ph type="ftr" idx="1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4" name="PlaceHolder 6"/>
          <p:cNvSpPr>
            <a:spLocks noGrp="1"/>
          </p:cNvSpPr>
          <p:nvPr>
            <p:ph type="sldNum" idx="1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88D5814-4603-4B40-B4F7-8AFD3F948F1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381240" y="685800"/>
            <a:ext cx="6095520" cy="3428640"/>
          </a:xfrm>
          <a:prstGeom prst="rect">
            <a:avLst/>
          </a:prstGeom>
          <a:ln w="0">
            <a:noFill/>
          </a:ln>
        </p:spPr>
      </p:sp>
      <p:sp>
        <p:nvSpPr>
          <p:cNvPr id="155"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Info-theoretical security </a:t>
            </a:r>
            <a:r>
              <a:rPr b="0" lang="en" sz="1100" spc="-1" strike="noStrike">
                <a:solidFill>
                  <a:schemeClr val="dk1"/>
                </a:solidFill>
                <a:latin typeface="Arial"/>
              </a:rPr>
              <a:t>	</a:t>
            </a:r>
            <a:r>
              <a:rPr b="0" lang="en" sz="1100" spc="-1" strike="noStrike">
                <a:solidFill>
                  <a:schemeClr val="dk1"/>
                </a:solidFill>
                <a:latin typeface="Arial"/>
              </a:rPr>
              <a:t>	</a:t>
            </a:r>
            <a:r>
              <a:rPr b="0" lang="en" sz="1100" spc="-1" strike="noStrike">
                <a:solidFill>
                  <a:schemeClr val="dk1"/>
                </a:solidFill>
                <a:latin typeface="Arial"/>
              </a:rPr>
              <a:t>	</a:t>
            </a:r>
            <a:endParaRPr b="0" lang="en-US" sz="1100" spc="-1" strike="noStrike">
              <a:solidFill>
                <a:srgbClr val="000000"/>
              </a:solidFill>
              <a:latin typeface="Arial"/>
            </a:endParaRPr>
          </a:p>
          <a:p>
            <a:pPr indent="0">
              <a:lnSpc>
                <a:spcPct val="115000"/>
              </a:lnSpc>
              <a:spcBef>
                <a:spcPts val="1199"/>
              </a:spcBef>
              <a:buNone/>
              <a:tabLst>
                <a:tab algn="l" pos="0"/>
              </a:tabLst>
            </a:pPr>
            <a:r>
              <a:rPr b="0" lang="en" sz="1000" spc="-1" strike="noStrike">
                <a:solidFill>
                  <a:schemeClr val="dk1"/>
                </a:solidFill>
                <a:latin typeface="Arial"/>
              </a:rPr>
              <a:t>QKD was first suggested as BB84 protocol in (Ben- nett and Brassard, 1984) using polarization states of sin- gle photons as qubits (quantum bit states, generally be- ing in superpositions of the two basis states). By using non-orthogonal states and relying on the no-cloning the- orem, which forbids perfect copying of unknown quan- tum states (Wootters and Zurek, 1982), the protocol en- ables the trusted (honest) parties to ensure the security of the key, obtained from polarization encoding and mea- surements, and processed over an authenticated classi- cal channel. By randomly switching the preparation and measurement bases, the trusted parties accumulate the so-called raw key, which is then sifted during the bases reconciliation stage and is further classically processed to obtain the secret key. </a:t>
            </a:r>
            <a:r>
              <a:rPr b="0" lang="en" sz="1100" spc="-1" strike="noStrike">
                <a:solidFill>
                  <a:schemeClr val="dk1"/>
                </a:solidFill>
                <a:latin typeface="Arial"/>
              </a:rPr>
              <a:t>	</a:t>
            </a:r>
            <a:r>
              <a:rPr b="0" lang="en" sz="1100" spc="-1" strike="noStrike">
                <a:solidFill>
                  <a:schemeClr val="dk1"/>
                </a:solidFill>
                <a:latin typeface="Arial"/>
              </a:rPr>
              <a:t> </a:t>
            </a:r>
            <a:r>
              <a:rPr b="0" lang="en" sz="1100" spc="-1" strike="noStrike">
                <a:solidFill>
                  <a:schemeClr val="dk1"/>
                </a:solidFill>
                <a:latin typeface="Arial"/>
              </a:rPr>
              <a:t>	</a:t>
            </a:r>
            <a:r>
              <a:rPr b="0" lang="en" sz="1100" spc="-1" strike="noStrike">
                <a:solidFill>
                  <a:schemeClr val="dk1"/>
                </a:solidFill>
                <a:latin typeface="Arial"/>
              </a:rPr>
              <a:t>	</a:t>
            </a:r>
            <a:r>
              <a:rPr b="0" lang="en" sz="1100" spc="-1" strike="noStrike">
                <a:solidFill>
                  <a:schemeClr val="dk1"/>
                </a:solidFill>
                <a:latin typeface="Arial"/>
              </a:rPr>
              <a:t>	</a:t>
            </a:r>
            <a:r>
              <a:rPr b="0" lang="en" sz="1100" spc="-1" strike="noStrike">
                <a:solidFill>
                  <a:schemeClr val="dk1"/>
                </a:solidFill>
                <a:latin typeface="Arial"/>
              </a:rPr>
              <a:t>	</a:t>
            </a:r>
            <a:endParaRPr b="0" lang="en-US" sz="1100" spc="-1" strike="noStrike">
              <a:solidFill>
                <a:srgbClr val="000000"/>
              </a:solidFill>
              <a:latin typeface="Arial"/>
            </a:endParaRPr>
          </a:p>
          <a:p>
            <a:pPr indent="0">
              <a:lnSpc>
                <a:spcPct val="115000"/>
              </a:lnSpc>
              <a:spcBef>
                <a:spcPts val="1199"/>
              </a:spcBef>
              <a:spcAft>
                <a:spcPts val="1199"/>
              </a:spcAft>
              <a:buNone/>
              <a:tabLst>
                <a:tab algn="l" pos="0"/>
              </a:tabLst>
            </a:pPr>
            <a:r>
              <a:rPr b="0" lang="en" sz="1000" spc="-1" strike="noStrike">
                <a:solidFill>
                  <a:schemeClr val="dk1"/>
                </a:solidFill>
                <a:latin typeface="Arial"/>
              </a:rPr>
              <a:t>Since Eve ideally cannot distinguish be- tween P&amp;M and EB versions of the protocols, the lat- ter became not only a technical alternative, but also an ansatz for theoretical security analysis, as we discuss in </a:t>
            </a:r>
            <a:endParaRPr b="0" lang="en-US" sz="1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381240" y="685800"/>
            <a:ext cx="6095520" cy="3428640"/>
          </a:xfrm>
          <a:prstGeom prst="rect">
            <a:avLst/>
          </a:prstGeom>
          <a:ln w="0">
            <a:noFill/>
          </a:ln>
        </p:spPr>
      </p:sp>
      <p:sp>
        <p:nvSpPr>
          <p:cNvPr id="147"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I was 13 years old when the financial district </a:t>
            </a: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Lujiazui is Shanghai's gleaming financial district, located in Pudong, featuring iconic skyscrapers like the Oriental Pearl Tower, Shanghai Tower, and Shanghai World Financial Center that define the city's famous skyline along the Huangpu River.</a:t>
            </a:r>
            <a:endParaRPr b="0" lang="en-US" sz="11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381240" y="685800"/>
            <a:ext cx="6095520" cy="3428640"/>
          </a:xfrm>
          <a:prstGeom prst="rect">
            <a:avLst/>
          </a:prstGeom>
          <a:ln w="0">
            <a:noFill/>
          </a:ln>
        </p:spPr>
      </p:sp>
      <p:sp>
        <p:nvSpPr>
          <p:cNvPr id="14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Scientific progress is not to be taken for granted.</a:t>
            </a:r>
            <a:endParaRPr b="0" lang="en-US" sz="1100" spc="-1" strike="noStrike">
              <a:solidFill>
                <a:srgbClr val="000000"/>
              </a:solidFill>
              <a:latin typeface="Arial"/>
            </a:endParaRPr>
          </a:p>
          <a:p>
            <a:pPr indent="0">
              <a:lnSpc>
                <a:spcPct val="100000"/>
              </a:lnSpc>
              <a:buNone/>
              <a:tabLst>
                <a:tab algn="l" pos="0"/>
              </a:tabLst>
            </a:pPr>
            <a:r>
              <a:rPr b="0" lang="en" sz="1050" spc="-1" strike="noStrike">
                <a:solidFill>
                  <a:srgbClr val="1f1f1f"/>
                </a:solidFill>
                <a:highlight>
                  <a:srgbClr val="ffffff"/>
                </a:highlight>
                <a:latin typeface="Arial"/>
              </a:rPr>
              <a:t>British Petroleum through the '80s, whose aim was to enable researchers who would otherwise have difficulty obtaining funding through traditional means</a:t>
            </a:r>
            <a:endParaRPr b="0" lang="en-US" sz="1050" spc="-1" strike="noStrike">
              <a:solidFill>
                <a:srgbClr val="000000"/>
              </a:solidFill>
              <a:latin typeface="Arial"/>
            </a:endParaRPr>
          </a:p>
          <a:p>
            <a:pPr indent="0">
              <a:lnSpc>
                <a:spcPct val="100000"/>
              </a:lnSpc>
              <a:buNone/>
              <a:tabLst>
                <a:tab algn="l" pos="0"/>
              </a:tabLst>
            </a:pPr>
            <a:r>
              <a:rPr b="0" lang="en" sz="1050" spc="-1" strike="noStrike">
                <a:solidFill>
                  <a:srgbClr val="1f1f1f"/>
                </a:solidFill>
                <a:highlight>
                  <a:srgbClr val="ffffff"/>
                </a:highlight>
                <a:latin typeface="Arial"/>
              </a:rPr>
              <a:t>Science and technological advancement are the reasons for the prosperity shared by humanity, however it is not to be taken for granted.  Ever wonder what happens in those twenty years?</a:t>
            </a:r>
            <a:endParaRPr b="0" lang="en-US" sz="105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1240" y="685800"/>
            <a:ext cx="6095520" cy="3428640"/>
          </a:xfrm>
          <a:prstGeom prst="rect">
            <a:avLst/>
          </a:prstGeom>
          <a:ln w="0">
            <a:noFill/>
          </a:ln>
        </p:spPr>
      </p:sp>
      <p:sp>
        <p:nvSpPr>
          <p:cNvPr id="151"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A lot of work is done</a:t>
            </a:r>
            <a:endParaRPr b="0" lang="en-US" sz="11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381240" y="685800"/>
            <a:ext cx="6095520" cy="3428640"/>
          </a:xfrm>
          <a:prstGeom prst="rect">
            <a:avLst/>
          </a:prstGeom>
          <a:ln w="0">
            <a:noFill/>
          </a:ln>
        </p:spPr>
      </p:sp>
      <p:sp>
        <p:nvSpPr>
          <p:cNvPr id="153"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Cybersecurity </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sldNum" idx="1"/>
          </p:nvPr>
        </p:nvSpPr>
        <p:spPr/>
        <p:txBody>
          <a:bodyPr/>
          <a:p>
            <a:fld id="{F5D7D116-093E-4DAB-ABD7-20D01F7FBEA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5F8742B9-1F14-449D-8528-0BD08B88C1D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254AB469-8BF0-401B-ADA4-2682118ECAA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552A781-D54E-4F86-B46D-51552B71CC6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424AD02F-622D-44CA-A97B-0E1A6E9B18B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FC2B611C-F133-4041-848A-9F0BBCC7248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553F2759-3052-441F-8D4C-AB5E90712E0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5B233C5D-6174-4884-AEA6-D0214DE5B63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7"/>
          </p:nvPr>
        </p:nvSpPr>
        <p:spPr/>
        <p:txBody>
          <a:bodyPr/>
          <a:p>
            <a:fld id="{B1B50015-74DF-4D2C-8489-AF9258E816D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96FA751A-10F1-484A-BAD0-F4D2A68F34F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E159F2BB-8256-412E-9179-21AB7019926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cxnSp>
        <p:nvCxnSpPr>
          <p:cNvPr id="0" name="Google Shape;10;p2"/>
          <p:cNvCxnSpPr/>
          <p:nvPr/>
        </p:nvCxnSpPr>
        <p:spPr>
          <a:xfrm>
            <a:off x="2477520" y="415440"/>
            <a:ext cx="6244560" cy="360"/>
          </a:xfrm>
          <a:prstGeom prst="straightConnector1">
            <a:avLst/>
          </a:prstGeom>
          <a:ln w="38100">
            <a:solidFill>
              <a:srgbClr val="ffffff"/>
            </a:solidFill>
            <a:round/>
          </a:ln>
        </p:spPr>
      </p:cxnSp>
      <p:cxnSp>
        <p:nvCxnSpPr>
          <p:cNvPr id="1" name="Google Shape;11;p2"/>
          <p:cNvCxnSpPr/>
          <p:nvPr/>
        </p:nvCxnSpPr>
        <p:spPr>
          <a:xfrm>
            <a:off x="2477520" y="4739760"/>
            <a:ext cx="6244560" cy="360"/>
          </a:xfrm>
          <a:prstGeom prst="straightConnector1">
            <a:avLst/>
          </a:prstGeom>
          <a:ln w="19050">
            <a:solidFill>
              <a:srgbClr val="ffffff"/>
            </a:solidFill>
            <a:round/>
          </a:ln>
        </p:spPr>
      </p:cxnSp>
      <p:cxnSp>
        <p:nvCxnSpPr>
          <p:cNvPr id="2" name="Google Shape;12;p2"/>
          <p:cNvCxnSpPr/>
          <p:nvPr/>
        </p:nvCxnSpPr>
        <p:spPr>
          <a:xfrm>
            <a:off x="425160" y="415440"/>
            <a:ext cx="183600" cy="360"/>
          </a:xfrm>
          <a:prstGeom prst="straightConnector1">
            <a:avLst/>
          </a:prstGeom>
          <a:ln w="19050">
            <a:solidFill>
              <a:srgbClr val="ffffff"/>
            </a:solidFill>
            <a:round/>
          </a:ln>
        </p:spPr>
      </p:cxnSp>
      <p:sp>
        <p:nvSpPr>
          <p:cNvPr id="3" name="PlaceHolder 1"/>
          <p:cNvSpPr>
            <a:spLocks noGrp="1"/>
          </p:cNvSpPr>
          <p:nvPr>
            <p:ph type="title"/>
          </p:nvPr>
        </p:nvSpPr>
        <p:spPr>
          <a:xfrm>
            <a:off x="2371680" y="630360"/>
            <a:ext cx="6331320" cy="1541520"/>
          </a:xfrm>
          <a:prstGeom prst="rect">
            <a:avLst/>
          </a:prstGeom>
          <a:noFill/>
          <a:ln w="0">
            <a:noFill/>
          </a:ln>
        </p:spPr>
        <p:txBody>
          <a:bodyPr lIns="91440" rIns="91440" tIns="91440" bIns="91440" anchor="t">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4" name="PlaceHolder 2"/>
          <p:cNvSpPr>
            <a:spLocks noGrp="1"/>
          </p:cNvSpPr>
          <p:nvPr>
            <p:ph type="sldNum" idx="1"/>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lt1"/>
                </a:solidFill>
                <a:latin typeface="Lato"/>
                <a:ea typeface="Lato"/>
              </a:defRPr>
            </a:lvl1pPr>
          </a:lstStyle>
          <a:p>
            <a:pPr indent="0" algn="r">
              <a:lnSpc>
                <a:spcPct val="100000"/>
              </a:lnSpc>
              <a:buNone/>
              <a:tabLst>
                <a:tab algn="l" pos="0"/>
              </a:tabLst>
            </a:pPr>
            <a:fld id="{9DF18984-3329-4EEC-9070-5F2DFC246B3A}" type="slidenum">
              <a:rPr b="0" lang="en" sz="1000" spc="-1" strike="noStrike">
                <a:solidFill>
                  <a:schemeClr val="lt1"/>
                </a:solidFill>
                <a:latin typeface="Lato"/>
                <a:ea typeface="Lato"/>
              </a:rPr>
              <a:t>&lt;number&gt;</a:t>
            </a:fld>
            <a:endParaRPr b="0" lang="en-US" sz="1000" spc="-1" strike="noStrike">
              <a:solidFill>
                <a:srgbClr val="ffffff"/>
              </a:solidFill>
              <a:latin typeface="Times New Roman"/>
            </a:endParaRPr>
          </a:p>
        </p:txBody>
      </p:sp>
      <p:sp>
        <p:nvSpPr>
          <p:cNvPr id="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Google Shape;49;p9"/>
          <p:cNvSpPr/>
          <p:nvPr/>
        </p:nvSpPr>
        <p:spPr>
          <a:xfrm>
            <a:off x="4572000" y="0"/>
            <a:ext cx="4571640" cy="514332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ffffff"/>
              </a:solidFill>
              <a:latin typeface="Arial"/>
            </a:endParaRPr>
          </a:p>
        </p:txBody>
      </p:sp>
      <p:cxnSp>
        <p:nvCxnSpPr>
          <p:cNvPr id="51" name="Google Shape;50;p9"/>
          <p:cNvCxnSpPr/>
          <p:nvPr/>
        </p:nvCxnSpPr>
        <p:spPr>
          <a:xfrm>
            <a:off x="5029560" y="4495320"/>
            <a:ext cx="468720" cy="360"/>
          </a:xfrm>
          <a:prstGeom prst="straightConnector1">
            <a:avLst/>
          </a:prstGeom>
          <a:ln w="19050">
            <a:solidFill>
              <a:srgbClr val="ffffff"/>
            </a:solidFill>
            <a:round/>
          </a:ln>
        </p:spPr>
      </p:cxnSp>
      <p:sp>
        <p:nvSpPr>
          <p:cNvPr id="52" name="PlaceHolder 1"/>
          <p:cNvSpPr>
            <a:spLocks noGrp="1"/>
          </p:cNvSpPr>
          <p:nvPr>
            <p:ph type="title"/>
          </p:nvPr>
        </p:nvSpPr>
        <p:spPr>
          <a:xfrm>
            <a:off x="265680" y="1397520"/>
            <a:ext cx="4044960" cy="1317960"/>
          </a:xfrm>
          <a:prstGeom prst="rect">
            <a:avLst/>
          </a:prstGeom>
          <a:noFill/>
          <a:ln w="0">
            <a:noFill/>
          </a:ln>
        </p:spPr>
        <p:txBody>
          <a:bodyPr lIns="91440" rIns="91440" tIns="91440" bIns="91440" anchor="b">
            <a:no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53" name="PlaceHolder 2"/>
          <p:cNvSpPr>
            <a:spLocks noGrp="1"/>
          </p:cNvSpPr>
          <p:nvPr>
            <p:ph type="body"/>
          </p:nvPr>
        </p:nvSpPr>
        <p:spPr>
          <a:xfrm>
            <a:off x="4939560" y="724320"/>
            <a:ext cx="3836520" cy="369468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4" name="PlaceHolder 3"/>
          <p:cNvSpPr>
            <a:spLocks noGrp="1"/>
          </p:cNvSpPr>
          <p:nvPr>
            <p:ph type="sldNum" idx="10"/>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lt1"/>
                </a:solidFill>
                <a:latin typeface="Lato"/>
                <a:ea typeface="Lato"/>
              </a:defRPr>
            </a:lvl1pPr>
          </a:lstStyle>
          <a:p>
            <a:pPr indent="0" algn="r">
              <a:lnSpc>
                <a:spcPct val="100000"/>
              </a:lnSpc>
              <a:buNone/>
              <a:tabLst>
                <a:tab algn="l" pos="0"/>
              </a:tabLst>
            </a:pPr>
            <a:fld id="{5C493E41-3F38-4BFA-BB9F-3104BD701373}" type="slidenum">
              <a:rPr b="0" lang="en" sz="1000" spc="-1" strike="noStrike">
                <a:solidFill>
                  <a:schemeClr val="lt1"/>
                </a:solidFill>
                <a:latin typeface="Lato"/>
                <a:ea typeface="Lato"/>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55" name="Google Shape;56;p10"/>
          <p:cNvCxnSpPr/>
          <p:nvPr/>
        </p:nvCxnSpPr>
        <p:spPr>
          <a:xfrm>
            <a:off x="425160" y="4739760"/>
            <a:ext cx="8296920" cy="360"/>
          </a:xfrm>
          <a:prstGeom prst="straightConnector1">
            <a:avLst/>
          </a:prstGeom>
          <a:ln w="19050">
            <a:solidFill>
              <a:srgbClr val="000000"/>
            </a:solidFill>
            <a:round/>
          </a:ln>
        </p:spPr>
      </p:cxnSp>
      <p:cxnSp>
        <p:nvCxnSpPr>
          <p:cNvPr id="56" name="Google Shape;57;p10"/>
          <p:cNvCxnSpPr/>
          <p:nvPr/>
        </p:nvCxnSpPr>
        <p:spPr>
          <a:xfrm>
            <a:off x="425160" y="415440"/>
            <a:ext cx="183600" cy="360"/>
          </a:xfrm>
          <a:prstGeom prst="straightConnector1">
            <a:avLst/>
          </a:prstGeom>
          <a:ln w="19050">
            <a:solidFill>
              <a:srgbClr val="000000"/>
            </a:solidFill>
            <a:round/>
          </a:ln>
        </p:spPr>
      </p:cxnSp>
      <p:sp>
        <p:nvSpPr>
          <p:cNvPr id="57" name="PlaceHolder 1"/>
          <p:cNvSpPr>
            <a:spLocks noGrp="1"/>
          </p:cNvSpPr>
          <p:nvPr>
            <p:ph type="body"/>
          </p:nvPr>
        </p:nvSpPr>
        <p:spPr>
          <a:xfrm>
            <a:off x="327960" y="4226040"/>
            <a:ext cx="8388360" cy="39312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8" name="PlaceHolder 2"/>
          <p:cNvSpPr>
            <a:spLocks noGrp="1"/>
          </p:cNvSpPr>
          <p:nvPr>
            <p:ph type="sldNum" idx="11"/>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Lato"/>
                <a:ea typeface="Lato"/>
              </a:defRPr>
            </a:lvl1pPr>
          </a:lstStyle>
          <a:p>
            <a:pPr indent="0" algn="r">
              <a:lnSpc>
                <a:spcPct val="100000"/>
              </a:lnSpc>
              <a:buNone/>
              <a:tabLst>
                <a:tab algn="l" pos="0"/>
              </a:tabLst>
            </a:pPr>
            <a:fld id="{D29E25EB-35BB-4B3C-8617-3CB26DBC42DD}" type="slidenum">
              <a:rPr b="0" lang="en" sz="1000" spc="-1" strike="noStrike">
                <a:solidFill>
                  <a:schemeClr val="dk2"/>
                </a:solidFill>
                <a:latin typeface="Lato"/>
                <a:ea typeface="Lato"/>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 name="Google Shape;61;p11"/>
          <p:cNvCxnSpPr/>
          <p:nvPr/>
        </p:nvCxnSpPr>
        <p:spPr>
          <a:xfrm>
            <a:off x="425160" y="4739760"/>
            <a:ext cx="8296920" cy="360"/>
          </a:xfrm>
          <a:prstGeom prst="straightConnector1">
            <a:avLst/>
          </a:prstGeom>
          <a:ln w="19050">
            <a:solidFill>
              <a:srgbClr val="000000"/>
            </a:solidFill>
            <a:round/>
          </a:ln>
        </p:spPr>
      </p:cxnSp>
      <p:cxnSp>
        <p:nvCxnSpPr>
          <p:cNvPr id="9" name="Google Shape;62;p11"/>
          <p:cNvCxnSpPr/>
          <p:nvPr/>
        </p:nvCxnSpPr>
        <p:spPr>
          <a:xfrm>
            <a:off x="425160" y="415440"/>
            <a:ext cx="8296920" cy="360"/>
          </a:xfrm>
          <a:prstGeom prst="straightConnector1">
            <a:avLst/>
          </a:prstGeom>
          <a:ln w="38100">
            <a:solidFill>
              <a:srgbClr val="000000"/>
            </a:solidFill>
            <a:round/>
          </a:ln>
        </p:spPr>
      </p:cxnSp>
      <p:sp>
        <p:nvSpPr>
          <p:cNvPr id="10" name="PlaceHolder 1"/>
          <p:cNvSpPr>
            <a:spLocks noGrp="1"/>
          </p:cNvSpPr>
          <p:nvPr>
            <p:ph type="title"/>
          </p:nvPr>
        </p:nvSpPr>
        <p:spPr>
          <a:xfrm>
            <a:off x="853920" y="1305000"/>
            <a:ext cx="7435800" cy="1537920"/>
          </a:xfrm>
          <a:prstGeom prst="rect">
            <a:avLst/>
          </a:prstGeom>
          <a:noFill/>
          <a:ln w="0">
            <a:noFill/>
          </a:ln>
        </p:spPr>
        <p:txBody>
          <a:bodyPr lIns="91440" rIns="91440" tIns="91440" bIns="91440" anchor="ctr">
            <a:noAutofit/>
          </a:bodyPr>
          <a:p>
            <a:pPr indent="0" algn="ctr">
              <a:lnSpc>
                <a:spcPct val="100000"/>
              </a:lnSpc>
              <a:buNone/>
            </a:pPr>
            <a:r>
              <a:rPr b="1" lang="en-US" sz="9600" spc="-1" strike="noStrike">
                <a:solidFill>
                  <a:schemeClr val="dk1"/>
                </a:solidFill>
                <a:latin typeface="Lato"/>
                <a:ea typeface="Lato"/>
              </a:rPr>
              <a:t>xx%</a:t>
            </a:r>
            <a:endParaRPr b="0" lang="en-US" sz="9600" spc="-1" strike="noStrike">
              <a:solidFill>
                <a:srgbClr val="000000"/>
              </a:solidFill>
              <a:latin typeface="Arial"/>
            </a:endParaRPr>
          </a:p>
        </p:txBody>
      </p:sp>
      <p:sp>
        <p:nvSpPr>
          <p:cNvPr id="11" name="PlaceHolder 2"/>
          <p:cNvSpPr>
            <a:spLocks noGrp="1"/>
          </p:cNvSpPr>
          <p:nvPr>
            <p:ph type="body"/>
          </p:nvPr>
        </p:nvSpPr>
        <p:spPr>
          <a:xfrm>
            <a:off x="853920" y="2919600"/>
            <a:ext cx="7435800" cy="10713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 name="PlaceHolder 3"/>
          <p:cNvSpPr>
            <a:spLocks noGrp="1"/>
          </p:cNvSpPr>
          <p:nvPr>
            <p:ph type="sldNum" idx="2"/>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Lato"/>
                <a:ea typeface="Lato"/>
              </a:defRPr>
            </a:lvl1pPr>
          </a:lstStyle>
          <a:p>
            <a:pPr indent="0" algn="r">
              <a:lnSpc>
                <a:spcPct val="100000"/>
              </a:lnSpc>
              <a:buNone/>
              <a:tabLst>
                <a:tab algn="l" pos="0"/>
              </a:tabLst>
            </a:pPr>
            <a:fld id="{6D076097-7355-47F3-93B0-B6F476601D3A}" type="slidenum">
              <a:rPr b="0" lang="en" sz="1000" spc="-1" strike="noStrike">
                <a:solidFill>
                  <a:schemeClr val="dk2"/>
                </a:solidFill>
                <a:latin typeface="Lato"/>
                <a:ea typeface="Lato"/>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sldNum" idx="3"/>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Lato"/>
                <a:ea typeface="Lato"/>
              </a:defRPr>
            </a:lvl1pPr>
          </a:lstStyle>
          <a:p>
            <a:pPr indent="0" algn="r">
              <a:lnSpc>
                <a:spcPct val="100000"/>
              </a:lnSpc>
              <a:buNone/>
              <a:tabLst>
                <a:tab algn="l" pos="0"/>
              </a:tabLst>
            </a:pPr>
            <a:fld id="{4426B90D-923C-49E6-990C-80AA528406A7}" type="slidenum">
              <a:rPr b="0" lang="en" sz="1000" spc="-1" strike="noStrike">
                <a:solidFill>
                  <a:schemeClr val="dk2"/>
                </a:solidFill>
                <a:latin typeface="Lato"/>
                <a:ea typeface="Lato"/>
              </a:rPr>
              <a:t>&lt;number&gt;</a:t>
            </a:fld>
            <a:endParaRPr b="0" lang="en-US" sz="1000" spc="-1" strike="noStrike">
              <a:solidFill>
                <a:srgbClr val="000000"/>
              </a:solidFill>
              <a:latin typeface="Times New Roman"/>
            </a:endParaRPr>
          </a:p>
        </p:txBody>
      </p:sp>
      <p:sp>
        <p:nvSpPr>
          <p:cNvPr id="1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cxnSp>
        <p:nvCxnSpPr>
          <p:cNvPr id="16" name="Google Shape;17;p3"/>
          <p:cNvCxnSpPr/>
          <p:nvPr/>
        </p:nvCxnSpPr>
        <p:spPr>
          <a:xfrm>
            <a:off x="425160" y="415440"/>
            <a:ext cx="8296920" cy="360"/>
          </a:xfrm>
          <a:prstGeom prst="straightConnector1">
            <a:avLst/>
          </a:prstGeom>
          <a:ln w="38100">
            <a:solidFill>
              <a:srgbClr val="ffffff"/>
            </a:solidFill>
            <a:round/>
          </a:ln>
        </p:spPr>
      </p:cxnSp>
      <p:cxnSp>
        <p:nvCxnSpPr>
          <p:cNvPr id="17" name="Google Shape;18;p3"/>
          <p:cNvCxnSpPr/>
          <p:nvPr/>
        </p:nvCxnSpPr>
        <p:spPr>
          <a:xfrm>
            <a:off x="425160" y="4739760"/>
            <a:ext cx="8296920" cy="360"/>
          </a:xfrm>
          <a:prstGeom prst="straightConnector1">
            <a:avLst/>
          </a:prstGeom>
          <a:ln w="19050">
            <a:solidFill>
              <a:srgbClr val="ffffff"/>
            </a:solidFill>
            <a:round/>
          </a:ln>
        </p:spPr>
      </p:cxnSp>
      <p:sp>
        <p:nvSpPr>
          <p:cNvPr id="18" name="PlaceHolder 1"/>
          <p:cNvSpPr>
            <a:spLocks noGrp="1"/>
          </p:cNvSpPr>
          <p:nvPr>
            <p:ph type="title"/>
          </p:nvPr>
        </p:nvSpPr>
        <p:spPr>
          <a:xfrm>
            <a:off x="406440" y="1806840"/>
            <a:ext cx="8296560" cy="1541520"/>
          </a:xfrm>
          <a:prstGeom prst="rect">
            <a:avLst/>
          </a:prstGeom>
          <a:noFill/>
          <a:ln w="0">
            <a:noFill/>
          </a:ln>
        </p:spPr>
        <p:txBody>
          <a:bodyPr lIns="91440" rIns="91440" tIns="91440" bIns="91440" anchor="ctr">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9" name="PlaceHolder 2"/>
          <p:cNvSpPr>
            <a:spLocks noGrp="1"/>
          </p:cNvSpPr>
          <p:nvPr>
            <p:ph type="sldNum" idx="4"/>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lt1"/>
                </a:solidFill>
                <a:latin typeface="Lato"/>
                <a:ea typeface="Lato"/>
              </a:defRPr>
            </a:lvl1pPr>
          </a:lstStyle>
          <a:p>
            <a:pPr indent="0" algn="r">
              <a:lnSpc>
                <a:spcPct val="100000"/>
              </a:lnSpc>
              <a:buNone/>
              <a:tabLst>
                <a:tab algn="l" pos="0"/>
              </a:tabLst>
            </a:pPr>
            <a:fld id="{BC160548-938C-44CF-A940-B36478F3CAA4}" type="slidenum">
              <a:rPr b="0" lang="en" sz="1000" spc="-1" strike="noStrike">
                <a:solidFill>
                  <a:schemeClr val="lt1"/>
                </a:solidFill>
                <a:latin typeface="Lato"/>
                <a:ea typeface="Lato"/>
              </a:rPr>
              <a:t>&lt;number&gt;</a:t>
            </a:fld>
            <a:endParaRPr b="0" lang="en-U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20" name="Google Shape;22;p4"/>
          <p:cNvCxnSpPr/>
          <p:nvPr/>
        </p:nvCxnSpPr>
        <p:spPr>
          <a:xfrm>
            <a:off x="2477520" y="415440"/>
            <a:ext cx="6244560" cy="360"/>
          </a:xfrm>
          <a:prstGeom prst="straightConnector1">
            <a:avLst/>
          </a:prstGeom>
          <a:ln w="38100">
            <a:solidFill>
              <a:srgbClr val="000000"/>
            </a:solidFill>
            <a:round/>
          </a:ln>
        </p:spPr>
      </p:cxnSp>
      <p:cxnSp>
        <p:nvCxnSpPr>
          <p:cNvPr id="21" name="Google Shape;23;p4"/>
          <p:cNvCxnSpPr/>
          <p:nvPr/>
        </p:nvCxnSpPr>
        <p:spPr>
          <a:xfrm>
            <a:off x="2477520" y="4739760"/>
            <a:ext cx="6244560" cy="360"/>
          </a:xfrm>
          <a:prstGeom prst="straightConnector1">
            <a:avLst/>
          </a:prstGeom>
          <a:ln w="19050">
            <a:solidFill>
              <a:srgbClr val="000000"/>
            </a:solidFill>
            <a:round/>
          </a:ln>
        </p:spPr>
      </p:cxnSp>
      <p:cxnSp>
        <p:nvCxnSpPr>
          <p:cNvPr id="22" name="Google Shape;24;p4"/>
          <p:cNvCxnSpPr/>
          <p:nvPr/>
        </p:nvCxnSpPr>
        <p:spPr>
          <a:xfrm>
            <a:off x="425160" y="415440"/>
            <a:ext cx="183600" cy="360"/>
          </a:xfrm>
          <a:prstGeom prst="straightConnector1">
            <a:avLst/>
          </a:prstGeom>
          <a:ln w="19050">
            <a:solidFill>
              <a:srgbClr val="000000"/>
            </a:solidFill>
            <a:round/>
          </a:ln>
        </p:spPr>
      </p:cxnSp>
      <p:sp>
        <p:nvSpPr>
          <p:cNvPr id="23" name="PlaceHolder 1"/>
          <p:cNvSpPr>
            <a:spLocks noGrp="1"/>
          </p:cNvSpPr>
          <p:nvPr>
            <p:ph type="title"/>
          </p:nvPr>
        </p:nvSpPr>
        <p:spPr>
          <a:xfrm>
            <a:off x="2400120" y="576000"/>
            <a:ext cx="6321240" cy="63504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4" name="PlaceHolder 2"/>
          <p:cNvSpPr>
            <a:spLocks noGrp="1"/>
          </p:cNvSpPr>
          <p:nvPr>
            <p:ph type="body"/>
          </p:nvPr>
        </p:nvSpPr>
        <p:spPr>
          <a:xfrm>
            <a:off x="2410200" y="1595880"/>
            <a:ext cx="6321240" cy="3002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sldNum" idx="5"/>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Lato"/>
                <a:ea typeface="Lato"/>
              </a:defRPr>
            </a:lvl1pPr>
          </a:lstStyle>
          <a:p>
            <a:pPr indent="0" algn="r">
              <a:lnSpc>
                <a:spcPct val="100000"/>
              </a:lnSpc>
              <a:buNone/>
              <a:tabLst>
                <a:tab algn="l" pos="0"/>
              </a:tabLst>
            </a:pPr>
            <a:fld id="{2D7B3F08-D445-4E16-9B70-2B4E9DAF70C2}" type="slidenum">
              <a:rPr b="0" lang="en" sz="1000" spc="-1" strike="noStrike">
                <a:solidFill>
                  <a:schemeClr val="dk2"/>
                </a:solidFill>
                <a:latin typeface="Lato"/>
                <a:ea typeface="Lato"/>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28" name="Google Shape;29;p5"/>
          <p:cNvCxnSpPr/>
          <p:nvPr/>
        </p:nvCxnSpPr>
        <p:spPr>
          <a:xfrm>
            <a:off x="2477520" y="415440"/>
            <a:ext cx="6244560" cy="360"/>
          </a:xfrm>
          <a:prstGeom prst="straightConnector1">
            <a:avLst/>
          </a:prstGeom>
          <a:ln w="38100">
            <a:solidFill>
              <a:srgbClr val="000000"/>
            </a:solidFill>
            <a:round/>
          </a:ln>
        </p:spPr>
      </p:cxnSp>
      <p:cxnSp>
        <p:nvCxnSpPr>
          <p:cNvPr id="29" name="Google Shape;30;p5"/>
          <p:cNvCxnSpPr/>
          <p:nvPr/>
        </p:nvCxnSpPr>
        <p:spPr>
          <a:xfrm>
            <a:off x="2477520" y="4739760"/>
            <a:ext cx="6244560" cy="360"/>
          </a:xfrm>
          <a:prstGeom prst="straightConnector1">
            <a:avLst/>
          </a:prstGeom>
          <a:ln w="19050">
            <a:solidFill>
              <a:srgbClr val="000000"/>
            </a:solidFill>
            <a:round/>
          </a:ln>
        </p:spPr>
      </p:cxnSp>
      <p:cxnSp>
        <p:nvCxnSpPr>
          <p:cNvPr id="30" name="Google Shape;31;p5"/>
          <p:cNvCxnSpPr/>
          <p:nvPr/>
        </p:nvCxnSpPr>
        <p:spPr>
          <a:xfrm>
            <a:off x="425160" y="415440"/>
            <a:ext cx="183600" cy="360"/>
          </a:xfrm>
          <a:prstGeom prst="straightConnector1">
            <a:avLst/>
          </a:prstGeom>
          <a:ln w="19050">
            <a:solidFill>
              <a:srgbClr val="000000"/>
            </a:solidFill>
            <a:round/>
          </a:ln>
        </p:spPr>
      </p:cxnSp>
      <p:sp>
        <p:nvSpPr>
          <p:cNvPr id="31" name="PlaceHolder 1"/>
          <p:cNvSpPr>
            <a:spLocks noGrp="1"/>
          </p:cNvSpPr>
          <p:nvPr>
            <p:ph type="title"/>
          </p:nvPr>
        </p:nvSpPr>
        <p:spPr>
          <a:xfrm>
            <a:off x="2400120" y="576000"/>
            <a:ext cx="6321240" cy="63504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32" name="PlaceHolder 2"/>
          <p:cNvSpPr>
            <a:spLocks noGrp="1"/>
          </p:cNvSpPr>
          <p:nvPr>
            <p:ph type="body"/>
          </p:nvPr>
        </p:nvSpPr>
        <p:spPr>
          <a:xfrm>
            <a:off x="2400480" y="1602720"/>
            <a:ext cx="3071160" cy="3002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33" name="PlaceHolder 3"/>
          <p:cNvSpPr>
            <a:spLocks noGrp="1"/>
          </p:cNvSpPr>
          <p:nvPr>
            <p:ph type="body"/>
          </p:nvPr>
        </p:nvSpPr>
        <p:spPr>
          <a:xfrm>
            <a:off x="5650560" y="1602720"/>
            <a:ext cx="3071160" cy="3002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34" name="PlaceHolder 4"/>
          <p:cNvSpPr>
            <a:spLocks noGrp="1"/>
          </p:cNvSpPr>
          <p:nvPr>
            <p:ph type="sldNum" idx="6"/>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Lato"/>
                <a:ea typeface="Lato"/>
              </a:defRPr>
            </a:lvl1pPr>
          </a:lstStyle>
          <a:p>
            <a:pPr indent="0" algn="r">
              <a:lnSpc>
                <a:spcPct val="100000"/>
              </a:lnSpc>
              <a:buNone/>
              <a:tabLst>
                <a:tab algn="l" pos="0"/>
              </a:tabLst>
            </a:pPr>
            <a:fld id="{16EC66A9-D5A7-45DD-A92E-46E64EC742A8}" type="slidenum">
              <a:rPr b="0" lang="en" sz="1000" spc="-1" strike="noStrike">
                <a:solidFill>
                  <a:schemeClr val="dk2"/>
                </a:solidFill>
                <a:latin typeface="Lato"/>
                <a:ea typeface="Lato"/>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03480" y="411480"/>
            <a:ext cx="8520120" cy="63936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39" name="PlaceHolder 2"/>
          <p:cNvSpPr>
            <a:spLocks noGrp="1"/>
          </p:cNvSpPr>
          <p:nvPr>
            <p:ph type="sldNum" idx="7"/>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Lato"/>
                <a:ea typeface="Lato"/>
              </a:defRPr>
            </a:lvl1pPr>
          </a:lstStyle>
          <a:p>
            <a:pPr indent="0" algn="r">
              <a:lnSpc>
                <a:spcPct val="100000"/>
              </a:lnSpc>
              <a:buNone/>
              <a:tabLst>
                <a:tab algn="l" pos="0"/>
              </a:tabLst>
            </a:pPr>
            <a:fld id="{1E37200D-0E0A-4200-8606-1C473CF06FDC}" type="slidenum">
              <a:rPr b="0" lang="en" sz="1000" spc="-1" strike="noStrike">
                <a:solidFill>
                  <a:schemeClr val="dk2"/>
                </a:solidFill>
                <a:latin typeface="Lato"/>
                <a:ea typeface="Lato"/>
              </a:rPr>
              <a:t>&lt;number&gt;</a:t>
            </a:fld>
            <a:endParaRPr b="0" lang="en-US" sz="1000" spc="-1" strike="noStrike">
              <a:solidFill>
                <a:srgbClr val="000000"/>
              </a:solidFill>
              <a:latin typeface="Times New Roman"/>
            </a:endParaRP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42" name="Google Shape;40;p7"/>
          <p:cNvCxnSpPr/>
          <p:nvPr/>
        </p:nvCxnSpPr>
        <p:spPr>
          <a:xfrm>
            <a:off x="425160" y="415440"/>
            <a:ext cx="183600" cy="360"/>
          </a:xfrm>
          <a:prstGeom prst="straightConnector1">
            <a:avLst/>
          </a:prstGeom>
          <a:ln w="19050">
            <a:solidFill>
              <a:srgbClr val="000000"/>
            </a:solidFill>
            <a:round/>
          </a:ln>
        </p:spPr>
      </p:cxnSp>
      <p:sp>
        <p:nvSpPr>
          <p:cNvPr id="43" name="PlaceHolder 1"/>
          <p:cNvSpPr>
            <a:spLocks noGrp="1"/>
          </p:cNvSpPr>
          <p:nvPr>
            <p:ph type="title"/>
          </p:nvPr>
        </p:nvSpPr>
        <p:spPr>
          <a:xfrm>
            <a:off x="319680" y="936720"/>
            <a:ext cx="2807640" cy="755280"/>
          </a:xfrm>
          <a:prstGeom prst="rect">
            <a:avLst/>
          </a:prstGeom>
          <a:no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4" name="PlaceHolder 2"/>
          <p:cNvSpPr>
            <a:spLocks noGrp="1"/>
          </p:cNvSpPr>
          <p:nvPr>
            <p:ph type="body"/>
          </p:nvPr>
        </p:nvSpPr>
        <p:spPr>
          <a:xfrm>
            <a:off x="319680" y="1846800"/>
            <a:ext cx="2807640" cy="28058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45" name="PlaceHolder 3"/>
          <p:cNvSpPr>
            <a:spLocks noGrp="1"/>
          </p:cNvSpPr>
          <p:nvPr>
            <p:ph type="sldNum" idx="8"/>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Lato"/>
                <a:ea typeface="Lato"/>
              </a:defRPr>
            </a:lvl1pPr>
          </a:lstStyle>
          <a:p>
            <a:pPr indent="0" algn="r">
              <a:lnSpc>
                <a:spcPct val="100000"/>
              </a:lnSpc>
              <a:buNone/>
              <a:tabLst>
                <a:tab algn="l" pos="0"/>
              </a:tabLst>
            </a:pPr>
            <a:fld id="{B41FE502-55CA-4A18-AE04-129215FB805A}" type="slidenum">
              <a:rPr b="0" lang="en" sz="1000" spc="-1" strike="noStrike">
                <a:solidFill>
                  <a:schemeClr val="dk2"/>
                </a:solidFill>
                <a:latin typeface="Lato"/>
                <a:ea typeface="Lato"/>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3535"/>
        </a:solidFill>
      </p:bgPr>
    </p:bg>
    <p:spTree>
      <p:nvGrpSpPr>
        <p:cNvPr id="1" name=""/>
        <p:cNvGrpSpPr/>
        <p:nvPr/>
      </p:nvGrpSpPr>
      <p:grpSpPr>
        <a:xfrm>
          <a:off x="0" y="0"/>
          <a:ext cx="0" cy="0"/>
          <a:chOff x="0" y="0"/>
          <a:chExt cx="0" cy="0"/>
        </a:xfrm>
      </p:grpSpPr>
      <p:cxnSp>
        <p:nvCxnSpPr>
          <p:cNvPr id="46" name="Google Shape;45;p8"/>
          <p:cNvCxnSpPr/>
          <p:nvPr/>
        </p:nvCxnSpPr>
        <p:spPr>
          <a:xfrm>
            <a:off x="425160" y="415440"/>
            <a:ext cx="183600" cy="360"/>
          </a:xfrm>
          <a:prstGeom prst="straightConnector1">
            <a:avLst/>
          </a:prstGeom>
          <a:ln w="19050">
            <a:solidFill>
              <a:srgbClr val="ffffff"/>
            </a:solidFill>
            <a:round/>
          </a:ln>
        </p:spPr>
      </p:cxnSp>
      <p:sp>
        <p:nvSpPr>
          <p:cNvPr id="47" name="PlaceHolder 1"/>
          <p:cNvSpPr>
            <a:spLocks noGrp="1"/>
          </p:cNvSpPr>
          <p:nvPr>
            <p:ph type="title"/>
          </p:nvPr>
        </p:nvSpPr>
        <p:spPr>
          <a:xfrm>
            <a:off x="282960" y="712080"/>
            <a:ext cx="6243840" cy="3835080"/>
          </a:xfrm>
          <a:prstGeom prst="rect">
            <a:avLst/>
          </a:prstGeom>
          <a:noFill/>
          <a:ln w="0">
            <a:noFill/>
          </a:ln>
        </p:spPr>
        <p:txBody>
          <a:bodyPr lIns="91440" rIns="91440" tIns="91440" bIns="91440" anchor="ctr">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48" name="PlaceHolder 2"/>
          <p:cNvSpPr>
            <a:spLocks noGrp="1"/>
          </p:cNvSpPr>
          <p:nvPr>
            <p:ph type="sldNum" idx="9"/>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lt1"/>
                </a:solidFill>
                <a:latin typeface="Lato"/>
                <a:ea typeface="Lato"/>
              </a:defRPr>
            </a:lvl1pPr>
          </a:lstStyle>
          <a:p>
            <a:pPr indent="0" algn="r">
              <a:lnSpc>
                <a:spcPct val="100000"/>
              </a:lnSpc>
              <a:buNone/>
              <a:tabLst>
                <a:tab algn="l" pos="0"/>
              </a:tabLst>
            </a:pPr>
            <a:fld id="{DF98F619-D8A7-42B9-80B9-3A51D8CCA84F}" type="slidenum">
              <a:rPr b="0" lang="en" sz="1000" spc="-1" strike="noStrike">
                <a:solidFill>
                  <a:schemeClr val="lt1"/>
                </a:solidFill>
                <a:latin typeface="Lato"/>
                <a:ea typeface="Lato"/>
              </a:rPr>
              <a:t>&lt;number&gt;</a:t>
            </a:fld>
            <a:endParaRPr b="0" lang="en-US" sz="1000" spc="-1" strike="noStrike">
              <a:solidFill>
                <a:srgbClr val="ffffff"/>
              </a:solidFill>
              <a:latin typeface="Times New Roman"/>
            </a:endParaRPr>
          </a:p>
        </p:txBody>
      </p:sp>
      <p:sp>
        <p:nvSpPr>
          <p:cNvPr id="4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arxiv.org/abs/2501.12801" TargetMode="External"/><Relationship Id="rId2" Type="http://schemas.openxmlformats.org/officeDocument/2006/relationships/slideLayout" Target="../slideLayouts/slideLayout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hyperlink" Target="https://arxiv.org/abs/2501.12801" TargetMode="External"/><Relationship Id="rId3"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371680" y="630360"/>
            <a:ext cx="6331320" cy="1541520"/>
          </a:xfrm>
          <a:prstGeom prst="rect">
            <a:avLst/>
          </a:prstGeom>
          <a:noFill/>
          <a:ln w="0">
            <a:noFill/>
          </a:ln>
        </p:spPr>
        <p:txBody>
          <a:bodyPr lIns="91440" rIns="91440" tIns="91440" bIns="91440" anchor="t">
            <a:noAutofit/>
          </a:bodyPr>
          <a:p>
            <a:pPr indent="0">
              <a:lnSpc>
                <a:spcPct val="100000"/>
              </a:lnSpc>
              <a:buNone/>
              <a:tabLst>
                <a:tab algn="l" pos="0"/>
              </a:tabLst>
            </a:pPr>
            <a:r>
              <a:rPr b="1" lang="en" sz="4800" spc="-1" strike="noStrike">
                <a:solidFill>
                  <a:schemeClr val="lt1"/>
                </a:solidFill>
                <a:latin typeface="Raleway"/>
                <a:ea typeface="Raleway"/>
              </a:rPr>
              <a:t>Consider building</a:t>
            </a:r>
            <a:endParaRPr b="0" lang="en-US" sz="4800" spc="-1" strike="noStrike">
              <a:solidFill>
                <a:srgbClr val="000000"/>
              </a:solidFill>
              <a:latin typeface="Arial"/>
            </a:endParaRPr>
          </a:p>
          <a:p>
            <a:pPr indent="0">
              <a:lnSpc>
                <a:spcPct val="100000"/>
              </a:lnSpc>
              <a:buNone/>
              <a:tabLst>
                <a:tab algn="l" pos="0"/>
              </a:tabLst>
            </a:pPr>
            <a:endParaRPr b="0" lang="en-US" sz="4800" spc="-1" strike="noStrike">
              <a:solidFill>
                <a:srgbClr val="000000"/>
              </a:solidFill>
              <a:latin typeface="Arial"/>
            </a:endParaRPr>
          </a:p>
        </p:txBody>
      </p:sp>
      <p:sp>
        <p:nvSpPr>
          <p:cNvPr id="66" name="PlaceHolder 2"/>
          <p:cNvSpPr>
            <a:spLocks noGrp="1"/>
          </p:cNvSpPr>
          <p:nvPr>
            <p:ph type="subTitle"/>
          </p:nvPr>
        </p:nvSpPr>
        <p:spPr>
          <a:xfrm>
            <a:off x="2371680" y="2709000"/>
            <a:ext cx="6331320" cy="1241280"/>
          </a:xfrm>
          <a:prstGeom prst="rect">
            <a:avLst/>
          </a:prstGeom>
          <a:noFill/>
          <a:ln w="0">
            <a:noFill/>
          </a:ln>
        </p:spPr>
        <p:txBody>
          <a:bodyPr lIns="91440" rIns="91440" tIns="91440" bIns="91440" anchor="b">
            <a:noAutofit/>
          </a:bodyPr>
          <a:p>
            <a:pPr marL="457200" indent="0">
              <a:lnSpc>
                <a:spcPct val="100000"/>
              </a:lnSpc>
              <a:buNone/>
              <a:tabLst>
                <a:tab algn="l" pos="0"/>
              </a:tabLst>
            </a:pPr>
            <a:r>
              <a:rPr b="1" lang="en" sz="2300" spc="-1" strike="noStrike">
                <a:solidFill>
                  <a:schemeClr val="lt1"/>
                </a:solidFill>
                <a:latin typeface="Raleway"/>
                <a:ea typeface="Raleway"/>
              </a:rPr>
              <a:t>Approaching financial applications with quantum resources</a:t>
            </a:r>
            <a:endParaRPr b="0" lang="en-US" sz="2300" spc="-1" strike="noStrike">
              <a:solidFill>
                <a:srgbClr val="ffffff"/>
              </a:solidFill>
              <a:latin typeface="Arial"/>
            </a:endParaRPr>
          </a:p>
        </p:txBody>
      </p:sp>
      <p:sp>
        <p:nvSpPr>
          <p:cNvPr id="67" name="PlaceHolder 3"/>
          <p:cNvSpPr>
            <a:spLocks noGrp="1"/>
          </p:cNvSpPr>
          <p:nvPr>
            <p:ph type="subTitle"/>
          </p:nvPr>
        </p:nvSpPr>
        <p:spPr>
          <a:xfrm>
            <a:off x="2371680" y="4248360"/>
            <a:ext cx="6331320" cy="446760"/>
          </a:xfrm>
          <a:prstGeom prst="rect">
            <a:avLst/>
          </a:prstGeom>
          <a:noFill/>
          <a:ln w="0">
            <a:noFill/>
          </a:ln>
        </p:spPr>
        <p:txBody>
          <a:bodyPr lIns="91440" rIns="91440" tIns="91440" bIns="91440" anchor="b">
            <a:noAutofit/>
          </a:bodyPr>
          <a:p>
            <a:pPr marL="457200" indent="0">
              <a:lnSpc>
                <a:spcPct val="100000"/>
              </a:lnSpc>
              <a:buNone/>
              <a:tabLst>
                <a:tab algn="l" pos="0"/>
              </a:tabLst>
            </a:pPr>
            <a:r>
              <a:rPr b="1" lang="en" sz="2300" spc="-1" strike="noStrike">
                <a:solidFill>
                  <a:schemeClr val="lt1"/>
                </a:solidFill>
                <a:latin typeface="Raleway"/>
                <a:ea typeface="Raleway"/>
              </a:rPr>
              <a:t>Luna Zhang @ QST-HACK2025</a:t>
            </a:r>
            <a:endParaRPr b="0" lang="en-US"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03480" y="411480"/>
            <a:ext cx="8520120" cy="63936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lt2"/>
                </a:solidFill>
                <a:latin typeface="Raleway"/>
                <a:ea typeface="Raleway"/>
              </a:rPr>
              <a:t>QKD milestones</a:t>
            </a:r>
            <a:endParaRPr b="0" lang="en-US" sz="3000" spc="-1" strike="noStrike">
              <a:solidFill>
                <a:srgbClr val="000000"/>
              </a:solidFill>
              <a:latin typeface="Arial"/>
            </a:endParaRPr>
          </a:p>
        </p:txBody>
      </p:sp>
      <p:graphicFrame>
        <p:nvGraphicFramePr>
          <p:cNvPr id="94" name="Google Shape;137;p22"/>
          <p:cNvGraphicFramePr/>
          <p:nvPr/>
        </p:nvGraphicFramePr>
        <p:xfrm>
          <a:off x="323280" y="2394000"/>
          <a:ext cx="8522280" cy="718920"/>
        </p:xfrm>
        <a:graphic>
          <a:graphicData uri="http://schemas.openxmlformats.org/drawingml/2006/table">
            <a:tbl>
              <a:tblPr/>
              <a:tblGrid>
                <a:gridCol w="8519400"/>
              </a:tblGrid>
              <a:tr h="718920">
                <a:tc>
                  <a:txBody>
                    <a:bodyPr lIns="91080" rIns="91080" tIns="91080" bIns="91080" anchor="ctr">
                      <a:noAutofit/>
                    </a:bodyPr>
                    <a:p>
                      <a:pPr algn="ctr">
                        <a:lnSpc>
                          <a:spcPct val="100000"/>
                        </a:lnSpc>
                        <a:tabLst>
                          <a:tab algn="l" pos="0"/>
                        </a:tabLst>
                      </a:pPr>
                      <a:r>
                        <a:rPr b="0" lang="en" sz="1800" spc="-1" strike="noStrike">
                          <a:solidFill>
                            <a:srgbClr val="ffffff"/>
                          </a:solidFill>
                          <a:latin typeface="Arial"/>
                          <a:ea typeface="Arial"/>
                        </a:rPr>
                        <a:t>Early stages</a:t>
                      </a:r>
                      <a:endParaRPr b="0" lang="en-US" sz="1800" spc="-1" strike="noStrike">
                        <a:solidFill>
                          <a:srgbClr val="ffffff"/>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chemeClr val="accent2"/>
                    </a:solidFill>
                  </a:tcPr>
                </a:tc>
              </a:tr>
            </a:tbl>
          </a:graphicData>
        </a:graphic>
      </p:graphicFrame>
      <p:cxnSp>
        <p:nvCxnSpPr>
          <p:cNvPr id="95" name="Google Shape;138;p22"/>
          <p:cNvCxnSpPr/>
          <p:nvPr/>
        </p:nvCxnSpPr>
        <p:spPr>
          <a:xfrm flipV="1">
            <a:off x="569880" y="1439280"/>
            <a:ext cx="360" cy="954720"/>
          </a:xfrm>
          <a:prstGeom prst="straightConnector1">
            <a:avLst/>
          </a:prstGeom>
          <a:ln w="9525">
            <a:solidFill>
              <a:srgbClr val="000000"/>
            </a:solidFill>
            <a:round/>
            <a:tailEnd len="med" type="oval" w="med"/>
          </a:ln>
        </p:spPr>
      </p:cxnSp>
      <p:sp>
        <p:nvSpPr>
          <p:cNvPr id="96" name="PlaceHolder 2"/>
          <p:cNvSpPr>
            <a:spLocks noGrp="1"/>
          </p:cNvSpPr>
          <p:nvPr>
            <p:ph type="title"/>
          </p:nvPr>
        </p:nvSpPr>
        <p:spPr>
          <a:xfrm>
            <a:off x="646200" y="1235160"/>
            <a:ext cx="231552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BB84</a:t>
            </a:r>
            <a:endParaRPr b="0" lang="en-US" sz="1800" spc="-1" strike="noStrike">
              <a:solidFill>
                <a:srgbClr val="000000"/>
              </a:solidFill>
              <a:latin typeface="Arial"/>
            </a:endParaRPr>
          </a:p>
        </p:txBody>
      </p:sp>
      <p:sp>
        <p:nvSpPr>
          <p:cNvPr id="97" name="PlaceHolder 3"/>
          <p:cNvSpPr>
            <a:spLocks noGrp="1"/>
          </p:cNvSpPr>
          <p:nvPr>
            <p:ph type="title"/>
          </p:nvPr>
        </p:nvSpPr>
        <p:spPr>
          <a:xfrm>
            <a:off x="569880" y="3548880"/>
            <a:ext cx="351252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Quantum resources used</a:t>
            </a:r>
            <a:endParaRPr b="0" lang="en-US" sz="1800" spc="-1" strike="noStrike">
              <a:solidFill>
                <a:srgbClr val="000000"/>
              </a:solidFill>
              <a:latin typeface="Arial"/>
            </a:endParaRPr>
          </a:p>
        </p:txBody>
      </p:sp>
      <p:sp>
        <p:nvSpPr>
          <p:cNvPr id="98" name="PlaceHolder 4"/>
          <p:cNvSpPr>
            <a:spLocks noGrp="1"/>
          </p:cNvSpPr>
          <p:nvPr>
            <p:ph/>
          </p:nvPr>
        </p:nvSpPr>
        <p:spPr>
          <a:xfrm>
            <a:off x="1033200" y="4026960"/>
            <a:ext cx="3049200" cy="511920"/>
          </a:xfrm>
          <a:prstGeom prst="rect">
            <a:avLst/>
          </a:prstGeom>
          <a:noFill/>
          <a:ln w="0">
            <a:noFill/>
          </a:ln>
        </p:spPr>
        <p:txBody>
          <a:bodyPr lIns="91440" rIns="91440" tIns="91440" bIns="91440" anchor="t">
            <a:noAutofit/>
          </a:bodyPr>
          <a:p>
            <a:pPr marL="457200" indent="-317520">
              <a:lnSpc>
                <a:spcPct val="115000"/>
              </a:lnSpc>
              <a:buClr>
                <a:srgbClr val="000000"/>
              </a:buClr>
              <a:buFont typeface="Lato"/>
              <a:buChar char="●"/>
            </a:pPr>
            <a:r>
              <a:rPr b="0" lang="en" sz="1400" spc="-1" strike="noStrike">
                <a:solidFill>
                  <a:schemeClr val="dk2"/>
                </a:solidFill>
                <a:latin typeface="Lato"/>
                <a:ea typeface="Lato"/>
              </a:rPr>
              <a:t>No - cloning</a:t>
            </a:r>
            <a:endParaRPr b="0" lang="en-US" sz="1400" spc="-1" strike="noStrike">
              <a:solidFill>
                <a:srgbClr val="000000"/>
              </a:solidFill>
              <a:latin typeface="Arial"/>
            </a:endParaRPr>
          </a:p>
          <a:p>
            <a:pPr marL="457200" indent="-317520">
              <a:lnSpc>
                <a:spcPct val="115000"/>
              </a:lnSpc>
              <a:buClr>
                <a:srgbClr val="000000"/>
              </a:buClr>
              <a:buFont typeface="Lato"/>
              <a:buChar char="●"/>
            </a:pPr>
            <a:r>
              <a:rPr b="0" lang="en" sz="1400" spc="-1" strike="noStrike">
                <a:solidFill>
                  <a:schemeClr val="dk2"/>
                </a:solidFill>
                <a:latin typeface="Lato"/>
                <a:ea typeface="Lato"/>
              </a:rPr>
              <a:t>Entanglement.nonlocality</a:t>
            </a:r>
            <a:endParaRPr b="0" lang="en-US" sz="1400" spc="-1" strike="noStrike">
              <a:solidFill>
                <a:srgbClr val="000000"/>
              </a:solidFill>
              <a:latin typeface="Arial"/>
            </a:endParaRPr>
          </a:p>
        </p:txBody>
      </p:sp>
      <p:sp>
        <p:nvSpPr>
          <p:cNvPr id="99" name="PlaceHolder 5"/>
          <p:cNvSpPr>
            <a:spLocks noGrp="1"/>
          </p:cNvSpPr>
          <p:nvPr>
            <p:ph type="title"/>
          </p:nvPr>
        </p:nvSpPr>
        <p:spPr>
          <a:xfrm>
            <a:off x="3815640" y="1235160"/>
            <a:ext cx="235296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(EB)E91</a:t>
            </a:r>
            <a:endParaRPr b="0" lang="en-US" sz="1800" spc="-1" strike="noStrike">
              <a:solidFill>
                <a:srgbClr val="000000"/>
              </a:solidFill>
              <a:latin typeface="Arial"/>
            </a:endParaRPr>
          </a:p>
        </p:txBody>
      </p:sp>
      <p:sp>
        <p:nvSpPr>
          <p:cNvPr id="100" name="PlaceHolder 6"/>
          <p:cNvSpPr>
            <a:spLocks noGrp="1"/>
          </p:cNvSpPr>
          <p:nvPr>
            <p:ph/>
          </p:nvPr>
        </p:nvSpPr>
        <p:spPr>
          <a:xfrm>
            <a:off x="3815640" y="1721160"/>
            <a:ext cx="2352960" cy="57852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en" sz="1400" spc="-1" strike="noStrike">
                <a:solidFill>
                  <a:schemeClr val="dk2"/>
                </a:solidFill>
                <a:latin typeface="Lato"/>
                <a:ea typeface="Lato"/>
              </a:rPr>
              <a:t>Entangled qubits, Bell inequality violation</a:t>
            </a:r>
            <a:endParaRPr b="0" lang="en-US" sz="1400" spc="-1" strike="noStrike">
              <a:solidFill>
                <a:srgbClr val="000000"/>
              </a:solidFill>
              <a:latin typeface="Arial"/>
            </a:endParaRPr>
          </a:p>
        </p:txBody>
      </p:sp>
      <p:cxnSp>
        <p:nvCxnSpPr>
          <p:cNvPr id="101" name="Google Shape;144;p22"/>
          <p:cNvCxnSpPr/>
          <p:nvPr/>
        </p:nvCxnSpPr>
        <p:spPr>
          <a:xfrm flipV="1">
            <a:off x="3566880" y="1439280"/>
            <a:ext cx="360" cy="954720"/>
          </a:xfrm>
          <a:prstGeom prst="straightConnector1">
            <a:avLst/>
          </a:prstGeom>
          <a:ln w="9525">
            <a:solidFill>
              <a:srgbClr val="000000"/>
            </a:solidFill>
            <a:round/>
            <a:tailEnd len="med" type="oval" w="med"/>
          </a:ln>
        </p:spPr>
      </p:cxnSp>
      <p:sp>
        <p:nvSpPr>
          <p:cNvPr id="102" name="PlaceHolder 7"/>
          <p:cNvSpPr>
            <a:spLocks noGrp="1"/>
          </p:cNvSpPr>
          <p:nvPr>
            <p:ph/>
          </p:nvPr>
        </p:nvSpPr>
        <p:spPr>
          <a:xfrm>
            <a:off x="646200" y="1721160"/>
            <a:ext cx="2352960" cy="57852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en" sz="1400" spc="-1" strike="noStrike">
                <a:solidFill>
                  <a:schemeClr val="dk2"/>
                </a:solidFill>
                <a:latin typeface="Lato"/>
                <a:ea typeface="Lato"/>
              </a:rPr>
              <a:t>Polarization states of single photons, switching  basis</a:t>
            </a:r>
            <a:endParaRPr b="0" lang="en-US" sz="1400" spc="-1" strike="noStrike">
              <a:solidFill>
                <a:srgbClr val="000000"/>
              </a:solidFill>
              <a:latin typeface="Arial"/>
            </a:endParaRPr>
          </a:p>
        </p:txBody>
      </p:sp>
      <p:cxnSp>
        <p:nvCxnSpPr>
          <p:cNvPr id="103" name="Google Shape;146;p22"/>
          <p:cNvCxnSpPr/>
          <p:nvPr/>
        </p:nvCxnSpPr>
        <p:spPr>
          <a:xfrm flipV="1">
            <a:off x="6244920" y="1439280"/>
            <a:ext cx="360" cy="954720"/>
          </a:xfrm>
          <a:prstGeom prst="straightConnector1">
            <a:avLst/>
          </a:prstGeom>
          <a:ln w="9525">
            <a:solidFill>
              <a:srgbClr val="000000"/>
            </a:solidFill>
            <a:round/>
            <a:tailEnd len="med" type="oval" w="med"/>
          </a:ln>
        </p:spPr>
      </p:cxnSp>
      <p:sp>
        <p:nvSpPr>
          <p:cNvPr id="104" name="PlaceHolder 8"/>
          <p:cNvSpPr>
            <a:spLocks noGrp="1"/>
          </p:cNvSpPr>
          <p:nvPr>
            <p:ph type="title"/>
          </p:nvPr>
        </p:nvSpPr>
        <p:spPr>
          <a:xfrm>
            <a:off x="6492600" y="1235160"/>
            <a:ext cx="235296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(1992)</a:t>
            </a:r>
            <a:endParaRPr b="0" lang="en-US" sz="1800" spc="-1" strike="noStrike">
              <a:solidFill>
                <a:srgbClr val="000000"/>
              </a:solidFill>
              <a:latin typeface="Arial"/>
            </a:endParaRPr>
          </a:p>
        </p:txBody>
      </p:sp>
      <p:sp>
        <p:nvSpPr>
          <p:cNvPr id="105" name="PlaceHolder 9"/>
          <p:cNvSpPr>
            <a:spLocks noGrp="1"/>
          </p:cNvSpPr>
          <p:nvPr>
            <p:ph/>
          </p:nvPr>
        </p:nvSpPr>
        <p:spPr>
          <a:xfrm>
            <a:off x="6563880" y="1721160"/>
            <a:ext cx="2352960" cy="57852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en" sz="1400" spc="-1" strike="noStrike">
                <a:solidFill>
                  <a:schemeClr val="dk2"/>
                </a:solidFill>
                <a:latin typeface="Lato"/>
                <a:ea typeface="Lato"/>
              </a:rPr>
              <a:t>Prepare and measure equivalence to EB</a:t>
            </a:r>
            <a:endParaRPr b="0" lang="en-US" sz="1400" spc="-1" strike="noStrike">
              <a:solidFill>
                <a:srgbClr val="000000"/>
              </a:solidFill>
              <a:latin typeface="Arial"/>
            </a:endParaRPr>
          </a:p>
        </p:txBody>
      </p:sp>
      <p:sp>
        <p:nvSpPr>
          <p:cNvPr id="106" name="Google Shape;149;p22"/>
          <p:cNvSpPr/>
          <p:nvPr/>
        </p:nvSpPr>
        <p:spPr>
          <a:xfrm>
            <a:off x="0" y="4854240"/>
            <a:ext cx="1757520" cy="303120"/>
          </a:xfrm>
          <a:prstGeom prst="rect">
            <a:avLst/>
          </a:prstGeom>
          <a:noFill/>
          <a:ln w="0">
            <a:noFill/>
          </a:ln>
        </p:spPr>
        <p:style>
          <a:lnRef idx="0"/>
          <a:fillRef idx="0"/>
          <a:effectRef idx="0"/>
          <a:fontRef idx="minor"/>
        </p:style>
        <p:txBody>
          <a:bodyPr tIns="91440" bIns="91440" anchor="t">
            <a:noAutofit/>
          </a:bodyPr>
          <a:p>
            <a:pPr>
              <a:lnSpc>
                <a:spcPct val="115000"/>
              </a:lnSpc>
              <a:tabLst>
                <a:tab algn="l" pos="0"/>
              </a:tabLst>
            </a:pPr>
            <a:r>
              <a:rPr b="0" lang="en" sz="850" spc="-1" strike="noStrike" u="sng">
                <a:solidFill>
                  <a:schemeClr val="hlink"/>
                </a:solidFill>
                <a:highlight>
                  <a:srgbClr val="ffffff"/>
                </a:highlight>
                <a:uFillTx/>
                <a:latin typeface="Arial"/>
                <a:ea typeface="Arial"/>
                <a:hlinkClick r:id="rId1"/>
              </a:rPr>
              <a:t>arXiv:2501.12801</a:t>
            </a:r>
            <a:r>
              <a:rPr b="1" lang="en" sz="850" spc="-1" strike="noStrike">
                <a:solidFill>
                  <a:srgbClr val="000000"/>
                </a:solidFill>
                <a:highlight>
                  <a:srgbClr val="ffffff"/>
                </a:highlight>
                <a:latin typeface="Arial"/>
                <a:ea typeface="Arial"/>
              </a:rPr>
              <a:t> [quant-ph]</a:t>
            </a:r>
            <a:endParaRPr b="0" lang="en-US" sz="85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Google Shape;154;p23" descr=""/>
          <p:cNvPicPr/>
          <p:nvPr/>
        </p:nvPicPr>
        <p:blipFill>
          <a:blip r:embed="rId1"/>
          <a:stretch/>
        </p:blipFill>
        <p:spPr>
          <a:xfrm>
            <a:off x="4913640" y="125640"/>
            <a:ext cx="2352960" cy="2185200"/>
          </a:xfrm>
          <a:prstGeom prst="rect">
            <a:avLst/>
          </a:prstGeom>
          <a:ln w="0">
            <a:noFill/>
          </a:ln>
        </p:spPr>
      </p:pic>
      <p:sp>
        <p:nvSpPr>
          <p:cNvPr id="108" name="PlaceHolder 1"/>
          <p:cNvSpPr>
            <a:spLocks noGrp="1"/>
          </p:cNvSpPr>
          <p:nvPr>
            <p:ph type="title"/>
          </p:nvPr>
        </p:nvSpPr>
        <p:spPr>
          <a:xfrm>
            <a:off x="311760" y="411480"/>
            <a:ext cx="8520120" cy="63936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lt2"/>
                </a:solidFill>
                <a:latin typeface="Raleway"/>
                <a:ea typeface="Raleway"/>
              </a:rPr>
              <a:t>QKD milestones</a:t>
            </a:r>
            <a:endParaRPr b="0" lang="en-US" sz="3000" spc="-1" strike="noStrike">
              <a:solidFill>
                <a:srgbClr val="000000"/>
              </a:solidFill>
              <a:latin typeface="Arial"/>
            </a:endParaRPr>
          </a:p>
        </p:txBody>
      </p:sp>
      <p:graphicFrame>
        <p:nvGraphicFramePr>
          <p:cNvPr id="109" name="Google Shape;156;p23"/>
          <p:cNvGraphicFramePr/>
          <p:nvPr/>
        </p:nvGraphicFramePr>
        <p:xfrm>
          <a:off x="831960" y="1125720"/>
          <a:ext cx="1576800" cy="3654000"/>
        </p:xfrm>
        <a:graphic>
          <a:graphicData uri="http://schemas.openxmlformats.org/drawingml/2006/table">
            <a:tbl>
              <a:tblPr/>
              <a:tblGrid>
                <a:gridCol w="1576800"/>
              </a:tblGrid>
              <a:tr h="3654000">
                <a:tc>
                  <a:txBody>
                    <a:bodyPr lIns="91080" rIns="91080" tIns="91080" bIns="91080" anchor="ctr">
                      <a:noAutofit/>
                    </a:bodyPr>
                    <a:p>
                      <a:pPr algn="ctr">
                        <a:lnSpc>
                          <a:spcPct val="100000"/>
                        </a:lnSpc>
                        <a:tabLst>
                          <a:tab algn="l" pos="0"/>
                        </a:tabLst>
                      </a:pPr>
                      <a:r>
                        <a:rPr b="0" lang="en" sz="1800" spc="-1" strike="noStrike">
                          <a:solidFill>
                            <a:schemeClr val="lt1"/>
                          </a:solidFill>
                          <a:latin typeface="Arial"/>
                          <a:ea typeface="Arial"/>
                        </a:rPr>
                        <a:t>Continuous Variables</a:t>
                      </a:r>
                      <a:endParaRPr b="0" lang="en-US" sz="1800" spc="-1" strike="noStrike">
                        <a:solidFill>
                          <a:srgbClr val="ffffff"/>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chemeClr val="accent3"/>
                    </a:solidFill>
                  </a:tcPr>
                </a:tc>
              </a:tr>
            </a:tbl>
          </a:graphicData>
        </a:graphic>
      </p:graphicFrame>
      <p:cxnSp>
        <p:nvCxnSpPr>
          <p:cNvPr id="110" name="Google Shape;157;p23"/>
          <p:cNvCxnSpPr/>
          <p:nvPr/>
        </p:nvCxnSpPr>
        <p:spPr>
          <a:xfrm flipV="1">
            <a:off x="2886480" y="1053720"/>
            <a:ext cx="360" cy="954720"/>
          </a:xfrm>
          <a:prstGeom prst="straightConnector1">
            <a:avLst/>
          </a:prstGeom>
          <a:ln w="9525">
            <a:solidFill>
              <a:srgbClr val="000000"/>
            </a:solidFill>
            <a:round/>
            <a:tailEnd len="med" type="oval" w="med"/>
          </a:ln>
        </p:spPr>
      </p:cxnSp>
      <p:sp>
        <p:nvSpPr>
          <p:cNvPr id="111" name="PlaceHolder 2"/>
          <p:cNvSpPr>
            <a:spLocks noGrp="1"/>
          </p:cNvSpPr>
          <p:nvPr>
            <p:ph type="title"/>
          </p:nvPr>
        </p:nvSpPr>
        <p:spPr>
          <a:xfrm>
            <a:off x="7202520" y="125640"/>
            <a:ext cx="1796760" cy="92520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Quantum resources used/relaxed</a:t>
            </a:r>
            <a:endParaRPr b="0" lang="en-US" sz="1800" spc="-1" strike="noStrike">
              <a:solidFill>
                <a:srgbClr val="000000"/>
              </a:solidFill>
              <a:latin typeface="Arial"/>
            </a:endParaRPr>
          </a:p>
        </p:txBody>
      </p:sp>
      <p:sp>
        <p:nvSpPr>
          <p:cNvPr id="112" name="PlaceHolder 3"/>
          <p:cNvSpPr>
            <a:spLocks noGrp="1"/>
          </p:cNvSpPr>
          <p:nvPr>
            <p:ph/>
          </p:nvPr>
        </p:nvSpPr>
        <p:spPr>
          <a:xfrm>
            <a:off x="7080480" y="975600"/>
            <a:ext cx="2041200" cy="1662480"/>
          </a:xfrm>
          <a:prstGeom prst="rect">
            <a:avLst/>
          </a:prstGeom>
          <a:noFill/>
          <a:ln w="0">
            <a:noFill/>
          </a:ln>
        </p:spPr>
        <p:txBody>
          <a:bodyPr lIns="91440" rIns="91440" tIns="91440" bIns="91440" anchor="t">
            <a:noAutofit/>
          </a:bodyPr>
          <a:p>
            <a:pPr marL="457200" indent="-317520">
              <a:lnSpc>
                <a:spcPct val="115000"/>
              </a:lnSpc>
              <a:buClr>
                <a:srgbClr val="000000"/>
              </a:buClr>
              <a:buFont typeface="Lato"/>
              <a:buChar char="●"/>
            </a:pPr>
            <a:r>
              <a:rPr b="0" lang="en" sz="1400" spc="-1" strike="noStrike">
                <a:solidFill>
                  <a:schemeClr val="dk2"/>
                </a:solidFill>
                <a:latin typeface="Lato"/>
                <a:ea typeface="Lato"/>
              </a:rPr>
              <a:t>coherent states/squeezed state </a:t>
            </a:r>
            <a:endParaRPr b="0" lang="en-US" sz="1400" spc="-1" strike="noStrike">
              <a:solidFill>
                <a:srgbClr val="000000"/>
              </a:solidFill>
              <a:latin typeface="Arial"/>
            </a:endParaRPr>
          </a:p>
          <a:p>
            <a:pPr marL="457200" indent="-317520">
              <a:lnSpc>
                <a:spcPct val="115000"/>
              </a:lnSpc>
              <a:buClr>
                <a:srgbClr val="000000"/>
              </a:buClr>
              <a:buFont typeface="Lato"/>
              <a:buChar char="●"/>
            </a:pPr>
            <a:r>
              <a:rPr b="0" lang="en" sz="1400" spc="-1" strike="noStrike">
                <a:solidFill>
                  <a:schemeClr val="dk2"/>
                </a:solidFill>
                <a:latin typeface="Lato"/>
                <a:ea typeface="Lato"/>
              </a:rPr>
              <a:t>homodyne detection/single photon detection</a:t>
            </a:r>
            <a:endParaRPr b="0" lang="en-US" sz="14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400" spc="-1" strike="noStrike">
              <a:solidFill>
                <a:srgbClr val="000000"/>
              </a:solidFill>
              <a:latin typeface="Arial"/>
            </a:endParaRPr>
          </a:p>
        </p:txBody>
      </p:sp>
      <p:sp>
        <p:nvSpPr>
          <p:cNvPr id="113" name="PlaceHolder 4"/>
          <p:cNvSpPr>
            <a:spLocks noGrp="1"/>
          </p:cNvSpPr>
          <p:nvPr>
            <p:ph type="title"/>
          </p:nvPr>
        </p:nvSpPr>
        <p:spPr>
          <a:xfrm>
            <a:off x="6111720" y="2112480"/>
            <a:ext cx="235296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2002</a:t>
            </a:r>
            <a:endParaRPr b="0" lang="en-US" sz="1800" spc="-1" strike="noStrike">
              <a:solidFill>
                <a:srgbClr val="000000"/>
              </a:solidFill>
              <a:latin typeface="Arial"/>
            </a:endParaRPr>
          </a:p>
        </p:txBody>
      </p:sp>
      <p:sp>
        <p:nvSpPr>
          <p:cNvPr id="114" name="PlaceHolder 5"/>
          <p:cNvSpPr>
            <a:spLocks noGrp="1"/>
          </p:cNvSpPr>
          <p:nvPr>
            <p:ph/>
          </p:nvPr>
        </p:nvSpPr>
        <p:spPr>
          <a:xfrm>
            <a:off x="3475800" y="2953080"/>
            <a:ext cx="2352960" cy="57852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en" sz="1400" spc="-1" strike="noStrike">
                <a:solidFill>
                  <a:schemeClr val="dk2"/>
                </a:solidFill>
                <a:latin typeface="Lato"/>
                <a:ea typeface="Lato"/>
              </a:rPr>
              <a:t>Reverse reconciliation </a:t>
            </a:r>
            <a:endParaRPr b="0" lang="en-US" sz="1400" spc="-1" strike="noStrike">
              <a:solidFill>
                <a:srgbClr val="000000"/>
              </a:solidFill>
              <a:latin typeface="Arial"/>
            </a:endParaRPr>
          </a:p>
        </p:txBody>
      </p:sp>
      <p:sp>
        <p:nvSpPr>
          <p:cNvPr id="115" name="PlaceHolder 6"/>
          <p:cNvSpPr>
            <a:spLocks noGrp="1"/>
          </p:cNvSpPr>
          <p:nvPr>
            <p:ph/>
          </p:nvPr>
        </p:nvSpPr>
        <p:spPr>
          <a:xfrm>
            <a:off x="3475800" y="1141920"/>
            <a:ext cx="2739600" cy="57852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en" sz="1400" spc="-1" strike="noStrike">
                <a:solidFill>
                  <a:schemeClr val="dk2"/>
                </a:solidFill>
                <a:latin typeface="Lato"/>
                <a:ea typeface="Lato"/>
              </a:rPr>
              <a:t>Quadrature observables measured with homodyne detection with squeezed states</a:t>
            </a:r>
            <a:endParaRPr b="0" lang="en-US" sz="1400" spc="-1" strike="noStrike">
              <a:solidFill>
                <a:srgbClr val="000000"/>
              </a:solidFill>
              <a:latin typeface="Arial"/>
            </a:endParaRPr>
          </a:p>
        </p:txBody>
      </p:sp>
      <p:sp>
        <p:nvSpPr>
          <p:cNvPr id="116" name="PlaceHolder 7"/>
          <p:cNvSpPr>
            <a:spLocks noGrp="1"/>
          </p:cNvSpPr>
          <p:nvPr>
            <p:ph type="title"/>
          </p:nvPr>
        </p:nvSpPr>
        <p:spPr>
          <a:xfrm>
            <a:off x="6111720" y="1190160"/>
            <a:ext cx="75168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1999</a:t>
            </a:r>
            <a:endParaRPr b="0" lang="en-US" sz="1800" spc="-1" strike="noStrike">
              <a:solidFill>
                <a:srgbClr val="000000"/>
              </a:solidFill>
              <a:latin typeface="Arial"/>
            </a:endParaRPr>
          </a:p>
        </p:txBody>
      </p:sp>
      <p:sp>
        <p:nvSpPr>
          <p:cNvPr id="117" name="PlaceHolder 8"/>
          <p:cNvSpPr>
            <a:spLocks noGrp="1"/>
          </p:cNvSpPr>
          <p:nvPr>
            <p:ph/>
          </p:nvPr>
        </p:nvSpPr>
        <p:spPr>
          <a:xfrm>
            <a:off x="3475800" y="2112480"/>
            <a:ext cx="2739600" cy="57852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en" sz="1400" spc="-1" strike="noStrike">
                <a:solidFill>
                  <a:schemeClr val="dk2"/>
                </a:solidFill>
                <a:latin typeface="Lato"/>
                <a:ea typeface="Lato"/>
              </a:rPr>
              <a:t>Gaussian CV-QKD protocol with coherent states</a:t>
            </a:r>
            <a:endParaRPr b="0" lang="en-US" sz="1400" spc="-1" strike="noStrike">
              <a:solidFill>
                <a:srgbClr val="000000"/>
              </a:solidFill>
              <a:latin typeface="Arial"/>
            </a:endParaRPr>
          </a:p>
        </p:txBody>
      </p:sp>
      <p:cxnSp>
        <p:nvCxnSpPr>
          <p:cNvPr id="118" name="Google Shape;165;p23"/>
          <p:cNvCxnSpPr/>
          <p:nvPr/>
        </p:nvCxnSpPr>
        <p:spPr>
          <a:xfrm flipV="1">
            <a:off x="2886480" y="1924200"/>
            <a:ext cx="360" cy="955080"/>
          </a:xfrm>
          <a:prstGeom prst="straightConnector1">
            <a:avLst/>
          </a:prstGeom>
          <a:ln w="9525">
            <a:solidFill>
              <a:srgbClr val="000000"/>
            </a:solidFill>
            <a:round/>
            <a:tailEnd len="med" type="oval" w="med"/>
          </a:ln>
        </p:spPr>
      </p:cxnSp>
      <p:cxnSp>
        <p:nvCxnSpPr>
          <p:cNvPr id="119" name="Google Shape;166;p23"/>
          <p:cNvCxnSpPr/>
          <p:nvPr/>
        </p:nvCxnSpPr>
        <p:spPr>
          <a:xfrm flipV="1">
            <a:off x="2886480" y="2656440"/>
            <a:ext cx="360" cy="955080"/>
          </a:xfrm>
          <a:prstGeom prst="straightConnector1">
            <a:avLst/>
          </a:prstGeom>
          <a:ln w="9525">
            <a:solidFill>
              <a:srgbClr val="000000"/>
            </a:solidFill>
            <a:round/>
            <a:tailEnd len="med" type="oval" w="med"/>
          </a:ln>
        </p:spPr>
      </p:cxnSp>
      <p:sp>
        <p:nvSpPr>
          <p:cNvPr id="120" name="PlaceHolder 9"/>
          <p:cNvSpPr>
            <a:spLocks noGrp="1"/>
          </p:cNvSpPr>
          <p:nvPr>
            <p:ph type="title"/>
          </p:nvPr>
        </p:nvSpPr>
        <p:spPr>
          <a:xfrm>
            <a:off x="6111720" y="2937960"/>
            <a:ext cx="235296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2003</a:t>
            </a:r>
            <a:endParaRPr b="0" lang="en-US" sz="1800" spc="-1" strike="noStrike">
              <a:solidFill>
                <a:srgbClr val="000000"/>
              </a:solidFill>
              <a:latin typeface="Arial"/>
            </a:endParaRPr>
          </a:p>
        </p:txBody>
      </p:sp>
      <p:cxnSp>
        <p:nvCxnSpPr>
          <p:cNvPr id="121" name="Google Shape;168;p23"/>
          <p:cNvCxnSpPr/>
          <p:nvPr/>
        </p:nvCxnSpPr>
        <p:spPr>
          <a:xfrm flipV="1">
            <a:off x="2886480" y="3376080"/>
            <a:ext cx="360" cy="955080"/>
          </a:xfrm>
          <a:prstGeom prst="straightConnector1">
            <a:avLst/>
          </a:prstGeom>
          <a:ln w="9525">
            <a:solidFill>
              <a:srgbClr val="000000"/>
            </a:solidFill>
            <a:round/>
            <a:tailEnd len="med" type="oval" w="med"/>
          </a:ln>
        </p:spPr>
      </p:cxnSp>
      <p:sp>
        <p:nvSpPr>
          <p:cNvPr id="122" name="PlaceHolder 10"/>
          <p:cNvSpPr>
            <a:spLocks noGrp="1"/>
          </p:cNvSpPr>
          <p:nvPr>
            <p:ph/>
          </p:nvPr>
        </p:nvSpPr>
        <p:spPr>
          <a:xfrm>
            <a:off x="3475800" y="3670560"/>
            <a:ext cx="2352960" cy="57852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en" sz="1400" spc="-1" strike="noStrike">
                <a:solidFill>
                  <a:schemeClr val="dk2"/>
                </a:solidFill>
                <a:latin typeface="Lato"/>
                <a:ea typeface="Lato"/>
              </a:rPr>
              <a:t>Discrete modulation</a:t>
            </a:r>
            <a:endParaRPr b="0" lang="en-US" sz="1400" spc="-1" strike="noStrike">
              <a:solidFill>
                <a:srgbClr val="000000"/>
              </a:solidFill>
              <a:latin typeface="Arial"/>
            </a:endParaRPr>
          </a:p>
        </p:txBody>
      </p:sp>
      <p:sp>
        <p:nvSpPr>
          <p:cNvPr id="123" name="PlaceHolder 11"/>
          <p:cNvSpPr>
            <a:spLocks noGrp="1"/>
          </p:cNvSpPr>
          <p:nvPr>
            <p:ph type="title"/>
          </p:nvPr>
        </p:nvSpPr>
        <p:spPr>
          <a:xfrm>
            <a:off x="6111720" y="3763440"/>
            <a:ext cx="2352960" cy="39168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2009</a:t>
            </a:r>
            <a:endParaRPr b="0" lang="en-US" sz="1800" spc="-1" strike="noStrike">
              <a:solidFill>
                <a:srgbClr val="000000"/>
              </a:solidFill>
              <a:latin typeface="Arial"/>
            </a:endParaRPr>
          </a:p>
        </p:txBody>
      </p:sp>
      <p:sp>
        <p:nvSpPr>
          <p:cNvPr id="124" name="PlaceHolder 12"/>
          <p:cNvSpPr>
            <a:spLocks noGrp="1"/>
          </p:cNvSpPr>
          <p:nvPr>
            <p:ph/>
          </p:nvPr>
        </p:nvSpPr>
        <p:spPr>
          <a:xfrm>
            <a:off x="7080480" y="3330000"/>
            <a:ext cx="2041200" cy="1662480"/>
          </a:xfrm>
          <a:prstGeom prst="rect">
            <a:avLst/>
          </a:prstGeom>
          <a:noFill/>
          <a:ln w="0">
            <a:noFill/>
          </a:ln>
        </p:spPr>
        <p:txBody>
          <a:bodyPr lIns="91440" rIns="91440" tIns="91440" bIns="91440" anchor="t">
            <a:noAutofit/>
          </a:bodyPr>
          <a:p>
            <a:pPr marL="457200" indent="-317520">
              <a:lnSpc>
                <a:spcPct val="115000"/>
              </a:lnSpc>
              <a:buClr>
                <a:srgbClr val="000000"/>
              </a:buClr>
              <a:buFont typeface="Lato"/>
              <a:buChar char="●"/>
            </a:pPr>
            <a:r>
              <a:rPr b="0" lang="en" sz="1400" spc="-1" strike="noStrike">
                <a:solidFill>
                  <a:schemeClr val="dk2"/>
                </a:solidFill>
                <a:latin typeface="Lato"/>
                <a:ea typeface="Lato"/>
              </a:rPr>
              <a:t>allows channel attenuation at any level</a:t>
            </a:r>
            <a:endParaRPr b="0" lang="en-US" sz="1400" spc="-1" strike="noStrike">
              <a:solidFill>
                <a:srgbClr val="000000"/>
              </a:solidFill>
              <a:latin typeface="Arial"/>
            </a:endParaRPr>
          </a:p>
          <a:p>
            <a:pPr marL="457200" indent="-317520">
              <a:lnSpc>
                <a:spcPct val="115000"/>
              </a:lnSpc>
              <a:buClr>
                <a:srgbClr val="000000"/>
              </a:buClr>
              <a:buFont typeface="Lato"/>
              <a:buChar char="●"/>
            </a:pPr>
            <a:r>
              <a:rPr b="0" lang="en" sz="1400" spc="-1" strike="noStrike">
                <a:solidFill>
                  <a:schemeClr val="dk2"/>
                </a:solidFill>
                <a:latin typeface="Lato"/>
                <a:ea typeface="Lato"/>
              </a:rPr>
              <a:t>generated keys to be used with encryption methods</a:t>
            </a:r>
            <a:endParaRPr b="0" lang="en-US" sz="14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400" spc="-1" strike="noStrike">
              <a:solidFill>
                <a:srgbClr val="000000"/>
              </a:solidFill>
              <a:latin typeface="Arial"/>
            </a:endParaRPr>
          </a:p>
        </p:txBody>
      </p:sp>
      <p:sp>
        <p:nvSpPr>
          <p:cNvPr id="125" name="PlaceHolder 13"/>
          <p:cNvSpPr>
            <a:spLocks noGrp="1"/>
          </p:cNvSpPr>
          <p:nvPr>
            <p:ph type="title"/>
          </p:nvPr>
        </p:nvSpPr>
        <p:spPr>
          <a:xfrm>
            <a:off x="7202520" y="2490120"/>
            <a:ext cx="1796760" cy="92520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Access to classical resources</a:t>
            </a:r>
            <a:endParaRPr b="0" lang="en-US" sz="1800" spc="-1" strike="noStrike">
              <a:solidFill>
                <a:srgbClr val="000000"/>
              </a:solidFill>
              <a:latin typeface="Arial"/>
            </a:endParaRPr>
          </a:p>
        </p:txBody>
      </p:sp>
      <p:sp>
        <p:nvSpPr>
          <p:cNvPr id="126" name="Google Shape;173;p23"/>
          <p:cNvSpPr/>
          <p:nvPr/>
        </p:nvSpPr>
        <p:spPr>
          <a:xfrm>
            <a:off x="0" y="4854240"/>
            <a:ext cx="1757520" cy="303120"/>
          </a:xfrm>
          <a:prstGeom prst="rect">
            <a:avLst/>
          </a:prstGeom>
          <a:noFill/>
          <a:ln w="0">
            <a:noFill/>
          </a:ln>
        </p:spPr>
        <p:style>
          <a:lnRef idx="0"/>
          <a:fillRef idx="0"/>
          <a:effectRef idx="0"/>
          <a:fontRef idx="minor"/>
        </p:style>
        <p:txBody>
          <a:bodyPr tIns="91440" bIns="91440" anchor="t">
            <a:noAutofit/>
          </a:bodyPr>
          <a:p>
            <a:pPr>
              <a:lnSpc>
                <a:spcPct val="115000"/>
              </a:lnSpc>
              <a:tabLst>
                <a:tab algn="l" pos="0"/>
              </a:tabLst>
            </a:pPr>
            <a:r>
              <a:rPr b="0" lang="en" sz="850" spc="-1" strike="noStrike" u="sng">
                <a:solidFill>
                  <a:schemeClr val="hlink"/>
                </a:solidFill>
                <a:highlight>
                  <a:srgbClr val="ffffff"/>
                </a:highlight>
                <a:uFillTx/>
                <a:latin typeface="Arial"/>
                <a:ea typeface="Arial"/>
                <a:hlinkClick r:id="rId2"/>
              </a:rPr>
              <a:t>arXiv:2501.12801</a:t>
            </a:r>
            <a:r>
              <a:rPr b="1" lang="en" sz="850" spc="-1" strike="noStrike">
                <a:solidFill>
                  <a:srgbClr val="000000"/>
                </a:solidFill>
                <a:highlight>
                  <a:srgbClr val="ffffff"/>
                </a:highlight>
                <a:latin typeface="Arial"/>
                <a:ea typeface="Arial"/>
              </a:rPr>
              <a:t> [quant-ph]</a:t>
            </a:r>
            <a:endParaRPr b="0" lang="en-US" sz="85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Google Shape;178;p24" descr=""/>
          <p:cNvPicPr/>
          <p:nvPr/>
        </p:nvPicPr>
        <p:blipFill>
          <a:blip r:embed="rId1"/>
          <a:stretch/>
        </p:blipFill>
        <p:spPr>
          <a:xfrm>
            <a:off x="7022160" y="91080"/>
            <a:ext cx="1986840" cy="4033800"/>
          </a:xfrm>
          <a:prstGeom prst="rect">
            <a:avLst/>
          </a:prstGeom>
          <a:ln w="0">
            <a:noFill/>
          </a:ln>
        </p:spPr>
      </p:pic>
      <p:sp>
        <p:nvSpPr>
          <p:cNvPr id="128" name="Google Shape;179;p24"/>
          <p:cNvSpPr/>
          <p:nvPr/>
        </p:nvSpPr>
        <p:spPr>
          <a:xfrm>
            <a:off x="16200" y="479160"/>
            <a:ext cx="4555440" cy="1626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chemeClr val="accent5"/>
                </a:solidFill>
                <a:latin typeface="Lato"/>
                <a:ea typeface="Lato"/>
              </a:rPr>
              <a:t>Continuous-variable QKD.</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	</a:t>
            </a:r>
            <a:r>
              <a:rPr b="0" lang="en" sz="1400" spc="-1" strike="noStrike">
                <a:solidFill>
                  <a:schemeClr val="dk2"/>
                </a:solidFill>
                <a:latin typeface="Lato"/>
                <a:ea typeface="Lato"/>
              </a:rPr>
              <a:t>Composability </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Discrete modulation</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Finite size effect </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Multi-user </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	</a:t>
            </a:r>
            <a:endParaRPr b="0" lang="en-US" sz="1400" spc="-1" strike="noStrike">
              <a:solidFill>
                <a:srgbClr val="000000"/>
              </a:solidFill>
              <a:latin typeface="Arial"/>
            </a:endParaRPr>
          </a:p>
        </p:txBody>
      </p:sp>
      <p:sp>
        <p:nvSpPr>
          <p:cNvPr id="129" name="Google Shape;180;p24"/>
          <p:cNvSpPr/>
          <p:nvPr/>
        </p:nvSpPr>
        <p:spPr>
          <a:xfrm>
            <a:off x="3360600" y="508680"/>
            <a:ext cx="1312200" cy="9741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chemeClr val="accent5"/>
                </a:solidFill>
                <a:latin typeface="Lato"/>
                <a:ea typeface="Lato"/>
              </a:rPr>
              <a:t>Value: </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Efficiency,</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Cost, </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Scalability,</a:t>
            </a:r>
            <a:endParaRPr b="0" lang="en-US" sz="1400" spc="-1" strike="noStrike">
              <a:solidFill>
                <a:srgbClr val="000000"/>
              </a:solidFill>
              <a:latin typeface="Arial"/>
            </a:endParaRPr>
          </a:p>
          <a:p>
            <a:pPr>
              <a:lnSpc>
                <a:spcPct val="100000"/>
              </a:lnSpc>
              <a:tabLst>
                <a:tab algn="l" pos="0"/>
              </a:tabLst>
            </a:pPr>
            <a:r>
              <a:rPr b="0" lang="en" sz="1400" spc="-1" strike="noStrike">
                <a:solidFill>
                  <a:schemeClr val="dk2"/>
                </a:solidFill>
                <a:latin typeface="Lato"/>
                <a:ea typeface="Lato"/>
              </a:rPr>
              <a:t>Compatibility</a:t>
            </a:r>
            <a:endParaRPr b="0" lang="en-US" sz="14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130" name="Google Shape;181;p24" descr=""/>
          <p:cNvPicPr/>
          <p:nvPr/>
        </p:nvPicPr>
        <p:blipFill>
          <a:blip r:embed="rId2"/>
          <a:stretch/>
        </p:blipFill>
        <p:spPr>
          <a:xfrm>
            <a:off x="454320" y="1622160"/>
            <a:ext cx="4333680" cy="2506680"/>
          </a:xfrm>
          <a:prstGeom prst="rect">
            <a:avLst/>
          </a:prstGeom>
          <a:ln w="0">
            <a:noFill/>
          </a:ln>
        </p:spPr>
      </p:pic>
      <p:sp>
        <p:nvSpPr>
          <p:cNvPr id="131" name="Google Shape;182;p24"/>
          <p:cNvSpPr/>
          <p:nvPr/>
        </p:nvSpPr>
        <p:spPr>
          <a:xfrm>
            <a:off x="688320" y="4268160"/>
            <a:ext cx="3865680" cy="617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chemeClr val="dk2"/>
                </a:solidFill>
                <a:latin typeface="Lato"/>
                <a:ea typeface="Lato"/>
              </a:rPr>
              <a:t>Credit to: </a:t>
            </a:r>
            <a:r>
              <a:rPr b="0" lang="en" sz="1400" spc="-1" strike="noStrike">
                <a:solidFill>
                  <a:srgbClr val="1a1a1a"/>
                </a:solidFill>
                <a:highlight>
                  <a:srgbClr val="ffffff"/>
                </a:highlight>
                <a:latin typeface="Arial"/>
                <a:ea typeface="Arial"/>
              </a:rPr>
              <a:t>Ivan Derkach</a:t>
            </a:r>
            <a:endParaRPr b="0" lang="en-US" sz="1400" spc="-1" strike="noStrike">
              <a:solidFill>
                <a:srgbClr val="000000"/>
              </a:solidFill>
              <a:latin typeface="Arial"/>
            </a:endParaRPr>
          </a:p>
        </p:txBody>
      </p:sp>
      <p:cxnSp>
        <p:nvCxnSpPr>
          <p:cNvPr id="132" name="Google Shape;183;p24"/>
          <p:cNvCxnSpPr/>
          <p:nvPr/>
        </p:nvCxnSpPr>
        <p:spPr>
          <a:xfrm>
            <a:off x="2250000" y="995760"/>
            <a:ext cx="1046520" cy="360"/>
          </a:xfrm>
          <a:prstGeom prst="straightConnector1">
            <a:avLst/>
          </a:prstGeom>
          <a:ln w="9525">
            <a:solidFill>
              <a:srgbClr val="000000"/>
            </a:solidFill>
            <a:round/>
            <a:tailEnd len="med" type="triangle" w="med"/>
          </a:ln>
        </p:spPr>
      </p:cxnSp>
      <p:pic>
        <p:nvPicPr>
          <p:cNvPr id="133" name="Google Shape;184;p24" descr=""/>
          <p:cNvPicPr/>
          <p:nvPr/>
        </p:nvPicPr>
        <p:blipFill>
          <a:blip r:embed="rId3"/>
          <a:stretch/>
        </p:blipFill>
        <p:spPr>
          <a:xfrm>
            <a:off x="4737600" y="91080"/>
            <a:ext cx="2219760" cy="2790720"/>
          </a:xfrm>
          <a:prstGeom prst="rect">
            <a:avLst/>
          </a:prstGeom>
          <a:ln w="0">
            <a:noFill/>
          </a:ln>
        </p:spPr>
      </p:pic>
      <p:pic>
        <p:nvPicPr>
          <p:cNvPr id="134" name="Google Shape;185;p24" descr=""/>
          <p:cNvPicPr/>
          <p:nvPr/>
        </p:nvPicPr>
        <p:blipFill>
          <a:blip r:embed="rId4"/>
          <a:stretch/>
        </p:blipFill>
        <p:spPr>
          <a:xfrm>
            <a:off x="4788360" y="2988360"/>
            <a:ext cx="4220640" cy="1815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35680" y="712080"/>
            <a:ext cx="6950880" cy="767520"/>
          </a:xfrm>
          <a:prstGeom prst="rect">
            <a:avLst/>
          </a:prstGeom>
          <a:noFill/>
          <a:ln w="0">
            <a:noFill/>
          </a:ln>
        </p:spPr>
        <p:txBody>
          <a:bodyPr lIns="91440" rIns="91440" tIns="91440" bIns="91440" anchor="t">
            <a:noAutofit/>
          </a:bodyPr>
          <a:p>
            <a:pPr indent="0">
              <a:lnSpc>
                <a:spcPct val="100000"/>
              </a:lnSpc>
              <a:spcAft>
                <a:spcPts val="1599"/>
              </a:spcAft>
              <a:buNone/>
              <a:tabLst>
                <a:tab algn="l" pos="0"/>
              </a:tabLst>
            </a:pPr>
            <a:r>
              <a:rPr b="1" lang="en" sz="3600" spc="-1" strike="noStrike">
                <a:solidFill>
                  <a:schemeClr val="dk1"/>
                </a:solidFill>
                <a:latin typeface="Raleway"/>
                <a:ea typeface="Raleway"/>
              </a:rPr>
              <a:t>Information is physical. </a:t>
            </a:r>
            <a:endParaRPr b="0" lang="en-US" sz="3600" spc="-1" strike="noStrike">
              <a:solidFill>
                <a:srgbClr val="000000"/>
              </a:solidFill>
              <a:latin typeface="Arial"/>
            </a:endParaRPr>
          </a:p>
        </p:txBody>
      </p:sp>
      <p:sp>
        <p:nvSpPr>
          <p:cNvPr id="136" name="PlaceHolder 2"/>
          <p:cNvSpPr>
            <a:spLocks noGrp="1"/>
          </p:cNvSpPr>
          <p:nvPr>
            <p:ph type="title"/>
          </p:nvPr>
        </p:nvSpPr>
        <p:spPr>
          <a:xfrm>
            <a:off x="535680" y="1757520"/>
            <a:ext cx="6397560" cy="306720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1" lang="en" sz="1700" spc="-1" strike="noStrike">
                <a:solidFill>
                  <a:schemeClr val="dk2"/>
                </a:solidFill>
                <a:latin typeface="Lato"/>
                <a:ea typeface="Lato"/>
              </a:rPr>
              <a:t>You use information to </a:t>
            </a:r>
            <a:r>
              <a:rPr b="1" lang="en" sz="1700" spc="-1" strike="noStrike">
                <a:solidFill>
                  <a:schemeClr val="accent5"/>
                </a:solidFill>
                <a:latin typeface="Lato"/>
                <a:ea typeface="Lato"/>
              </a:rPr>
              <a:t>work</a:t>
            </a:r>
            <a:r>
              <a:rPr b="1" lang="en" sz="1700" spc="-1" strike="noStrike">
                <a:solidFill>
                  <a:schemeClr val="dk2"/>
                </a:solidFill>
                <a:latin typeface="Lato"/>
                <a:ea typeface="Lato"/>
              </a:rPr>
              <a:t> the physical world. </a:t>
            </a:r>
            <a:endParaRPr b="0" lang="en-US" sz="1700" spc="-1" strike="noStrike">
              <a:solidFill>
                <a:srgbClr val="000000"/>
              </a:solidFill>
              <a:latin typeface="Arial"/>
            </a:endParaRPr>
          </a:p>
        </p:txBody>
      </p:sp>
      <p:sp>
        <p:nvSpPr>
          <p:cNvPr id="137" name="Google Shape;199;p26"/>
          <p:cNvSpPr/>
          <p:nvPr/>
        </p:nvSpPr>
        <p:spPr>
          <a:xfrm>
            <a:off x="79200" y="5276520"/>
            <a:ext cx="2811960" cy="628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700" spc="-1" strike="noStrike">
                <a:solidFill>
                  <a:schemeClr val="dk2"/>
                </a:solidFill>
                <a:latin typeface="Lato"/>
                <a:ea typeface="Lato"/>
              </a:rPr>
              <a:t>Credit: mappingignorance</a:t>
            </a:r>
            <a:endParaRPr b="0" lang="en-US" sz="1700" spc="-1" strike="noStrike">
              <a:solidFill>
                <a:srgbClr val="000000"/>
              </a:solidFill>
              <a:latin typeface="Arial"/>
            </a:endParaRPr>
          </a:p>
        </p:txBody>
      </p:sp>
      <p:pic>
        <p:nvPicPr>
          <p:cNvPr id="138" name="Google Shape;200;p26" descr=""/>
          <p:cNvPicPr/>
          <p:nvPr/>
        </p:nvPicPr>
        <p:blipFill>
          <a:blip r:embed="rId1"/>
          <a:stretch/>
        </p:blipFill>
        <p:spPr>
          <a:xfrm>
            <a:off x="535680" y="2878200"/>
            <a:ext cx="4855680" cy="1514880"/>
          </a:xfrm>
          <a:prstGeom prst="rect">
            <a:avLst/>
          </a:prstGeom>
          <a:ln w="0">
            <a:noFill/>
          </a:ln>
        </p:spPr>
      </p:pic>
      <p:sp>
        <p:nvSpPr>
          <p:cNvPr id="139" name="PlaceHolder 3"/>
          <p:cNvSpPr>
            <a:spLocks noGrp="1"/>
          </p:cNvSpPr>
          <p:nvPr>
            <p:ph type="title"/>
          </p:nvPr>
        </p:nvSpPr>
        <p:spPr>
          <a:xfrm>
            <a:off x="6933600" y="1480320"/>
            <a:ext cx="1796760" cy="92520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Resource:</a:t>
            </a:r>
            <a:endParaRPr b="0" lang="en-US" sz="1800" spc="-1" strike="noStrike">
              <a:solidFill>
                <a:srgbClr val="000000"/>
              </a:solidFill>
              <a:latin typeface="Arial"/>
            </a:endParaRPr>
          </a:p>
          <a:p>
            <a:pPr indent="0">
              <a:lnSpc>
                <a:spcPct val="100000"/>
              </a:lnSpc>
              <a:buNone/>
              <a:tabLst>
                <a:tab algn="l" pos="0"/>
              </a:tabLst>
            </a:pPr>
            <a:r>
              <a:rPr b="1" lang="en" sz="1800" spc="-1" strike="noStrike">
                <a:solidFill>
                  <a:schemeClr val="dk1"/>
                </a:solidFill>
                <a:latin typeface="Raleway"/>
                <a:ea typeface="Raleway"/>
              </a:rPr>
              <a:t>Information</a:t>
            </a:r>
            <a:endParaRPr b="0" lang="en-US" sz="1800" spc="-1" strike="noStrike">
              <a:solidFill>
                <a:srgbClr val="000000"/>
              </a:solidFill>
              <a:latin typeface="Arial"/>
            </a:endParaRPr>
          </a:p>
        </p:txBody>
      </p:sp>
      <p:pic>
        <p:nvPicPr>
          <p:cNvPr id="140" name="Google Shape;202;p26" descr=""/>
          <p:cNvPicPr/>
          <p:nvPr/>
        </p:nvPicPr>
        <p:blipFill>
          <a:blip r:embed="rId2"/>
          <a:stretch/>
        </p:blipFill>
        <p:spPr>
          <a:xfrm>
            <a:off x="5973120" y="2501280"/>
            <a:ext cx="2928600" cy="2147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60080" y="59040"/>
            <a:ext cx="8540640" cy="767520"/>
          </a:xfrm>
          <a:prstGeom prst="rect">
            <a:avLst/>
          </a:prstGeom>
          <a:noFill/>
          <a:ln w="0">
            <a:noFill/>
          </a:ln>
        </p:spPr>
        <p:txBody>
          <a:bodyPr lIns="91440" rIns="91440" tIns="91440" bIns="91440" anchor="t">
            <a:noAutofit/>
          </a:bodyPr>
          <a:p>
            <a:pPr indent="0">
              <a:lnSpc>
                <a:spcPct val="100000"/>
              </a:lnSpc>
              <a:spcAft>
                <a:spcPts val="1599"/>
              </a:spcAft>
              <a:buNone/>
              <a:tabLst>
                <a:tab algn="l" pos="0"/>
              </a:tabLst>
            </a:pPr>
            <a:r>
              <a:rPr b="1" lang="en" sz="3600" spc="-1" strike="noStrike">
                <a:solidFill>
                  <a:schemeClr val="dk1"/>
                </a:solidFill>
                <a:latin typeface="Raleway"/>
                <a:ea typeface="Raleway"/>
              </a:rPr>
              <a:t>Can we approach building as we approach physics?</a:t>
            </a:r>
            <a:endParaRPr b="0" lang="en-US" sz="3600" spc="-1" strike="noStrike">
              <a:solidFill>
                <a:srgbClr val="000000"/>
              </a:solidFill>
              <a:latin typeface="Arial"/>
            </a:endParaRPr>
          </a:p>
        </p:txBody>
      </p:sp>
      <p:sp>
        <p:nvSpPr>
          <p:cNvPr id="142" name="Google Shape;208;p27"/>
          <p:cNvSpPr/>
          <p:nvPr/>
        </p:nvSpPr>
        <p:spPr>
          <a:xfrm>
            <a:off x="79200" y="5276520"/>
            <a:ext cx="2811960" cy="628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700" spc="-1" strike="noStrike">
                <a:solidFill>
                  <a:schemeClr val="dk2"/>
                </a:solidFill>
                <a:latin typeface="Lato"/>
                <a:ea typeface="Lato"/>
              </a:rPr>
              <a:t>Credit: mappingignorance</a:t>
            </a:r>
            <a:endParaRPr b="0" lang="en-US" sz="1700" spc="-1" strike="noStrike">
              <a:solidFill>
                <a:srgbClr val="000000"/>
              </a:solidFill>
              <a:latin typeface="Arial"/>
            </a:endParaRPr>
          </a:p>
        </p:txBody>
      </p:sp>
      <p:sp>
        <p:nvSpPr>
          <p:cNvPr id="143" name="PlaceHolder 2"/>
          <p:cNvSpPr>
            <a:spLocks noGrp="1"/>
          </p:cNvSpPr>
          <p:nvPr>
            <p:ph type="title"/>
          </p:nvPr>
        </p:nvSpPr>
        <p:spPr>
          <a:xfrm>
            <a:off x="6933600" y="1480320"/>
            <a:ext cx="1796760" cy="925200"/>
          </a:xfrm>
          <a:prstGeom prst="rect">
            <a:avLst/>
          </a:prstGeom>
          <a:noFill/>
          <a:ln w="0">
            <a:noFill/>
          </a:ln>
        </p:spPr>
        <p:txBody>
          <a:bodyPr lIns="91440" rIns="91440" tIns="91440" bIns="91440" anchor="ctr">
            <a:noAutofit/>
          </a:bodyPr>
          <a:p>
            <a:pPr indent="0">
              <a:lnSpc>
                <a:spcPct val="100000"/>
              </a:lnSpc>
              <a:buNone/>
              <a:tabLst>
                <a:tab algn="l" pos="0"/>
              </a:tabLst>
            </a:pPr>
            <a:r>
              <a:rPr b="1" lang="en" sz="1800" spc="-1" strike="noStrike">
                <a:solidFill>
                  <a:schemeClr val="dk1"/>
                </a:solidFill>
                <a:latin typeface="Raleway"/>
                <a:ea typeface="Raleway"/>
              </a:rPr>
              <a:t>Resource:</a:t>
            </a:r>
            <a:endParaRPr b="0" lang="en-US" sz="1800" spc="-1" strike="noStrike">
              <a:solidFill>
                <a:srgbClr val="000000"/>
              </a:solidFill>
              <a:latin typeface="Arial"/>
            </a:endParaRPr>
          </a:p>
          <a:p>
            <a:pPr indent="0">
              <a:lnSpc>
                <a:spcPct val="100000"/>
              </a:lnSpc>
              <a:buNone/>
              <a:tabLst>
                <a:tab algn="l" pos="0"/>
              </a:tabLst>
            </a:pPr>
            <a:r>
              <a:rPr b="1" lang="en" sz="1800" spc="-1" strike="noStrike">
                <a:solidFill>
                  <a:schemeClr val="dk1"/>
                </a:solidFill>
                <a:latin typeface="Raleway"/>
                <a:ea typeface="Raleway"/>
              </a:rPr>
              <a:t>Funding</a:t>
            </a:r>
            <a:endParaRPr b="0" lang="en-US" sz="1800" spc="-1" strike="noStrike">
              <a:solidFill>
                <a:srgbClr val="000000"/>
              </a:solidFill>
              <a:latin typeface="Arial"/>
            </a:endParaRPr>
          </a:p>
        </p:txBody>
      </p:sp>
      <p:pic>
        <p:nvPicPr>
          <p:cNvPr id="144" name="Google Shape;210;p27" descr=""/>
          <p:cNvPicPr/>
          <p:nvPr/>
        </p:nvPicPr>
        <p:blipFill>
          <a:blip r:embed="rId1"/>
          <a:stretch/>
        </p:blipFill>
        <p:spPr>
          <a:xfrm>
            <a:off x="2199960" y="1358640"/>
            <a:ext cx="2811960" cy="3700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5" name="Google Shape;215;p28"/>
          <p:cNvSpPr/>
          <p:nvPr/>
        </p:nvSpPr>
        <p:spPr>
          <a:xfrm>
            <a:off x="2956320" y="2382480"/>
            <a:ext cx="3432600" cy="76212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3000" spc="-1" strike="noStrike">
                <a:solidFill>
                  <a:schemeClr val="lt2"/>
                </a:solidFill>
                <a:latin typeface="Raleway"/>
                <a:ea typeface="Raleway"/>
              </a:rPr>
              <a:t>Thank you for your attention!</a:t>
            </a:r>
            <a:endParaRPr b="0" lang="en-US" sz="3000" spc="-1" strike="noStrike">
              <a:solidFill>
                <a:srgbClr val="ffffff"/>
              </a:solidFill>
              <a:latin typeface="Arial"/>
            </a:endParaRPr>
          </a:p>
          <a:p>
            <a:pPr>
              <a:lnSpc>
                <a:spcPct val="100000"/>
              </a:lnSpc>
              <a:tabLst>
                <a:tab algn="l" pos="0"/>
              </a:tabLst>
            </a:pPr>
            <a:r>
              <a:rPr b="1" lang="en" sz="3000" spc="-1" strike="noStrike">
                <a:solidFill>
                  <a:schemeClr val="lt2"/>
                </a:solidFill>
                <a:latin typeface="Raleway"/>
                <a:ea typeface="Raleway"/>
              </a:rPr>
              <a:t>Any questions?</a:t>
            </a:r>
            <a:endParaRPr b="0" lang="en-US"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Google Shape;79;p14" descr=""/>
          <p:cNvPicPr/>
          <p:nvPr/>
        </p:nvPicPr>
        <p:blipFill>
          <a:blip r:embed="rId1"/>
          <a:stretch/>
        </p:blipFill>
        <p:spPr>
          <a:xfrm>
            <a:off x="189000" y="1239840"/>
            <a:ext cx="4244040" cy="2814840"/>
          </a:xfrm>
          <a:prstGeom prst="rect">
            <a:avLst/>
          </a:prstGeom>
          <a:ln w="0">
            <a:noFill/>
          </a:ln>
        </p:spPr>
      </p:pic>
      <p:pic>
        <p:nvPicPr>
          <p:cNvPr id="69" name="Google Shape;80;p14" descr=""/>
          <p:cNvPicPr/>
          <p:nvPr/>
        </p:nvPicPr>
        <p:blipFill>
          <a:blip r:embed="rId2"/>
          <a:stretch/>
        </p:blipFill>
        <p:spPr>
          <a:xfrm>
            <a:off x="4572000" y="1239840"/>
            <a:ext cx="4378320" cy="2814840"/>
          </a:xfrm>
          <a:prstGeom prst="rect">
            <a:avLst/>
          </a:prstGeom>
          <a:ln w="0">
            <a:noFill/>
          </a:ln>
        </p:spPr>
      </p:pic>
      <p:sp>
        <p:nvSpPr>
          <p:cNvPr id="70" name="Google Shape;81;p14"/>
          <p:cNvSpPr/>
          <p:nvPr/>
        </p:nvSpPr>
        <p:spPr>
          <a:xfrm>
            <a:off x="6357960" y="4223160"/>
            <a:ext cx="806760" cy="617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600" spc="-1" strike="noStrike">
                <a:solidFill>
                  <a:schemeClr val="dk2"/>
                </a:solidFill>
                <a:latin typeface="Lato"/>
                <a:ea typeface="Lato"/>
              </a:rPr>
              <a:t>2008</a:t>
            </a:r>
            <a:endParaRPr b="0" lang="en-US" sz="1600" spc="-1" strike="noStrike">
              <a:solidFill>
                <a:srgbClr val="000000"/>
              </a:solidFill>
              <a:latin typeface="Arial"/>
            </a:endParaRPr>
          </a:p>
        </p:txBody>
      </p:sp>
      <p:sp>
        <p:nvSpPr>
          <p:cNvPr id="71" name="PlaceHolder 1"/>
          <p:cNvSpPr>
            <a:spLocks noGrp="1"/>
          </p:cNvSpPr>
          <p:nvPr>
            <p:ph type="title"/>
          </p:nvPr>
        </p:nvSpPr>
        <p:spPr>
          <a:xfrm>
            <a:off x="256320" y="523080"/>
            <a:ext cx="8631360" cy="383508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accent5"/>
                </a:solidFill>
                <a:latin typeface="Raleway"/>
                <a:ea typeface="Raleway"/>
              </a:rPr>
              <a:t>Lujiazui</a:t>
            </a:r>
            <a:r>
              <a:rPr b="1" lang="en" sz="3000" spc="-1" strike="noStrike">
                <a:solidFill>
                  <a:schemeClr val="dk2"/>
                </a:solidFill>
                <a:latin typeface="Raleway"/>
                <a:ea typeface="Raleway"/>
              </a:rPr>
              <a:t>, the financial district in Shanghai</a:t>
            </a:r>
            <a:endParaRPr b="0" lang="en-US" sz="3000" spc="-1" strike="noStrike">
              <a:solidFill>
                <a:srgbClr val="000000"/>
              </a:solidFill>
              <a:latin typeface="Arial"/>
            </a:endParaRPr>
          </a:p>
          <a:p>
            <a:pPr indent="0">
              <a:lnSpc>
                <a:spcPct val="100000"/>
              </a:lnSpc>
              <a:buNone/>
              <a:tabLst>
                <a:tab algn="l" pos="0"/>
              </a:tabLst>
            </a:pPr>
            <a:endParaRPr b="0" lang="en-US" sz="3000" spc="-1" strike="noStrike">
              <a:solidFill>
                <a:srgbClr val="000000"/>
              </a:solidFill>
              <a:latin typeface="Arial"/>
            </a:endParaRPr>
          </a:p>
        </p:txBody>
      </p:sp>
      <p:sp>
        <p:nvSpPr>
          <p:cNvPr id="72" name="Google Shape;83;p14"/>
          <p:cNvSpPr/>
          <p:nvPr/>
        </p:nvSpPr>
        <p:spPr>
          <a:xfrm>
            <a:off x="1907640" y="4223160"/>
            <a:ext cx="806760" cy="617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600" spc="-1" strike="noStrike">
                <a:solidFill>
                  <a:schemeClr val="dk2"/>
                </a:solidFill>
                <a:latin typeface="Lato"/>
                <a:ea typeface="Lato"/>
              </a:rPr>
              <a:t>1995</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535680" y="712080"/>
            <a:ext cx="6950880" cy="767520"/>
          </a:xfrm>
          <a:prstGeom prst="rect">
            <a:avLst/>
          </a:prstGeom>
          <a:noFill/>
          <a:ln w="0">
            <a:noFill/>
          </a:ln>
        </p:spPr>
        <p:txBody>
          <a:bodyPr lIns="91440" rIns="91440" tIns="91440" bIns="91440" anchor="t">
            <a:noAutofit/>
          </a:bodyPr>
          <a:p>
            <a:pPr indent="0">
              <a:lnSpc>
                <a:spcPct val="100000"/>
              </a:lnSpc>
              <a:spcAft>
                <a:spcPts val="1599"/>
              </a:spcAft>
              <a:buNone/>
              <a:tabLst>
                <a:tab algn="l" pos="0"/>
              </a:tabLst>
            </a:pPr>
            <a:r>
              <a:rPr b="1" lang="en" sz="3600" spc="-1" strike="noStrike">
                <a:solidFill>
                  <a:schemeClr val="dk1"/>
                </a:solidFill>
                <a:latin typeface="Raleway"/>
                <a:ea typeface="Raleway"/>
              </a:rPr>
              <a:t>Growth does not just happen</a:t>
            </a:r>
            <a:endParaRPr b="0" lang="en-US" sz="3600" spc="-1" strike="noStrike">
              <a:solidFill>
                <a:srgbClr val="000000"/>
              </a:solidFill>
              <a:latin typeface="Arial"/>
            </a:endParaRPr>
          </a:p>
        </p:txBody>
      </p:sp>
      <p:sp>
        <p:nvSpPr>
          <p:cNvPr id="74" name="PlaceHolder 2"/>
          <p:cNvSpPr>
            <a:spLocks noGrp="1"/>
          </p:cNvSpPr>
          <p:nvPr>
            <p:ph type="title"/>
          </p:nvPr>
        </p:nvSpPr>
        <p:spPr>
          <a:xfrm>
            <a:off x="535680" y="1990440"/>
            <a:ext cx="8196840" cy="46368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1" lang="en" sz="1700" spc="-1" strike="noStrike">
                <a:solidFill>
                  <a:schemeClr val="accent5"/>
                </a:solidFill>
                <a:latin typeface="Lato"/>
                <a:ea typeface="Lato"/>
              </a:rPr>
              <a:t>Scientific progress </a:t>
            </a:r>
            <a:r>
              <a:rPr b="1" lang="en" sz="1700" spc="-1" strike="noStrike">
                <a:solidFill>
                  <a:schemeClr val="dk2"/>
                </a:solidFill>
                <a:latin typeface="Lato"/>
                <a:ea typeface="Lato"/>
              </a:rPr>
              <a:t>is not to be taken for granted. Nor is </a:t>
            </a:r>
            <a:r>
              <a:rPr b="1" lang="en" sz="1700" spc="-1" strike="noStrike">
                <a:solidFill>
                  <a:schemeClr val="accent5"/>
                </a:solidFill>
                <a:latin typeface="Lato"/>
                <a:ea typeface="Lato"/>
              </a:rPr>
              <a:t>value created.</a:t>
            </a:r>
            <a:r>
              <a:rPr b="1" lang="en" sz="1700" spc="-1" strike="noStrike">
                <a:solidFill>
                  <a:schemeClr val="dk2"/>
                </a:solidFill>
                <a:latin typeface="Lato"/>
                <a:ea typeface="Lato"/>
              </a:rPr>
              <a:t> </a:t>
            </a:r>
            <a:endParaRPr b="0" lang="en-US" sz="1700" spc="-1" strike="noStrike">
              <a:solidFill>
                <a:srgbClr val="000000"/>
              </a:solidFill>
              <a:latin typeface="Arial"/>
            </a:endParaRPr>
          </a:p>
        </p:txBody>
      </p:sp>
      <p:sp>
        <p:nvSpPr>
          <p:cNvPr id="75" name="Google Shape;90;p15"/>
          <p:cNvSpPr/>
          <p:nvPr/>
        </p:nvSpPr>
        <p:spPr>
          <a:xfrm>
            <a:off x="79200" y="5276520"/>
            <a:ext cx="2811960" cy="628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700" spc="-1" strike="noStrike">
                <a:solidFill>
                  <a:schemeClr val="dk2"/>
                </a:solidFill>
                <a:latin typeface="Lato"/>
                <a:ea typeface="Lato"/>
              </a:rPr>
              <a:t>Credit: mappingignorance</a:t>
            </a:r>
            <a:endParaRPr b="0" lang="en-US" sz="1700" spc="-1" strike="noStrike">
              <a:solidFill>
                <a:srgbClr val="000000"/>
              </a:solidFill>
              <a:latin typeface="Arial"/>
            </a:endParaRPr>
          </a:p>
        </p:txBody>
      </p:sp>
      <p:sp>
        <p:nvSpPr>
          <p:cNvPr id="76" name="Google Shape;91;p15"/>
          <p:cNvSpPr/>
          <p:nvPr/>
        </p:nvSpPr>
        <p:spPr>
          <a:xfrm>
            <a:off x="535680" y="2536920"/>
            <a:ext cx="6833160" cy="1681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700" spc="-1" strike="noStrike">
                <a:solidFill>
                  <a:schemeClr val="dk2"/>
                </a:solidFill>
                <a:latin typeface="Lato"/>
                <a:ea typeface="Lato"/>
              </a:rPr>
              <a:t>“</a:t>
            </a:r>
            <a:r>
              <a:rPr b="0" lang="en" sz="1700" spc="-1" strike="noStrike">
                <a:solidFill>
                  <a:schemeClr val="dk2"/>
                </a:solidFill>
                <a:latin typeface="Lato"/>
                <a:ea typeface="Lato"/>
              </a:rPr>
              <a:t>Discoveries, like the laser, create huge amounts, absolutely huge amount, trillions of dollars worth of new income that did not exist before. The laser, when it was discovered, was said to be a solution in search of a problem. It took 20 years before people finally decided that this was a major discovery.”  —Donald Braben*</a:t>
            </a:r>
            <a:endParaRPr b="0" lang="en-US" sz="1700" spc="-1" strike="noStrike">
              <a:solidFill>
                <a:srgbClr val="000000"/>
              </a:solidFill>
              <a:latin typeface="Arial"/>
            </a:endParaRPr>
          </a:p>
          <a:p>
            <a:pPr>
              <a:lnSpc>
                <a:spcPct val="100000"/>
              </a:lnSpc>
              <a:tabLst>
                <a:tab algn="l" pos="0"/>
              </a:tabLst>
            </a:pPr>
            <a:endParaRPr b="0" lang="en-US" sz="1700" spc="-1" strike="noStrike">
              <a:solidFill>
                <a:srgbClr val="000000"/>
              </a:solidFill>
              <a:latin typeface="Arial"/>
            </a:endParaRPr>
          </a:p>
          <a:p>
            <a:pPr>
              <a:lnSpc>
                <a:spcPct val="100000"/>
              </a:lnSpc>
              <a:tabLst>
                <a:tab algn="l" pos="0"/>
              </a:tabLst>
            </a:pPr>
            <a:r>
              <a:rPr b="0" lang="en" sz="1400" spc="-1" strike="noStrike">
                <a:solidFill>
                  <a:srgbClr val="000000"/>
                </a:solidFill>
                <a:latin typeface="Arial"/>
                <a:ea typeface="Arial"/>
              </a:rPr>
              <a:t>He is a physicist and throughout the 80s ran BP's Venture Research program.</a:t>
            </a:r>
            <a:endParaRPr b="0" lang="en-US" sz="1400" spc="-1" strike="noStrike">
              <a:solidFill>
                <a:srgbClr val="000000"/>
              </a:solidFill>
              <a:latin typeface="Arial"/>
            </a:endParaRPr>
          </a:p>
          <a:p>
            <a:pPr>
              <a:lnSpc>
                <a:spcPct val="100000"/>
              </a:lnSpc>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282960" y="712080"/>
            <a:ext cx="8213400" cy="3835080"/>
          </a:xfrm>
          <a:prstGeom prst="rect">
            <a:avLst/>
          </a:prstGeom>
          <a:noFill/>
          <a:ln w="0">
            <a:noFill/>
          </a:ln>
        </p:spPr>
        <p:txBody>
          <a:bodyPr lIns="91440" rIns="91440" tIns="91440" bIns="91440" anchor="ctr">
            <a:noAutofit/>
          </a:bodyPr>
          <a:p>
            <a:pPr indent="0">
              <a:lnSpc>
                <a:spcPct val="100000"/>
              </a:lnSpc>
              <a:buNone/>
              <a:tabLst>
                <a:tab algn="l" pos="0"/>
              </a:tabLst>
            </a:pPr>
            <a:r>
              <a:rPr b="0" lang="en" sz="3600" spc="-1" strike="noStrike">
                <a:solidFill>
                  <a:schemeClr val="dk1"/>
                </a:solidFill>
                <a:latin typeface="Arial"/>
                <a:ea typeface="Arial"/>
              </a:rPr>
              <a:t>Wonder what happens in those years?</a:t>
            </a:r>
            <a:endParaRPr b="0" lang="en-US" sz="3600" spc="-1" strike="noStrike">
              <a:solidFill>
                <a:srgbClr val="000000"/>
              </a:solidFill>
              <a:latin typeface="Arial"/>
            </a:endParaRPr>
          </a:p>
          <a:p>
            <a:pPr indent="0">
              <a:lnSpc>
                <a:spcPct val="100000"/>
              </a:lnSpc>
              <a:spcBef>
                <a:spcPts val="1599"/>
              </a:spcBef>
              <a:spcAft>
                <a:spcPts val="1599"/>
              </a:spcAft>
              <a:buNone/>
              <a:tabLst>
                <a:tab algn="l" pos="0"/>
              </a:tabLst>
            </a:pP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35680" y="712080"/>
            <a:ext cx="6950880" cy="767520"/>
          </a:xfrm>
          <a:prstGeom prst="rect">
            <a:avLst/>
          </a:prstGeom>
          <a:noFill/>
          <a:ln w="0">
            <a:noFill/>
          </a:ln>
        </p:spPr>
        <p:txBody>
          <a:bodyPr lIns="91440" rIns="91440" tIns="91440" bIns="91440" anchor="t">
            <a:noAutofit/>
          </a:bodyPr>
          <a:p>
            <a:pPr indent="0">
              <a:lnSpc>
                <a:spcPct val="100000"/>
              </a:lnSpc>
              <a:spcAft>
                <a:spcPts val="1599"/>
              </a:spcAft>
              <a:buNone/>
              <a:tabLst>
                <a:tab algn="l" pos="0"/>
              </a:tabLst>
            </a:pPr>
            <a:r>
              <a:rPr b="1" lang="en" sz="3600" spc="-1" strike="noStrike">
                <a:solidFill>
                  <a:schemeClr val="dk1"/>
                </a:solidFill>
                <a:latin typeface="Raleway"/>
                <a:ea typeface="Raleway"/>
              </a:rPr>
              <a:t>A lot of work!</a:t>
            </a:r>
            <a:endParaRPr b="0" lang="en-US" sz="3600" spc="-1" strike="noStrike">
              <a:solidFill>
                <a:srgbClr val="000000"/>
              </a:solidFill>
              <a:latin typeface="Arial"/>
            </a:endParaRPr>
          </a:p>
        </p:txBody>
      </p:sp>
      <p:sp>
        <p:nvSpPr>
          <p:cNvPr id="79" name="Google Shape;102;p17"/>
          <p:cNvSpPr/>
          <p:nvPr/>
        </p:nvSpPr>
        <p:spPr>
          <a:xfrm>
            <a:off x="79200" y="5276520"/>
            <a:ext cx="2811960" cy="628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700" spc="-1" strike="noStrike">
                <a:solidFill>
                  <a:schemeClr val="dk2"/>
                </a:solidFill>
                <a:latin typeface="Lato"/>
                <a:ea typeface="Lato"/>
              </a:rPr>
              <a:t>Credit: mappingignorance</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35680" y="712080"/>
            <a:ext cx="6950880" cy="767520"/>
          </a:xfrm>
          <a:prstGeom prst="rect">
            <a:avLst/>
          </a:prstGeom>
          <a:noFill/>
          <a:ln w="9360">
            <a:solidFill>
              <a:srgbClr val="000000"/>
            </a:solidFill>
            <a:round/>
          </a:ln>
        </p:spPr>
        <p:txBody>
          <a:bodyPr lIns="91440" rIns="91440" tIns="91440" bIns="91440" anchor="t">
            <a:noAutofit/>
          </a:bodyPr>
          <a:p>
            <a:pPr indent="0">
              <a:lnSpc>
                <a:spcPct val="100000"/>
              </a:lnSpc>
              <a:spcAft>
                <a:spcPts val="1599"/>
              </a:spcAft>
              <a:buNone/>
              <a:tabLst>
                <a:tab algn="l" pos="0"/>
              </a:tabLst>
            </a:pPr>
            <a:r>
              <a:rPr b="1" lang="en" sz="3600" spc="-1" strike="noStrike">
                <a:solidFill>
                  <a:schemeClr val="dk1"/>
                </a:solidFill>
                <a:latin typeface="Raleway"/>
                <a:ea typeface="Raleway"/>
              </a:rPr>
              <a:t>Take the example of LLM</a:t>
            </a:r>
            <a:endParaRPr b="0" lang="en-US" sz="3600" spc="-1" strike="noStrike">
              <a:solidFill>
                <a:srgbClr val="000000"/>
              </a:solidFill>
              <a:latin typeface="Arial"/>
            </a:endParaRPr>
          </a:p>
        </p:txBody>
      </p:sp>
      <p:sp>
        <p:nvSpPr>
          <p:cNvPr id="81" name="Google Shape;108;p18"/>
          <p:cNvSpPr/>
          <p:nvPr/>
        </p:nvSpPr>
        <p:spPr>
          <a:xfrm>
            <a:off x="79200" y="5276520"/>
            <a:ext cx="2811960" cy="628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700" spc="-1" strike="noStrike">
                <a:solidFill>
                  <a:schemeClr val="dk2"/>
                </a:solidFill>
                <a:latin typeface="Lato"/>
                <a:ea typeface="Lato"/>
              </a:rPr>
              <a:t>Credit: mappingignorance</a:t>
            </a:r>
            <a:endParaRPr b="0" lang="en-US" sz="1700" spc="-1" strike="noStrike">
              <a:solidFill>
                <a:srgbClr val="000000"/>
              </a:solidFill>
              <a:latin typeface="Arial"/>
            </a:endParaRPr>
          </a:p>
        </p:txBody>
      </p:sp>
      <p:pic>
        <p:nvPicPr>
          <p:cNvPr id="82" name="Google Shape;109;p18" descr=""/>
          <p:cNvPicPr/>
          <p:nvPr/>
        </p:nvPicPr>
        <p:blipFill>
          <a:blip r:embed="rId1"/>
          <a:stretch/>
        </p:blipFill>
        <p:spPr>
          <a:xfrm>
            <a:off x="1760760" y="1572480"/>
            <a:ext cx="5622120" cy="3004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Google Shape;114;p19" descr=""/>
          <p:cNvPicPr/>
          <p:nvPr/>
        </p:nvPicPr>
        <p:blipFill>
          <a:blip r:embed="rId1"/>
          <a:stretch/>
        </p:blipFill>
        <p:spPr>
          <a:xfrm>
            <a:off x="152280" y="152280"/>
            <a:ext cx="3530880" cy="2118600"/>
          </a:xfrm>
          <a:prstGeom prst="rect">
            <a:avLst/>
          </a:prstGeom>
          <a:ln w="0">
            <a:noFill/>
          </a:ln>
        </p:spPr>
      </p:pic>
      <p:pic>
        <p:nvPicPr>
          <p:cNvPr id="84" name="Google Shape;115;p19" descr=""/>
          <p:cNvPicPr/>
          <p:nvPr/>
        </p:nvPicPr>
        <p:blipFill>
          <a:blip r:embed="rId2"/>
          <a:stretch/>
        </p:blipFill>
        <p:spPr>
          <a:xfrm>
            <a:off x="3799080" y="698760"/>
            <a:ext cx="5198040" cy="3126960"/>
          </a:xfrm>
          <a:prstGeom prst="rect">
            <a:avLst/>
          </a:prstGeom>
          <a:ln w="0">
            <a:noFill/>
          </a:ln>
        </p:spPr>
      </p:pic>
      <p:pic>
        <p:nvPicPr>
          <p:cNvPr id="85" name="Google Shape;116;p19" descr=""/>
          <p:cNvPicPr/>
          <p:nvPr/>
        </p:nvPicPr>
        <p:blipFill>
          <a:blip r:embed="rId3"/>
          <a:stretch/>
        </p:blipFill>
        <p:spPr>
          <a:xfrm>
            <a:off x="112680" y="2389680"/>
            <a:ext cx="3610080" cy="2406600"/>
          </a:xfrm>
          <a:prstGeom prst="rect">
            <a:avLst/>
          </a:prstGeom>
          <a:ln w="0">
            <a:noFill/>
          </a:ln>
        </p:spPr>
      </p:pic>
      <p:sp>
        <p:nvSpPr>
          <p:cNvPr id="86" name="Google Shape;117;p19"/>
          <p:cNvSpPr/>
          <p:nvPr/>
        </p:nvSpPr>
        <p:spPr>
          <a:xfrm>
            <a:off x="3970800" y="4023000"/>
            <a:ext cx="4854960" cy="5785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2600" spc="-1" strike="noStrike">
                <a:solidFill>
                  <a:schemeClr val="dk1"/>
                </a:solidFill>
                <a:highlight>
                  <a:srgbClr val="ffffff"/>
                </a:highlight>
                <a:latin typeface="Lato"/>
                <a:ea typeface="Lato"/>
              </a:rPr>
              <a:t>From chatGPT-alike to finGPT</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35680" y="712080"/>
            <a:ext cx="6950880" cy="767520"/>
          </a:xfrm>
          <a:prstGeom prst="rect">
            <a:avLst/>
          </a:prstGeom>
          <a:noFill/>
          <a:ln w="9360">
            <a:solidFill>
              <a:srgbClr val="000000"/>
            </a:solidFill>
            <a:round/>
          </a:ln>
        </p:spPr>
        <p:txBody>
          <a:bodyPr lIns="91440" rIns="91440" tIns="91440" bIns="91440" anchor="t">
            <a:noAutofit/>
          </a:bodyPr>
          <a:p>
            <a:pPr indent="0">
              <a:lnSpc>
                <a:spcPct val="100000"/>
              </a:lnSpc>
              <a:spcAft>
                <a:spcPts val="1599"/>
              </a:spcAft>
              <a:buNone/>
              <a:tabLst>
                <a:tab algn="l" pos="0"/>
              </a:tabLst>
            </a:pPr>
            <a:r>
              <a:rPr b="1" lang="en" sz="3600" spc="-1" strike="noStrike">
                <a:solidFill>
                  <a:schemeClr val="dk1"/>
                </a:solidFill>
                <a:latin typeface="Raleway"/>
                <a:ea typeface="Raleway"/>
              </a:rPr>
              <a:t>Better cybersecurity needed</a:t>
            </a:r>
            <a:endParaRPr b="0" lang="en-US" sz="3600" spc="-1" strike="noStrike">
              <a:solidFill>
                <a:srgbClr val="000000"/>
              </a:solidFill>
              <a:latin typeface="Arial"/>
            </a:endParaRPr>
          </a:p>
        </p:txBody>
      </p:sp>
      <p:sp>
        <p:nvSpPr>
          <p:cNvPr id="88" name="Google Shape;123;p20"/>
          <p:cNvSpPr/>
          <p:nvPr/>
        </p:nvSpPr>
        <p:spPr>
          <a:xfrm>
            <a:off x="473400" y="1671120"/>
            <a:ext cx="7013520" cy="2576520"/>
          </a:xfrm>
          <a:prstGeom prst="rect">
            <a:avLst/>
          </a:prstGeom>
          <a:noFill/>
          <a:ln w="0">
            <a:noFill/>
          </a:ln>
        </p:spPr>
        <p:style>
          <a:lnRef idx="0"/>
          <a:fillRef idx="0"/>
          <a:effectRef idx="0"/>
          <a:fontRef idx="minor"/>
        </p:style>
        <p:txBody>
          <a:bodyPr tIns="91440" bIns="91440" anchor="t">
            <a:noAutofit/>
          </a:bodyPr>
          <a:p>
            <a:pPr marL="457200" indent="-336600">
              <a:lnSpc>
                <a:spcPct val="115000"/>
              </a:lnSpc>
              <a:buClr>
                <a:srgbClr val="ffffff"/>
              </a:buClr>
              <a:buFont typeface="Lato"/>
              <a:buChar char="●"/>
            </a:pPr>
            <a:r>
              <a:rPr b="0" lang="en" sz="1700" spc="-1" strike="noStrike">
                <a:solidFill>
                  <a:schemeClr val="lt1"/>
                </a:solidFill>
                <a:latin typeface="Lato"/>
                <a:ea typeface="Lato"/>
              </a:rPr>
              <a:t>Because we would like to enjoy secrecy.</a:t>
            </a:r>
            <a:endParaRPr b="0" lang="en-US" sz="1700" spc="-1" strike="noStrike">
              <a:solidFill>
                <a:srgbClr val="ffffff"/>
              </a:solidFill>
              <a:latin typeface="Arial"/>
            </a:endParaRPr>
          </a:p>
          <a:p>
            <a:pPr marL="457200" indent="-336600">
              <a:lnSpc>
                <a:spcPct val="115000"/>
              </a:lnSpc>
              <a:buClr>
                <a:srgbClr val="ffffff"/>
              </a:buClr>
              <a:buFont typeface="Lato"/>
              <a:buChar char="●"/>
            </a:pPr>
            <a:r>
              <a:rPr b="0" lang="en" sz="1700" spc="-1" strike="noStrike">
                <a:solidFill>
                  <a:schemeClr val="lt1"/>
                </a:solidFill>
                <a:latin typeface="Lato"/>
                <a:ea typeface="Lato"/>
              </a:rPr>
              <a:t>The world is highly digitized; it increases to be so. </a:t>
            </a:r>
            <a:endParaRPr b="0" lang="en-US" sz="1700" spc="-1" strike="noStrike">
              <a:solidFill>
                <a:srgbClr val="ffffff"/>
              </a:solidFill>
              <a:latin typeface="Arial"/>
            </a:endParaRPr>
          </a:p>
          <a:p>
            <a:pPr marL="457200" indent="-336600">
              <a:lnSpc>
                <a:spcPct val="115000"/>
              </a:lnSpc>
              <a:buClr>
                <a:srgbClr val="ffffff"/>
              </a:buClr>
              <a:buFont typeface="Lato"/>
              <a:buChar char="●"/>
            </a:pPr>
            <a:r>
              <a:rPr b="0" lang="en" sz="1700" spc="-1" strike="noStrike">
                <a:solidFill>
                  <a:schemeClr val="lt1"/>
                </a:solidFill>
                <a:latin typeface="Lato"/>
                <a:ea typeface="Lato"/>
              </a:rPr>
              <a:t>Critical infrastructure is to be shared. How to encrypt messages on public channel?</a:t>
            </a:r>
            <a:endParaRPr b="0" lang="en-US" sz="1700" spc="-1" strike="noStrike">
              <a:solidFill>
                <a:srgbClr val="ffffff"/>
              </a:solidFill>
              <a:latin typeface="Arial"/>
            </a:endParaRPr>
          </a:p>
          <a:p>
            <a:pPr marL="457200" indent="-336600">
              <a:lnSpc>
                <a:spcPct val="115000"/>
              </a:lnSpc>
              <a:buClr>
                <a:srgbClr val="ffffff"/>
              </a:buClr>
              <a:buFont typeface="Lato"/>
              <a:buChar char="●"/>
            </a:pPr>
            <a:r>
              <a:rPr b="0" lang="en" sz="1700" spc="-1" strike="noStrike">
                <a:solidFill>
                  <a:schemeClr val="lt1"/>
                </a:solidFill>
                <a:latin typeface="Lato"/>
                <a:ea typeface="Lato"/>
              </a:rPr>
              <a:t>Thanks to fellow folks working hard to boost quantum computing …</a:t>
            </a:r>
            <a:endParaRPr b="0" lang="en-US" sz="1700" spc="-1" strike="noStrike">
              <a:solidFill>
                <a:srgbClr val="ffffff"/>
              </a:solidFill>
              <a:latin typeface="Arial"/>
            </a:endParaRPr>
          </a:p>
          <a:p>
            <a:pPr>
              <a:lnSpc>
                <a:spcPct val="115000"/>
              </a:lnSpc>
              <a:spcBef>
                <a:spcPts val="1599"/>
              </a:spcBef>
              <a:tabLst>
                <a:tab algn="l" pos="0"/>
              </a:tabLst>
            </a:pPr>
            <a:endParaRPr b="0" lang="en-US" sz="1700" spc="-1" strike="noStrike">
              <a:solidFill>
                <a:srgbClr val="ffffff"/>
              </a:solidFill>
              <a:latin typeface="Arial"/>
            </a:endParaRPr>
          </a:p>
          <a:p>
            <a:pPr>
              <a:lnSpc>
                <a:spcPct val="100000"/>
              </a:lnSpc>
              <a:spcBef>
                <a:spcPts val="1599"/>
              </a:spcBef>
              <a:tabLst>
                <a:tab algn="l" pos="0"/>
              </a:tabLst>
            </a:pPr>
            <a:endParaRPr b="0" lang="en-US" sz="1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35680" y="712080"/>
            <a:ext cx="6950880" cy="767520"/>
          </a:xfrm>
          <a:prstGeom prst="rect">
            <a:avLst/>
          </a:prstGeom>
          <a:noFill/>
          <a:ln w="0">
            <a:noFill/>
          </a:ln>
        </p:spPr>
        <p:txBody>
          <a:bodyPr lIns="91440" rIns="91440" tIns="91440" bIns="91440" anchor="t">
            <a:noAutofit/>
          </a:bodyPr>
          <a:p>
            <a:pPr indent="0">
              <a:lnSpc>
                <a:spcPct val="100000"/>
              </a:lnSpc>
              <a:spcAft>
                <a:spcPts val="1599"/>
              </a:spcAft>
              <a:buNone/>
              <a:tabLst>
                <a:tab algn="l" pos="0"/>
              </a:tabLst>
            </a:pPr>
            <a:r>
              <a:rPr b="1" lang="en" sz="3600" spc="-1" strike="noStrike">
                <a:solidFill>
                  <a:schemeClr val="dk1"/>
                </a:solidFill>
                <a:latin typeface="Raleway"/>
                <a:ea typeface="Raleway"/>
              </a:rPr>
              <a:t>Quantum key distribution</a:t>
            </a:r>
            <a:endParaRPr b="0" lang="en-US" sz="3600" spc="-1" strike="noStrike">
              <a:solidFill>
                <a:srgbClr val="000000"/>
              </a:solidFill>
              <a:latin typeface="Arial"/>
            </a:endParaRPr>
          </a:p>
        </p:txBody>
      </p:sp>
      <p:sp>
        <p:nvSpPr>
          <p:cNvPr id="90" name="Google Shape;129;p21"/>
          <p:cNvSpPr/>
          <p:nvPr/>
        </p:nvSpPr>
        <p:spPr>
          <a:xfrm>
            <a:off x="79200" y="5276520"/>
            <a:ext cx="2811960" cy="628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700" spc="-1" strike="noStrike">
                <a:solidFill>
                  <a:schemeClr val="dk2"/>
                </a:solidFill>
                <a:latin typeface="Lato"/>
                <a:ea typeface="Lato"/>
              </a:rPr>
              <a:t>Credit: mappingignorance</a:t>
            </a:r>
            <a:endParaRPr b="0" lang="en-US" sz="1700" spc="-1" strike="noStrike">
              <a:solidFill>
                <a:srgbClr val="000000"/>
              </a:solidFill>
              <a:latin typeface="Arial"/>
            </a:endParaRPr>
          </a:p>
        </p:txBody>
      </p:sp>
      <p:pic>
        <p:nvPicPr>
          <p:cNvPr id="91" name="Google Shape;130;p21" descr=""/>
          <p:cNvPicPr/>
          <p:nvPr/>
        </p:nvPicPr>
        <p:blipFill>
          <a:blip r:embed="rId1"/>
          <a:stretch/>
        </p:blipFill>
        <p:spPr>
          <a:xfrm>
            <a:off x="2011320" y="1670400"/>
            <a:ext cx="5120640" cy="2880360"/>
          </a:xfrm>
          <a:prstGeom prst="rect">
            <a:avLst/>
          </a:prstGeom>
          <a:ln w="0">
            <a:noFill/>
          </a:ln>
        </p:spPr>
      </p:pic>
      <p:sp>
        <p:nvSpPr>
          <p:cNvPr id="92" name="Google Shape;131;p21"/>
          <p:cNvSpPr/>
          <p:nvPr/>
        </p:nvSpPr>
        <p:spPr>
          <a:xfrm>
            <a:off x="2011320" y="4604760"/>
            <a:ext cx="3865680" cy="617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chemeClr val="dk2"/>
                </a:solidFill>
                <a:latin typeface="Lato"/>
                <a:ea typeface="Lato"/>
              </a:rPr>
              <a:t>Credit to: </a:t>
            </a:r>
            <a:r>
              <a:rPr b="0" lang="en" sz="1400" spc="-1" strike="noStrike">
                <a:solidFill>
                  <a:srgbClr val="1a1a1a"/>
                </a:solidFill>
                <a:highlight>
                  <a:srgbClr val="ffffff"/>
                </a:highlight>
                <a:latin typeface="Arial"/>
                <a:ea typeface="Arial"/>
              </a:rPr>
              <a:t>Maylee for Quanta Magazine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2025-01-30T14:24:31Z</dcterms:modified>
  <cp:revision>1</cp:revision>
  <dc:subject/>
  <dc:title/>
</cp:coreProperties>
</file>